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5"/>
    <p:sldMasterId id="2147483674" r:id="rId6"/>
    <p:sldMasterId id="21474836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Lst>
  <p:sldSz cy="6858000" cx="9144000"/>
  <p:notesSz cx="7099300" cy="10234600"/>
  <p:embeddedFontLst>
    <p:embeddedFont>
      <p:font typeface="Open Sans"/>
      <p:regular r:id="rId93"/>
      <p:bold r:id="rId94"/>
      <p:italic r:id="rId95"/>
      <p:boldItalic r:id="rId9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818E3BB-B944-43F0-8DE7-3F2B60C46E2F}">
  <a:tblStyle styleId="{9818E3BB-B944-43F0-8DE7-3F2B60C46E2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slide" Target="slides/slide76.xml"/><Relationship Id="rId83" Type="http://schemas.openxmlformats.org/officeDocument/2006/relationships/slide" Target="slides/slide75.xml"/><Relationship Id="rId42" Type="http://schemas.openxmlformats.org/officeDocument/2006/relationships/slide" Target="slides/slide34.xml"/><Relationship Id="rId86" Type="http://schemas.openxmlformats.org/officeDocument/2006/relationships/slide" Target="slides/slide78.xml"/><Relationship Id="rId41" Type="http://schemas.openxmlformats.org/officeDocument/2006/relationships/slide" Target="slides/slide33.xml"/><Relationship Id="rId85" Type="http://schemas.openxmlformats.org/officeDocument/2006/relationships/slide" Target="slides/slide77.xml"/><Relationship Id="rId44" Type="http://schemas.openxmlformats.org/officeDocument/2006/relationships/slide" Target="slides/slide36.xml"/><Relationship Id="rId88" Type="http://schemas.openxmlformats.org/officeDocument/2006/relationships/slide" Target="slides/slide80.xml"/><Relationship Id="rId43" Type="http://schemas.openxmlformats.org/officeDocument/2006/relationships/slide" Target="slides/slide35.xml"/><Relationship Id="rId87" Type="http://schemas.openxmlformats.org/officeDocument/2006/relationships/slide" Target="slides/slide79.xml"/><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slide" Target="slides/slide71.xml"/><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95" Type="http://schemas.openxmlformats.org/officeDocument/2006/relationships/font" Target="fonts/OpenSans-italic.fntdata"/><Relationship Id="rId50" Type="http://schemas.openxmlformats.org/officeDocument/2006/relationships/slide" Target="slides/slide42.xml"/><Relationship Id="rId94" Type="http://schemas.openxmlformats.org/officeDocument/2006/relationships/font" Target="fonts/OpenSans-bold.fntdata"/><Relationship Id="rId53" Type="http://schemas.openxmlformats.org/officeDocument/2006/relationships/slide" Target="slides/slide45.xml"/><Relationship Id="rId52" Type="http://schemas.openxmlformats.org/officeDocument/2006/relationships/slide" Target="slides/slide44.xml"/><Relationship Id="rId96" Type="http://schemas.openxmlformats.org/officeDocument/2006/relationships/font" Target="fonts/OpenSans-boldItalic.fntdata"/><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font" Target="fonts/OpenSans-regular.fntdata"/><Relationship Id="rId92" Type="http://schemas.openxmlformats.org/officeDocument/2006/relationships/slide" Target="slides/slide84.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363" cy="511731"/>
          </a:xfrm>
          <a:prstGeom prst="rect">
            <a:avLst/>
          </a:prstGeom>
          <a:noFill/>
          <a:ln>
            <a:noFill/>
          </a:ln>
        </p:spPr>
        <p:txBody>
          <a:bodyPr anchorCtr="0" anchor="t"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021294" y="0"/>
            <a:ext cx="3076363" cy="511731"/>
          </a:xfrm>
          <a:prstGeom prst="rect">
            <a:avLst/>
          </a:prstGeom>
          <a:noFill/>
          <a:ln>
            <a:noFill/>
          </a:ln>
        </p:spPr>
        <p:txBody>
          <a:bodyPr anchorCtr="0" anchor="t" bIns="49500" lIns="99025" spcFirstLastPara="1" rIns="99025" wrap="square" tIns="49500">
            <a:noAutofit/>
          </a:bodyPr>
          <a:lstStyle>
            <a:lvl1pPr lvl="0" marR="0" rtl="0" algn="r">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06"/>
            <a:ext cx="3076363" cy="511731"/>
          </a:xfrm>
          <a:prstGeom prst="rect">
            <a:avLst/>
          </a:prstGeom>
          <a:noFill/>
          <a:ln>
            <a:noFill/>
          </a:ln>
        </p:spPr>
        <p:txBody>
          <a:bodyPr anchorCtr="0" anchor="b" bIns="49500" lIns="99025" spcFirstLastPara="1" rIns="99025" wrap="square" tIns="49500">
            <a:noAutofit/>
          </a:bodyPr>
          <a:lstStyle>
            <a:lvl1pPr lvl="0" marR="0" rtl="0" algn="l">
              <a:spcBef>
                <a:spcPts val="0"/>
              </a:spcBef>
              <a:spcAft>
                <a:spcPts val="0"/>
              </a:spcAft>
              <a:buSzPts val="1400"/>
              <a:buNone/>
              <a:defRPr b="0" i="0" sz="13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s-E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bitoor.es/glosario/definicion-ciclo-contable" TargetMode="External"/><Relationship Id="rId3" Type="http://schemas.openxmlformats.org/officeDocument/2006/relationships/hyperlink" Target="https://debitoor.es/glosario/definicion-ciclo-contable" TargetMode="External"/><Relationship Id="rId4" Type="http://schemas.openxmlformats.org/officeDocument/2006/relationships/hyperlink" Target="https://debitoor.es/glosario/definicion-empresa" TargetMode="External"/><Relationship Id="rId5" Type="http://schemas.openxmlformats.org/officeDocument/2006/relationships/hyperlink" Target="https://debitoor.es/glosario/definicion-empresa" TargetMode="External"/><Relationship Id="rId6" Type="http://schemas.openxmlformats.org/officeDocument/2006/relationships/hyperlink" Target="https://debitoor.es/funciones/contabilidad/balance-de-situacion" TargetMode="External"/><Relationship Id="rId7" Type="http://schemas.openxmlformats.org/officeDocument/2006/relationships/hyperlink" Target="https://debitoor.es/funciones/contabilidad/balance-de-situacion"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bitoor.es/glosario/definicion-ciclo-contable" TargetMode="External"/><Relationship Id="rId3" Type="http://schemas.openxmlformats.org/officeDocument/2006/relationships/hyperlink" Target="https://debitoor.es/glosario/definicion-ciclo-contable" TargetMode="External"/><Relationship Id="rId4" Type="http://schemas.openxmlformats.org/officeDocument/2006/relationships/hyperlink" Target="https://debitoor.es/glosario/definicion-empresa" TargetMode="External"/><Relationship Id="rId5" Type="http://schemas.openxmlformats.org/officeDocument/2006/relationships/hyperlink" Target="https://debitoor.es/glosario/definicion-empresa" TargetMode="External"/><Relationship Id="rId6" Type="http://schemas.openxmlformats.org/officeDocument/2006/relationships/hyperlink" Target="https://debitoor.es/funciones/contabilidad/balance-de-situacion" TargetMode="External"/><Relationship Id="rId7" Type="http://schemas.openxmlformats.org/officeDocument/2006/relationships/hyperlink" Target="https://debitoor.es/funciones/contabilidad/balance-de-situacion"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Pagar%C3%A9#cite_note-1"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conomipedia.com/definiciones/tipo-de-interes.html"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oficre.be/2-uncategorised/134-convertir-taux-annuel-mensuel"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conomipedia.com/definiciones/cuenta-de-resultados.html" TargetMode="External"/><Relationship Id="rId3" Type="http://schemas.openxmlformats.org/officeDocument/2006/relationships/hyperlink" Target="http://www.economipedia.com/definiciones/cuenta-de-resultados.html" TargetMode="External"/><Relationship Id="rId4" Type="http://schemas.openxmlformats.org/officeDocument/2006/relationships/hyperlink" Target="http://www.economipedia.com/definiciones/balance-contable.html" TargetMode="External"/><Relationship Id="rId5" Type="http://schemas.openxmlformats.org/officeDocument/2006/relationships/hyperlink" Target="http://www.economipedia.com/definiciones/balance-contable.html"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conomipedia.com/definiciones/cuenta-de-resultados.html" TargetMode="External"/><Relationship Id="rId3" Type="http://schemas.openxmlformats.org/officeDocument/2006/relationships/hyperlink" Target="http://www.economipedia.com/definiciones/cuenta-de-resultados.html" TargetMode="External"/><Relationship Id="rId4" Type="http://schemas.openxmlformats.org/officeDocument/2006/relationships/hyperlink" Target="http://www.economipedia.com/definiciones/balance-contable.html" TargetMode="External"/><Relationship Id="rId5" Type="http://schemas.openxmlformats.org/officeDocument/2006/relationships/hyperlink" Target="http://www.economipedia.com/definiciones/balance-contable.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rPr b="0" i="0" lang="es-ES" sz="1200" u="none" cap="none" strike="noStrike">
                <a:solidFill>
                  <a:schemeClr val="dk1"/>
                </a:solidFill>
                <a:latin typeface="Calibri"/>
                <a:ea typeface="Calibri"/>
                <a:cs typeface="Calibri"/>
                <a:sym typeface="Calibri"/>
              </a:rPr>
              <a:t>encuesta</a:t>
            </a:r>
            <a:endParaRPr/>
          </a:p>
        </p:txBody>
      </p:sp>
      <p:sp>
        <p:nvSpPr>
          <p:cNvPr id="193" name="Google Shape;193;p1: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s-E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65e114cdd_0_168: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g465e114cdd_0_168: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rPr lang="es-ES">
                <a:solidFill>
                  <a:srgbClr val="222222"/>
                </a:solidFill>
                <a:highlight>
                  <a:srgbClr val="FFFFFF"/>
                </a:highlight>
                <a:latin typeface="Arial"/>
                <a:ea typeface="Arial"/>
                <a:cs typeface="Arial"/>
                <a:sym typeface="Arial"/>
              </a:rPr>
              <a:t>Mientras que la </a:t>
            </a:r>
            <a:r>
              <a:rPr b="1" lang="es-ES">
                <a:solidFill>
                  <a:srgbClr val="222222"/>
                </a:solidFill>
                <a:highlight>
                  <a:srgbClr val="FFFFFF"/>
                </a:highlight>
                <a:latin typeface="Arial"/>
                <a:ea typeface="Arial"/>
                <a:cs typeface="Arial"/>
                <a:sym typeface="Arial"/>
              </a:rPr>
              <a:t>suspensión de pagos</a:t>
            </a:r>
            <a:r>
              <a:rPr lang="es-ES">
                <a:solidFill>
                  <a:srgbClr val="222222"/>
                </a:solidFill>
                <a:highlight>
                  <a:srgbClr val="FFFFFF"/>
                </a:highlight>
                <a:latin typeface="Arial"/>
                <a:ea typeface="Arial"/>
                <a:cs typeface="Arial"/>
                <a:sym typeface="Arial"/>
              </a:rPr>
              <a:t> es un problema de liquidez que podría solucionarse, por ejemplo, con una refinanciación de las deudas o una modificación en el período de </a:t>
            </a:r>
            <a:r>
              <a:rPr b="1" lang="es-ES">
                <a:solidFill>
                  <a:srgbClr val="222222"/>
                </a:solidFill>
                <a:highlight>
                  <a:srgbClr val="FFFFFF"/>
                </a:highlight>
                <a:latin typeface="Arial"/>
                <a:ea typeface="Arial"/>
                <a:cs typeface="Arial"/>
                <a:sym typeface="Arial"/>
              </a:rPr>
              <a:t>pago</a:t>
            </a:r>
            <a:r>
              <a:rPr lang="es-ES">
                <a:solidFill>
                  <a:srgbClr val="222222"/>
                </a:solidFill>
                <a:highlight>
                  <a:srgbClr val="FFFFFF"/>
                </a:highlight>
                <a:latin typeface="Arial"/>
                <a:ea typeface="Arial"/>
                <a:cs typeface="Arial"/>
                <a:sym typeface="Arial"/>
              </a:rPr>
              <a:t> a proveedores, la situación de </a:t>
            </a:r>
            <a:r>
              <a:rPr b="1" lang="es-ES">
                <a:solidFill>
                  <a:srgbClr val="222222"/>
                </a:solidFill>
                <a:highlight>
                  <a:srgbClr val="FFFFFF"/>
                </a:highlight>
                <a:latin typeface="Arial"/>
                <a:ea typeface="Arial"/>
                <a:cs typeface="Arial"/>
                <a:sym typeface="Arial"/>
              </a:rPr>
              <a:t>quiebra</a:t>
            </a:r>
            <a:r>
              <a:rPr lang="es-ES">
                <a:solidFill>
                  <a:srgbClr val="222222"/>
                </a:solidFill>
                <a:highlight>
                  <a:srgbClr val="FFFFFF"/>
                </a:highlight>
                <a:latin typeface="Arial"/>
                <a:ea typeface="Arial"/>
                <a:cs typeface="Arial"/>
                <a:sym typeface="Arial"/>
              </a:rPr>
              <a:t> técnica es un problema de solvencia que se podría solucionar mediante un aumento de capital.</a:t>
            </a:r>
            <a:endParaRPr b="0" i="0" sz="1200" u="none" cap="none" strike="noStrike">
              <a:solidFill>
                <a:schemeClr val="dk1"/>
              </a:solidFill>
              <a:latin typeface="Calibri"/>
              <a:ea typeface="Calibri"/>
              <a:cs typeface="Calibri"/>
              <a:sym typeface="Calibri"/>
            </a:endParaRPr>
          </a:p>
        </p:txBody>
      </p:sp>
      <p:sp>
        <p:nvSpPr>
          <p:cNvPr id="317" name="Google Shape;317;g465e114cdd_0_168: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s-E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65e114cdd_0_721: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65e114cdd_0_721: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344" name="Google Shape;344;g465e114cdd_0_721: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65e114cdd_0_281: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465e114cdd_0_281: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55" name="Google Shape;355;g465e114cdd_0_281: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69c092dbf_0_4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 name="Google Shape;366;g469c092dbf_0_44: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67" name="Google Shape;367;g469c092dbf_0_44: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69c092dbf_0_1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469c092dbf_0_1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rPr lang="es-ES"/>
              <a:t>*</a:t>
            </a:r>
            <a:r>
              <a:rPr lang="es-ES"/>
              <a:t>Liquidez (o disponibilidad): mayor o menor facilidad que tiene un bien o derecho para convertirse en dinero.</a:t>
            </a:r>
            <a:endParaRPr/>
          </a:p>
          <a:p>
            <a:pPr indent="0" lvl="0" marL="0" marR="0" rtl="0" algn="l">
              <a:spcBef>
                <a:spcPts val="0"/>
              </a:spcBef>
              <a:spcAft>
                <a:spcPts val="0"/>
              </a:spcAft>
              <a:buNone/>
            </a:pPr>
            <a:r>
              <a:rPr lang="es-ES"/>
              <a:t>*El grado de Exigibilidad de una obligación depende del plazo en que el cumplimiento de esta obligación será exigido a la empresa. Un elemento será más exigible cuanto menor sea el plazo en que vence.</a:t>
            </a:r>
            <a:endParaRPr/>
          </a:p>
        </p:txBody>
      </p:sp>
      <p:sp>
        <p:nvSpPr>
          <p:cNvPr id="385" name="Google Shape;385;g469c092dbf_0_1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1a4afa4f4_1_159: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g71a4afa4f4_1_159: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rtl="0" algn="l">
              <a:lnSpc>
                <a:spcPct val="115000"/>
              </a:lnSpc>
              <a:spcBef>
                <a:spcPts val="1800"/>
              </a:spcBef>
              <a:spcAft>
                <a:spcPts val="0"/>
              </a:spcAft>
              <a:buClr>
                <a:schemeClr val="dk1"/>
              </a:buClr>
              <a:buSzPts val="1100"/>
              <a:buFont typeface="Arial"/>
              <a:buNone/>
            </a:pPr>
            <a:r>
              <a:rPr b="1" lang="es-ES" sz="1700">
                <a:latin typeface="Arial"/>
                <a:ea typeface="Arial"/>
                <a:cs typeface="Arial"/>
                <a:sym typeface="Arial"/>
              </a:rPr>
              <a:t>Clasificación de las reservas</a:t>
            </a:r>
            <a:endParaRPr b="1" sz="1700">
              <a:latin typeface="Arial"/>
              <a:ea typeface="Arial"/>
              <a:cs typeface="Arial"/>
              <a:sym typeface="Arial"/>
            </a:endParaRPr>
          </a:p>
          <a:p>
            <a:pPr indent="-298450" lvl="0" marL="457200" rtl="0" algn="l">
              <a:lnSpc>
                <a:spcPct val="115000"/>
              </a:lnSpc>
              <a:spcBef>
                <a:spcPts val="400"/>
              </a:spcBef>
              <a:spcAft>
                <a:spcPts val="0"/>
              </a:spcAft>
              <a:buClr>
                <a:schemeClr val="dk1"/>
              </a:buClr>
              <a:buSzPts val="1100"/>
              <a:buChar char="●"/>
            </a:pPr>
            <a:r>
              <a:rPr lang="es-ES" sz="1100">
                <a:latin typeface="Arial"/>
                <a:ea typeface="Arial"/>
                <a:cs typeface="Arial"/>
                <a:sym typeface="Arial"/>
              </a:rPr>
              <a:t>Reserva legal. La ley obligar a destinar un 10% del beneficio obtenido por la compañía a reservas durante todos los</a:t>
            </a:r>
            <a:r>
              <a:rPr lang="es-ES" sz="1100">
                <a:uFill>
                  <a:noFill/>
                </a:uFill>
                <a:latin typeface="Arial"/>
                <a:ea typeface="Arial"/>
                <a:cs typeface="Arial"/>
                <a:sym typeface="Arial"/>
                <a:hlinkClick r:id="rId2"/>
              </a:rPr>
              <a:t> </a:t>
            </a:r>
            <a:r>
              <a:rPr lang="es-ES" sz="1100" u="sng">
                <a:solidFill>
                  <a:schemeClr val="hlink"/>
                </a:solidFill>
                <a:latin typeface="Arial"/>
                <a:ea typeface="Arial"/>
                <a:cs typeface="Arial"/>
                <a:sym typeface="Arial"/>
                <a:hlinkClick r:id="rId3"/>
              </a:rPr>
              <a:t>periodos contables</a:t>
            </a:r>
            <a:r>
              <a:rPr lang="es-E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s-ES" sz="1100">
                <a:latin typeface="Arial"/>
                <a:ea typeface="Arial"/>
                <a:cs typeface="Arial"/>
                <a:sym typeface="Arial"/>
              </a:rPr>
              <a:t>Reservas estatutarias. El procedimiento es el mismo que la reserva legal, pero el origen no es la ley, sino que los estatutos de</a:t>
            </a:r>
            <a:r>
              <a:rPr lang="es-ES" sz="1100">
                <a:uFill>
                  <a:noFill/>
                </a:uFill>
                <a:latin typeface="Arial"/>
                <a:ea typeface="Arial"/>
                <a:cs typeface="Arial"/>
                <a:sym typeface="Arial"/>
                <a:hlinkClick r:id="rId4"/>
              </a:rPr>
              <a:t> </a:t>
            </a:r>
            <a:r>
              <a:rPr lang="es-ES" sz="1100" u="sng">
                <a:solidFill>
                  <a:schemeClr val="hlink"/>
                </a:solidFill>
                <a:latin typeface="Arial"/>
                <a:ea typeface="Arial"/>
                <a:cs typeface="Arial"/>
                <a:sym typeface="Arial"/>
                <a:hlinkClick r:id="rId5"/>
              </a:rPr>
              <a:t>la empresa</a:t>
            </a:r>
            <a:r>
              <a:rPr lang="es-ES" sz="1100">
                <a:latin typeface="Arial"/>
                <a:ea typeface="Arial"/>
                <a:cs typeface="Arial"/>
                <a:sym typeface="Arial"/>
              </a:rPr>
              <a:t> obligan a constituir esta reserva.</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s-ES" sz="1100">
                <a:latin typeface="Arial"/>
                <a:ea typeface="Arial"/>
                <a:cs typeface="Arial"/>
                <a:sym typeface="Arial"/>
              </a:rPr>
              <a:t>Reservas especiales. La ley puede obligar a la constitución de reservas por algún motivo determinado.</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s-ES" sz="1100">
                <a:latin typeface="Arial"/>
                <a:ea typeface="Arial"/>
                <a:cs typeface="Arial"/>
                <a:sym typeface="Arial"/>
              </a:rPr>
              <a:t>Reservas voluntarias. La sociedad en sí misma decide de forma voluntaria establecer esta reserva. Estas reservas incluyen los beneficios que la empresa ha decidido no distribuir y dejar en</a:t>
            </a:r>
            <a:r>
              <a:rPr lang="es-ES" sz="1100">
                <a:uFill>
                  <a:noFill/>
                </a:uFill>
                <a:latin typeface="Arial"/>
                <a:ea typeface="Arial"/>
                <a:cs typeface="Arial"/>
                <a:sym typeface="Arial"/>
                <a:hlinkClick r:id="rId6"/>
              </a:rPr>
              <a:t> </a:t>
            </a:r>
            <a:r>
              <a:rPr lang="es-ES" sz="1100" u="sng">
                <a:solidFill>
                  <a:schemeClr val="hlink"/>
                </a:solidFill>
                <a:latin typeface="Arial"/>
                <a:ea typeface="Arial"/>
                <a:cs typeface="Arial"/>
                <a:sym typeface="Arial"/>
                <a:hlinkClick r:id="rId7"/>
              </a:rPr>
              <a:t>el balance de situación</a:t>
            </a:r>
            <a:r>
              <a:rPr lang="es-ES" sz="1100">
                <a:latin typeface="Arial"/>
                <a:ea typeface="Arial"/>
                <a:cs typeface="Arial"/>
                <a:sym typeface="Arial"/>
              </a:rPr>
              <a:t>. Para constituir esta reserva primero se han de establecer la reserva legal y la estatutaria.</a:t>
            </a:r>
            <a:endParaRPr sz="1100">
              <a:latin typeface="Arial"/>
              <a:ea typeface="Arial"/>
              <a:cs typeface="Arial"/>
              <a:sym typeface="Arial"/>
            </a:endParaRPr>
          </a:p>
          <a:p>
            <a:pPr indent="0" lvl="0" marL="0" marR="0" rtl="0" algn="l">
              <a:spcBef>
                <a:spcPts val="0"/>
              </a:spcBef>
              <a:spcAft>
                <a:spcPts val="0"/>
              </a:spcAft>
              <a:buNone/>
            </a:pPr>
            <a:r>
              <a:t/>
            </a:r>
            <a:endParaRPr/>
          </a:p>
        </p:txBody>
      </p:sp>
      <p:sp>
        <p:nvSpPr>
          <p:cNvPr id="407" name="Google Shape;407;g71a4afa4f4_1_159: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69c092dbf_0_69: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469c092dbf_0_69: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a:p>
        </p:txBody>
      </p:sp>
      <p:sp>
        <p:nvSpPr>
          <p:cNvPr id="425" name="Google Shape;425;g469c092dbf_0_69: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65e114cdd_0_39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465e114cdd_0_394: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34" name="Google Shape;434;g465e114cdd_0_394: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65e114cdd_0_526: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65e114cdd_0_526: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47" name="Google Shape;447;g465e114cdd_0_526: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465e114cdd_0_533: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465e114cdd_0_533: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56" name="Google Shape;456;g465e114cdd_0_533: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65e114cdd_0_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65e114cdd_0_0: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08" name="Google Shape;208;g465e114cdd_0_0: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465e114cdd_0_54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465e114cdd_0_540: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465" name="Google Shape;465;g465e114cdd_0_540: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1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19: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4" name="Google Shape;474;p19: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465e114cdd_0_64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465e114cdd_0_64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4" name="Google Shape;494;g465e114cdd_0_64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65e114cdd_0_68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65e114cdd_0_682: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13" name="Google Shape;513;g465e114cdd_0_682: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465e114cdd_0_69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465e114cdd_0_692: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22" name="Google Shape;522;g465e114cdd_0_692: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71a4afa4f4_1_365: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71a4afa4f4_1_365: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30" name="Google Shape;530;g71a4afa4f4_1_365: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65e114cdd_0_796: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g465e114cdd_0_796: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40" name="Google Shape;540;g465e114cdd_0_796: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p2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2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52" name="Google Shape;552;p2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2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 name="Google Shape;566;p24: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67" name="Google Shape;567;p24: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465e114cdd_0_1149: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g465e114cdd_0_1149: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80" name="Google Shape;580;g465e114cdd_0_1149: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65e114cdd_0_89: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65e114cdd_0_89: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20" name="Google Shape;220;g465e114cdd_0_89: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465e114cdd_0_1158: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g465e114cdd_0_1158: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90" name="Google Shape;590;g465e114cdd_0_1158: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46cde2c2d9_0_1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6cde2c2d9_0_14: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597" name="Google Shape;597;g46cde2c2d9_0_14: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65e114cdd_0_87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465e114cdd_0_874: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23" name="Google Shape;623;g465e114cdd_0_874: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469c092dbf_0_16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4" name="Google Shape;634;g469c092dbf_0_164: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35" name="Google Shape;635;g469c092dbf_0_164: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2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27: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Clr>
                <a:schemeClr val="dk1"/>
              </a:buClr>
              <a:buSzPts val="1100"/>
              <a:buFont typeface="Arial"/>
              <a:buNone/>
            </a:pPr>
            <a:r>
              <a:rPr lang="es-ES"/>
              <a:t>Ratio Rotación= Cifra de Venta NETO del negocio (sin el IVA) / ACTIVOS TOTALES. </a:t>
            </a:r>
            <a:endParaRPr/>
          </a:p>
          <a:p>
            <a:pPr indent="0" lvl="0" marL="0" marR="0" rtl="0" algn="l">
              <a:spcBef>
                <a:spcPts val="0"/>
              </a:spcBef>
              <a:spcAft>
                <a:spcPts val="0"/>
              </a:spcAft>
              <a:buClr>
                <a:schemeClr val="dk1"/>
              </a:buClr>
              <a:buSzPts val="1100"/>
              <a:buFont typeface="Arial"/>
              <a:buNone/>
            </a:pPr>
            <a:r>
              <a:rPr lang="es-ES"/>
              <a:t>Por lo tanto cuanto más elevado sea el valor de este ratio, mayor es la productividad de los activos para generar ventas y por tanto mayor la rentabilidad del negocio. Ese ratio refleja la eficacia de la empresa en la gestión de sus activos para generar ventas.</a:t>
            </a:r>
            <a:endParaRPr/>
          </a:p>
          <a:p>
            <a:pPr indent="0" lvl="0" marL="0" marR="0" rtl="0" algn="l">
              <a:spcBef>
                <a:spcPts val="0"/>
              </a:spcBef>
              <a:spcAft>
                <a:spcPts val="0"/>
              </a:spcAft>
              <a:buNone/>
            </a:pPr>
            <a:r>
              <a:t/>
            </a:r>
            <a:endParaRPr/>
          </a:p>
        </p:txBody>
      </p:sp>
      <p:sp>
        <p:nvSpPr>
          <p:cNvPr id="660" name="Google Shape;660;p27: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3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31: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668" name="Google Shape;668;p31: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3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32: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rPr lang="es-ES" sz="1100">
                <a:latin typeface="Arial"/>
                <a:ea typeface="Arial"/>
                <a:cs typeface="Arial"/>
                <a:sym typeface="Arial"/>
              </a:rPr>
              <a:t>El apalancamiento financiero es simplemente </a:t>
            </a:r>
            <a:r>
              <a:rPr b="1" lang="es-ES" sz="1100">
                <a:latin typeface="Arial"/>
                <a:ea typeface="Arial"/>
                <a:cs typeface="Arial"/>
                <a:sym typeface="Arial"/>
              </a:rPr>
              <a:t>usar endeudamiento para financiar una operación</a:t>
            </a:r>
            <a:r>
              <a:rPr lang="es-ES" sz="1100">
                <a:latin typeface="Arial"/>
                <a:ea typeface="Arial"/>
                <a:cs typeface="Arial"/>
                <a:sym typeface="Arial"/>
              </a:rPr>
              <a:t>. Es decir, en lugar de realizar una operación con fondos propios, se hará con fondos propios y un crédito. La principal ventaja es que se puede multiplicar la rentabilidad y el principal inconveniente es que la operación no salga bien y se acabe siendo insolvente.</a:t>
            </a:r>
            <a:endParaRPr b="0" i="0" sz="1200" u="none" cap="none" strike="noStrike">
              <a:solidFill>
                <a:schemeClr val="dk1"/>
              </a:solidFill>
              <a:latin typeface="Calibri"/>
              <a:ea typeface="Calibri"/>
              <a:cs typeface="Calibri"/>
              <a:sym typeface="Calibri"/>
            </a:endParaRPr>
          </a:p>
        </p:txBody>
      </p:sp>
      <p:sp>
        <p:nvSpPr>
          <p:cNvPr id="686" name="Google Shape;686;p32: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56155eb49f_0_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 name="Google Shape;709;g56155eb49f_0_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10" name="Google Shape;710;g56155eb49f_0_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3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9" name="Google Shape;729;p33: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30" name="Google Shape;730;p33: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46cde2c2d9_0_2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9" name="Google Shape;739;g46cde2c2d9_0_2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40" name="Google Shape;740;g46cde2c2d9_0_2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2: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1" name="Google Shape;231;p2: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s-E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46cde2c2d9_0_31: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9" name="Google Shape;749;g46cde2c2d9_0_31: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50" name="Google Shape;750;g46cde2c2d9_0_31: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465e114cdd_0_191: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465e114cdd_0_191: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68" name="Google Shape;768;g465e114cdd_0_191: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469c092dbf_0_236: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469c092dbf_0_236: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779" name="Google Shape;779;g469c092dbf_0_236: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p3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36: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795" name="Google Shape;795;p36: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p3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3" name="Google Shape;803;p38: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lnSpc>
                <a:spcPct val="115000"/>
              </a:lnSpc>
              <a:spcBef>
                <a:spcPts val="1800"/>
              </a:spcBef>
              <a:spcAft>
                <a:spcPts val="0"/>
              </a:spcAft>
              <a:buClr>
                <a:schemeClr val="dk1"/>
              </a:buClr>
              <a:buSzPts val="1100"/>
              <a:buFont typeface="Arial"/>
              <a:buNone/>
            </a:pPr>
            <a:r>
              <a:rPr b="1" lang="es-ES" sz="900">
                <a:latin typeface="Arial"/>
                <a:ea typeface="Arial"/>
                <a:cs typeface="Arial"/>
                <a:sym typeface="Arial"/>
              </a:rPr>
              <a:t>Clasificación de las reservas</a:t>
            </a:r>
            <a:endParaRPr b="1" sz="900">
              <a:latin typeface="Arial"/>
              <a:ea typeface="Arial"/>
              <a:cs typeface="Arial"/>
              <a:sym typeface="Arial"/>
            </a:endParaRPr>
          </a:p>
          <a:p>
            <a:pPr indent="-285750" lvl="0" marL="457200" rtl="0" algn="l">
              <a:lnSpc>
                <a:spcPct val="115000"/>
              </a:lnSpc>
              <a:spcBef>
                <a:spcPts val="400"/>
              </a:spcBef>
              <a:spcAft>
                <a:spcPts val="0"/>
              </a:spcAft>
              <a:buClr>
                <a:schemeClr val="dk1"/>
              </a:buClr>
              <a:buSzPts val="900"/>
              <a:buChar char="●"/>
            </a:pPr>
            <a:r>
              <a:rPr lang="es-ES" sz="900">
                <a:latin typeface="Arial"/>
                <a:ea typeface="Arial"/>
                <a:cs typeface="Arial"/>
                <a:sym typeface="Arial"/>
              </a:rPr>
              <a:t>Reserva legal. La ley obligar a destinar un 10% del beneficio obtenido por la compañía a reservas durante todos los</a:t>
            </a:r>
            <a:r>
              <a:rPr lang="es-ES" sz="900">
                <a:uFill>
                  <a:noFill/>
                </a:uFill>
                <a:latin typeface="Arial"/>
                <a:ea typeface="Arial"/>
                <a:cs typeface="Arial"/>
                <a:sym typeface="Arial"/>
                <a:hlinkClick r:id="rId2"/>
              </a:rPr>
              <a:t> </a:t>
            </a:r>
            <a:r>
              <a:rPr lang="es-ES" sz="900" u="sng">
                <a:solidFill>
                  <a:schemeClr val="hlink"/>
                </a:solidFill>
                <a:latin typeface="Arial"/>
                <a:ea typeface="Arial"/>
                <a:cs typeface="Arial"/>
                <a:sym typeface="Arial"/>
                <a:hlinkClick r:id="rId3"/>
              </a:rPr>
              <a:t>periodos contables</a:t>
            </a:r>
            <a:r>
              <a:rPr lang="es-ES" sz="900">
                <a:latin typeface="Arial"/>
                <a:ea typeface="Arial"/>
                <a:cs typeface="Arial"/>
                <a:sym typeface="Arial"/>
              </a:rPr>
              <a:t>.</a:t>
            </a:r>
            <a:endParaRPr sz="900">
              <a:latin typeface="Arial"/>
              <a:ea typeface="Arial"/>
              <a:cs typeface="Arial"/>
              <a:sym typeface="Arial"/>
            </a:endParaRPr>
          </a:p>
          <a:p>
            <a:pPr indent="-285750" lvl="0" marL="457200" rtl="0" algn="l">
              <a:lnSpc>
                <a:spcPct val="115000"/>
              </a:lnSpc>
              <a:spcBef>
                <a:spcPts val="0"/>
              </a:spcBef>
              <a:spcAft>
                <a:spcPts val="0"/>
              </a:spcAft>
              <a:buClr>
                <a:schemeClr val="dk1"/>
              </a:buClr>
              <a:buSzPts val="900"/>
              <a:buChar char="●"/>
            </a:pPr>
            <a:r>
              <a:rPr lang="es-ES" sz="900">
                <a:latin typeface="Arial"/>
                <a:ea typeface="Arial"/>
                <a:cs typeface="Arial"/>
                <a:sym typeface="Arial"/>
              </a:rPr>
              <a:t>Reservas estatutarias. El procedimiento es el mismo que la reserva legal, pero el origen no es la ley, sino que los estatutos de</a:t>
            </a:r>
            <a:r>
              <a:rPr lang="es-ES" sz="900">
                <a:uFill>
                  <a:noFill/>
                </a:uFill>
                <a:latin typeface="Arial"/>
                <a:ea typeface="Arial"/>
                <a:cs typeface="Arial"/>
                <a:sym typeface="Arial"/>
                <a:hlinkClick r:id="rId4"/>
              </a:rPr>
              <a:t> </a:t>
            </a:r>
            <a:r>
              <a:rPr lang="es-ES" sz="900" u="sng">
                <a:solidFill>
                  <a:schemeClr val="hlink"/>
                </a:solidFill>
                <a:latin typeface="Arial"/>
                <a:ea typeface="Arial"/>
                <a:cs typeface="Arial"/>
                <a:sym typeface="Arial"/>
                <a:hlinkClick r:id="rId5"/>
              </a:rPr>
              <a:t>la empresa</a:t>
            </a:r>
            <a:r>
              <a:rPr lang="es-ES" sz="900">
                <a:latin typeface="Arial"/>
                <a:ea typeface="Arial"/>
                <a:cs typeface="Arial"/>
                <a:sym typeface="Arial"/>
              </a:rPr>
              <a:t> obligan a constituir esta reserva.</a:t>
            </a:r>
            <a:endParaRPr sz="900">
              <a:latin typeface="Arial"/>
              <a:ea typeface="Arial"/>
              <a:cs typeface="Arial"/>
              <a:sym typeface="Arial"/>
            </a:endParaRPr>
          </a:p>
          <a:p>
            <a:pPr indent="-285750" lvl="0" marL="457200" rtl="0" algn="l">
              <a:lnSpc>
                <a:spcPct val="115000"/>
              </a:lnSpc>
              <a:spcBef>
                <a:spcPts val="0"/>
              </a:spcBef>
              <a:spcAft>
                <a:spcPts val="0"/>
              </a:spcAft>
              <a:buClr>
                <a:schemeClr val="dk1"/>
              </a:buClr>
              <a:buSzPts val="900"/>
              <a:buChar char="●"/>
            </a:pPr>
            <a:r>
              <a:rPr lang="es-ES" sz="900">
                <a:latin typeface="Arial"/>
                <a:ea typeface="Arial"/>
                <a:cs typeface="Arial"/>
                <a:sym typeface="Arial"/>
              </a:rPr>
              <a:t>Reservas especiales. La ley puede obligar a la constitución de reservas por algún motivo determinado.</a:t>
            </a:r>
            <a:endParaRPr sz="900">
              <a:latin typeface="Arial"/>
              <a:ea typeface="Arial"/>
              <a:cs typeface="Arial"/>
              <a:sym typeface="Arial"/>
            </a:endParaRPr>
          </a:p>
          <a:p>
            <a:pPr indent="-285750" lvl="0" marL="457200" rtl="0" algn="l">
              <a:lnSpc>
                <a:spcPct val="115000"/>
              </a:lnSpc>
              <a:spcBef>
                <a:spcPts val="0"/>
              </a:spcBef>
              <a:spcAft>
                <a:spcPts val="0"/>
              </a:spcAft>
              <a:buClr>
                <a:schemeClr val="dk1"/>
              </a:buClr>
              <a:buSzPts val="900"/>
              <a:buChar char="●"/>
            </a:pPr>
            <a:r>
              <a:rPr lang="es-ES" sz="900">
                <a:latin typeface="Arial"/>
                <a:ea typeface="Arial"/>
                <a:cs typeface="Arial"/>
                <a:sym typeface="Arial"/>
              </a:rPr>
              <a:t>Reservas voluntarias. La sociedad en sí misma decide de forma voluntaria establecer esta reserva. Estas reservas incluyen los beneficios que la empresa ha decidido no distribuir y dejar en</a:t>
            </a:r>
            <a:r>
              <a:rPr lang="es-ES" sz="900">
                <a:uFill>
                  <a:noFill/>
                </a:uFill>
                <a:latin typeface="Arial"/>
                <a:ea typeface="Arial"/>
                <a:cs typeface="Arial"/>
                <a:sym typeface="Arial"/>
                <a:hlinkClick r:id="rId6"/>
              </a:rPr>
              <a:t> </a:t>
            </a:r>
            <a:r>
              <a:rPr lang="es-ES" sz="900" u="sng">
                <a:solidFill>
                  <a:schemeClr val="hlink"/>
                </a:solidFill>
                <a:latin typeface="Arial"/>
                <a:ea typeface="Arial"/>
                <a:cs typeface="Arial"/>
                <a:sym typeface="Arial"/>
                <a:hlinkClick r:id="rId7"/>
              </a:rPr>
              <a:t>el balance de situación</a:t>
            </a:r>
            <a:r>
              <a:rPr lang="es-ES" sz="900">
                <a:latin typeface="Arial"/>
                <a:ea typeface="Arial"/>
                <a:cs typeface="Arial"/>
                <a:sym typeface="Arial"/>
              </a:rPr>
              <a:t>. Para constituir esta reserva primero se han de establecer la reserva legal y la estatutaria.</a:t>
            </a:r>
            <a:endParaRPr sz="900">
              <a:latin typeface="Arial"/>
              <a:ea typeface="Arial"/>
              <a:cs typeface="Arial"/>
              <a:sym typeface="Arial"/>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es-ES" sz="1000">
                <a:solidFill>
                  <a:srgbClr val="222222"/>
                </a:solidFill>
                <a:highlight>
                  <a:schemeClr val="lt1"/>
                </a:highlight>
                <a:latin typeface="Arial"/>
                <a:ea typeface="Arial"/>
                <a:cs typeface="Arial"/>
                <a:sym typeface="Arial"/>
              </a:rPr>
              <a:t>Los </a:t>
            </a:r>
            <a:r>
              <a:rPr b="1" lang="es-ES" sz="1000">
                <a:solidFill>
                  <a:srgbClr val="222222"/>
                </a:solidFill>
                <a:highlight>
                  <a:schemeClr val="lt1"/>
                </a:highlight>
                <a:latin typeface="Arial"/>
                <a:ea typeface="Arial"/>
                <a:cs typeface="Arial"/>
                <a:sym typeface="Arial"/>
              </a:rPr>
              <a:t>bonos</a:t>
            </a:r>
            <a:r>
              <a:rPr lang="es-ES" sz="1000">
                <a:solidFill>
                  <a:srgbClr val="222222"/>
                </a:solidFill>
                <a:highlight>
                  <a:schemeClr val="lt1"/>
                </a:highlight>
                <a:latin typeface="Arial"/>
                <a:ea typeface="Arial"/>
                <a:cs typeface="Arial"/>
                <a:sym typeface="Arial"/>
              </a:rPr>
              <a:t> y </a:t>
            </a:r>
            <a:r>
              <a:rPr b="1" lang="es-ES" sz="1000">
                <a:solidFill>
                  <a:srgbClr val="222222"/>
                </a:solidFill>
                <a:highlight>
                  <a:schemeClr val="lt1"/>
                </a:highlight>
                <a:latin typeface="Arial"/>
                <a:ea typeface="Arial"/>
                <a:cs typeface="Arial"/>
                <a:sym typeface="Arial"/>
              </a:rPr>
              <a:t>obligaciones</a:t>
            </a:r>
            <a:r>
              <a:rPr lang="es-ES" sz="1000">
                <a:solidFill>
                  <a:srgbClr val="222222"/>
                </a:solidFill>
                <a:highlight>
                  <a:schemeClr val="lt1"/>
                </a:highlight>
                <a:latin typeface="Arial"/>
                <a:ea typeface="Arial"/>
                <a:cs typeface="Arial"/>
                <a:sym typeface="Arial"/>
              </a:rPr>
              <a:t> son títulos que representan una parte de una deuda, a favor de su tenedor, y emitida por una entidad para la financiación de un proyecto. Los títulos de renta fija privada son emitidos por empresas privadas. ... El plazo de reembolso es la única </a:t>
            </a:r>
            <a:r>
              <a:rPr b="1" lang="es-ES" sz="1000">
                <a:solidFill>
                  <a:srgbClr val="222222"/>
                </a:solidFill>
                <a:highlight>
                  <a:schemeClr val="lt1"/>
                </a:highlight>
                <a:latin typeface="Arial"/>
                <a:ea typeface="Arial"/>
                <a:cs typeface="Arial"/>
                <a:sym typeface="Arial"/>
              </a:rPr>
              <a:t>diferencia</a:t>
            </a:r>
            <a:r>
              <a:rPr lang="es-ES" sz="1000">
                <a:solidFill>
                  <a:srgbClr val="222222"/>
                </a:solidFill>
                <a:highlight>
                  <a:schemeClr val="lt1"/>
                </a:highlight>
                <a:latin typeface="Arial"/>
                <a:ea typeface="Arial"/>
                <a:cs typeface="Arial"/>
                <a:sym typeface="Arial"/>
              </a:rPr>
              <a:t> entre un </a:t>
            </a:r>
            <a:r>
              <a:rPr b="1" lang="es-ES" sz="1000">
                <a:solidFill>
                  <a:srgbClr val="222222"/>
                </a:solidFill>
                <a:highlight>
                  <a:schemeClr val="lt1"/>
                </a:highlight>
                <a:latin typeface="Arial"/>
                <a:ea typeface="Arial"/>
                <a:cs typeface="Arial"/>
                <a:sym typeface="Arial"/>
              </a:rPr>
              <a:t>bono</a:t>
            </a:r>
            <a:r>
              <a:rPr lang="es-ES" sz="1000">
                <a:solidFill>
                  <a:srgbClr val="222222"/>
                </a:solidFill>
                <a:highlight>
                  <a:schemeClr val="lt1"/>
                </a:highlight>
                <a:latin typeface="Arial"/>
                <a:ea typeface="Arial"/>
                <a:cs typeface="Arial"/>
                <a:sym typeface="Arial"/>
              </a:rPr>
              <a:t> y una obligación.</a:t>
            </a:r>
            <a:endParaRPr sz="1000">
              <a:solidFill>
                <a:srgbClr val="222222"/>
              </a:solidFill>
              <a:highlight>
                <a:schemeClr val="lt1"/>
              </a:highlight>
              <a:latin typeface="Arial"/>
              <a:ea typeface="Arial"/>
              <a:cs typeface="Arial"/>
              <a:sym typeface="Arial"/>
            </a:endParaRPr>
          </a:p>
          <a:p>
            <a:pPr indent="0" lvl="0" marL="0" rtl="0" algn="l">
              <a:spcBef>
                <a:spcPts val="0"/>
              </a:spcBef>
              <a:spcAft>
                <a:spcPts val="0"/>
              </a:spcAft>
              <a:buClr>
                <a:schemeClr val="dk1"/>
              </a:buClr>
              <a:buFont typeface="Arial"/>
              <a:buNone/>
            </a:pPr>
            <a:r>
              <a:rPr lang="es-ES" sz="1000">
                <a:highlight>
                  <a:schemeClr val="lt1"/>
                </a:highlight>
                <a:latin typeface="Arial"/>
                <a:ea typeface="Arial"/>
                <a:cs typeface="Arial"/>
                <a:sym typeface="Arial"/>
              </a:rPr>
              <a:t>En realidad, la única diferencia entre estas dos formas de títulos de deuda radica en el plazo de reembolso: cuando se emiten a menos de cinco años, se les denomina bonos; pero cuando se emiten a un plazo mayor de cinco años, se les considera obligaciones. Por lo demás, son figuras crediticias que comparten casi todo.</a:t>
            </a:r>
            <a:endParaRPr sz="1000">
              <a:highlight>
                <a:schemeClr val="lt1"/>
              </a:highlight>
              <a:latin typeface="Arial"/>
              <a:ea typeface="Arial"/>
              <a:cs typeface="Arial"/>
              <a:sym typeface="Arial"/>
            </a:endParaRPr>
          </a:p>
          <a:p>
            <a:pPr indent="0" lvl="0" marL="0" rtl="0" algn="l">
              <a:spcBef>
                <a:spcPts val="0"/>
              </a:spcBef>
              <a:spcAft>
                <a:spcPts val="0"/>
              </a:spcAft>
              <a:buClr>
                <a:schemeClr val="dk1"/>
              </a:buClr>
              <a:buFont typeface="Arial"/>
              <a:buNone/>
            </a:pPr>
            <a:r>
              <a:rPr lang="es-ES" sz="900">
                <a:solidFill>
                  <a:srgbClr val="444444"/>
                </a:solidFill>
                <a:highlight>
                  <a:schemeClr val="lt1"/>
                </a:highlight>
                <a:latin typeface="Arial"/>
                <a:ea typeface="Arial"/>
                <a:cs typeface="Arial"/>
                <a:sym typeface="Arial"/>
              </a:rPr>
              <a:t>Un </a:t>
            </a:r>
            <a:r>
              <a:rPr b="1" lang="es-ES" sz="900">
                <a:solidFill>
                  <a:srgbClr val="444444"/>
                </a:solidFill>
                <a:highlight>
                  <a:schemeClr val="lt1"/>
                </a:highlight>
                <a:latin typeface="Arial"/>
                <a:ea typeface="Arial"/>
                <a:cs typeface="Arial"/>
                <a:sym typeface="Arial"/>
              </a:rPr>
              <a:t>préstamo </a:t>
            </a:r>
            <a:r>
              <a:rPr lang="es-ES" sz="900">
                <a:solidFill>
                  <a:srgbClr val="444444"/>
                </a:solidFill>
                <a:highlight>
                  <a:schemeClr val="lt1"/>
                </a:highlight>
                <a:latin typeface="Arial"/>
                <a:ea typeface="Arial"/>
                <a:cs typeface="Arial"/>
                <a:sym typeface="Arial"/>
              </a:rPr>
              <a:t>es la operación financiera en la que una entidad o persona (el prestamista) entrega otra (el prestatario) una cantidad fija de dinero al comienzo de la operación, con la condición de que el prestatario devuelva esa cantidad junto con los intereses pactados en un plazo determinado. La amortización (devolución) del préstamo normalmente se realiza mediante unas cuotas regulares (mensuales, trimestrales, semestrales…) a lo largo de ese plazo. Por lo tanto, la operación tiene una vida determinada previamente. Los intereses se cobran sobre el total del dinero prestado.</a:t>
            </a:r>
            <a:endParaRPr sz="900">
              <a:solidFill>
                <a:srgbClr val="444444"/>
              </a:solidFill>
              <a:highlight>
                <a:schemeClr val="lt1"/>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ES" sz="900">
                <a:solidFill>
                  <a:srgbClr val="444444"/>
                </a:solidFill>
                <a:latin typeface="Arial"/>
                <a:ea typeface="Arial"/>
                <a:cs typeface="Arial"/>
                <a:sym typeface="Arial"/>
              </a:rPr>
              <a:t>Un </a:t>
            </a:r>
            <a:r>
              <a:rPr b="1" lang="es-ES" sz="900">
                <a:solidFill>
                  <a:srgbClr val="444444"/>
                </a:solidFill>
                <a:latin typeface="Arial"/>
                <a:ea typeface="Arial"/>
                <a:cs typeface="Arial"/>
                <a:sym typeface="Arial"/>
              </a:rPr>
              <a:t>crédito </a:t>
            </a:r>
            <a:r>
              <a:rPr lang="es-ES" sz="900">
                <a:solidFill>
                  <a:srgbClr val="444444"/>
                </a:solidFill>
                <a:latin typeface="Arial"/>
                <a:ea typeface="Arial"/>
                <a:cs typeface="Arial"/>
                <a:sym typeface="Arial"/>
              </a:rPr>
              <a:t>es la cantidad de dinero, con un límite fijado, que una entidad pone a disposición de un cliente. Al cliente no se le entrega esa cantidad de golpe al inicio de la operación, sino que podrá utilizarla según las necesidades de cada momento, utilizando una cuenta o una tarjeta de crédito.  Es decir, la entidad irá realizando entregas parciales a petición del cliente. Puede ser que el cliente disponga de  todo el dinero concedido, o sólo una parte o nada. Sólo paga intereses por el dinero del que efectivamente haya dispuesto, aunque suele cobrarse además una comisión mínima sobre el saldo no dispuesto. A medida que devuelve el dinero podrá seguir disponiendo de más, sin pasarse del límite.</a:t>
            </a:r>
            <a:endParaRPr sz="900">
              <a:solidFill>
                <a:srgbClr val="444444"/>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s-ES" sz="900">
                <a:solidFill>
                  <a:srgbClr val="444444"/>
                </a:solidFill>
                <a:latin typeface="Arial"/>
                <a:ea typeface="Arial"/>
                <a:cs typeface="Arial"/>
                <a:sym typeface="Arial"/>
              </a:rPr>
              <a:t>Los créditos también se conceden durante un plazo, pero a diferencia de los préstamos, cuando éste se termina se puede  renovar o ampliar.</a:t>
            </a:r>
            <a:endParaRPr sz="900">
              <a:solidFill>
                <a:srgbClr val="444444"/>
              </a:solidFill>
              <a:latin typeface="Arial"/>
              <a:ea typeface="Arial"/>
              <a:cs typeface="Arial"/>
              <a:sym typeface="Arial"/>
            </a:endParaRPr>
          </a:p>
          <a:p>
            <a:pPr indent="0" lvl="0" marL="0" rtl="0" algn="l">
              <a:spcBef>
                <a:spcPts val="0"/>
              </a:spcBef>
              <a:spcAft>
                <a:spcPts val="0"/>
              </a:spcAft>
              <a:buClr>
                <a:schemeClr val="dk1"/>
              </a:buClr>
              <a:buFont typeface="Arial"/>
              <a:buNone/>
            </a:pPr>
            <a:r>
              <a:t/>
            </a:r>
            <a:endParaRPr sz="900">
              <a:solidFill>
                <a:srgbClr val="444444"/>
              </a:solidFill>
              <a:highlight>
                <a:schemeClr val="lt1"/>
              </a:highlight>
              <a:latin typeface="Arial"/>
              <a:ea typeface="Arial"/>
              <a:cs typeface="Arial"/>
              <a:sym typeface="Arial"/>
            </a:endParaRPr>
          </a:p>
          <a:p>
            <a:pPr indent="0" lvl="0" marL="0" marR="0" rtl="0" algn="l">
              <a:spcBef>
                <a:spcPts val="0"/>
              </a:spcBef>
              <a:spcAft>
                <a:spcPts val="0"/>
              </a:spcAft>
              <a:buNone/>
            </a:pPr>
            <a:r>
              <a:t/>
            </a:r>
            <a:endParaRPr/>
          </a:p>
        </p:txBody>
      </p:sp>
      <p:sp>
        <p:nvSpPr>
          <p:cNvPr id="804" name="Google Shape;804;p38: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p4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p41: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rPr lang="es-ES" sz="1100">
                <a:latin typeface="Arial"/>
                <a:ea typeface="Arial"/>
                <a:cs typeface="Arial"/>
                <a:sym typeface="Arial"/>
              </a:rPr>
              <a:t>Un </a:t>
            </a:r>
            <a:r>
              <a:rPr b="1" lang="es-ES" sz="1100">
                <a:latin typeface="Arial"/>
                <a:ea typeface="Arial"/>
                <a:cs typeface="Arial"/>
                <a:sym typeface="Arial"/>
              </a:rPr>
              <a:t>pagaré</a:t>
            </a:r>
            <a:r>
              <a:rPr lang="es-ES" sz="1100">
                <a:latin typeface="Arial"/>
                <a:ea typeface="Arial"/>
                <a:cs typeface="Arial"/>
                <a:sym typeface="Arial"/>
              </a:rPr>
              <a:t> es un documento contable que contiene la promesa incondicional de una persona (denominada suscriptora o deudor), de que pagará a una segunda persona (llamada beneficiario o acreedor), una suma determinada de dinero en un determinado plazo de tiempo. Su nombre surge de la frase con que empieza la declaración de obligaciones: «debo y pagaré».</a:t>
            </a:r>
            <a:r>
              <a:rPr baseline="30000" lang="es-ES" sz="1100" u="sng">
                <a:solidFill>
                  <a:schemeClr val="hlink"/>
                </a:solidFill>
                <a:latin typeface="Arial"/>
                <a:ea typeface="Arial"/>
                <a:cs typeface="Arial"/>
                <a:sym typeface="Arial"/>
                <a:hlinkClick r:id="rId2"/>
              </a:rPr>
              <a:t>1</a:t>
            </a:r>
            <a:r>
              <a:rPr lang="es-ES" sz="1100">
                <a:latin typeface="Arial"/>
                <a:ea typeface="Arial"/>
                <a:cs typeface="Arial"/>
                <a:sym typeface="Arial"/>
              </a:rPr>
              <a:t>​ La diferencia entre la letra y el pagaré es que el pagaré es emitido por el mismo que contrae el préstamo. </a:t>
            </a:r>
            <a:endParaRPr b="0" i="0" sz="1200" u="none" cap="none" strike="noStrike">
              <a:solidFill>
                <a:schemeClr val="dk1"/>
              </a:solidFill>
              <a:latin typeface="Calibri"/>
              <a:ea typeface="Calibri"/>
              <a:cs typeface="Calibri"/>
              <a:sym typeface="Calibri"/>
            </a:endParaRPr>
          </a:p>
        </p:txBody>
      </p:sp>
      <p:sp>
        <p:nvSpPr>
          <p:cNvPr id="818" name="Google Shape;818;p41: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50e4843624_0_15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0" name="Google Shape;830;g50e4843624_0_154: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31" name="Google Shape;831;g50e4843624_0_154: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72725369ab_0_19: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72725369ab_0_19: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847" name="Google Shape;847;g72725369ab_0_19: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72725369ab_0_35: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g72725369ab_0_35: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58" name="Google Shape;858;g72725369ab_0_35: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72725369ab_0_95: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2" name="Google Shape;892;g72725369ab_0_95: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893" name="Google Shape;893;g72725369ab_0_95: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65e114cdd_0_13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465e114cdd_0_134: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58" name="Google Shape;258;g465e114cdd_0_134: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b="0" i="0" lang="es-E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72725369ab_0_14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72725369ab_0_14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931" name="Google Shape;931;g72725369ab_0_14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469c092dbf_0_251: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8" name="Google Shape;968;g469c092dbf_0_251: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rtl="0" algn="l">
              <a:lnSpc>
                <a:spcPct val="115000"/>
              </a:lnSpc>
              <a:spcBef>
                <a:spcPts val="0"/>
              </a:spcBef>
              <a:spcAft>
                <a:spcPts val="0"/>
              </a:spcAft>
              <a:buClr>
                <a:schemeClr val="dk1"/>
              </a:buClr>
              <a:buSzPts val="1100"/>
              <a:buFont typeface="Arial"/>
              <a:buNone/>
            </a:pPr>
            <a:r>
              <a:rPr lang="es-ES" sz="900">
                <a:solidFill>
                  <a:srgbClr val="54595F"/>
                </a:solidFill>
                <a:latin typeface="Arial"/>
                <a:ea typeface="Arial"/>
                <a:cs typeface="Arial"/>
                <a:sym typeface="Arial"/>
              </a:rPr>
              <a:t>La diferencia principal entre el renting y el leasing es que el renting puede ser utilizado como recurso por parte de individuos comunes o particulares y no solo por empresas o autónomos. La otra diferencia importante entre ambos modelos es que el renting no permite la posibilidad de adquisición a la finalización del contrato, es decir, el titular no podrá llegar a ser propietario del bien como sí sucede en el leasing.</a:t>
            </a:r>
            <a:endParaRPr sz="900">
              <a:solidFill>
                <a:srgbClr val="54595F"/>
              </a:solidFill>
              <a:latin typeface="Arial"/>
              <a:ea typeface="Arial"/>
              <a:cs typeface="Arial"/>
              <a:sym typeface="Arial"/>
            </a:endParaRPr>
          </a:p>
          <a:p>
            <a:pPr indent="0" lvl="0" marL="0" marR="0" rtl="0" algn="l">
              <a:spcBef>
                <a:spcPts val="2700"/>
              </a:spcBef>
              <a:spcAft>
                <a:spcPts val="0"/>
              </a:spcAft>
              <a:buNone/>
            </a:pPr>
            <a:r>
              <a:t/>
            </a:r>
            <a:endParaRPr/>
          </a:p>
        </p:txBody>
      </p:sp>
      <p:sp>
        <p:nvSpPr>
          <p:cNvPr id="969" name="Google Shape;969;g469c092dbf_0_251: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Google Shape;1003;g465e114cdd_0_78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465e114cdd_0_780: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005" name="Google Shape;1005;g465e114cdd_0_780: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46cde2c2d9_0_13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g46cde2c2d9_0_134: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17" name="Google Shape;1017;g46cde2c2d9_0_134: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Google Shape;1038;p4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9" name="Google Shape;1039;p48: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40" name="Google Shape;1040;p48: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45de6843cd_0_29: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g45de6843cd_0_29: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56" name="Google Shape;1056;g45de6843cd_0_29: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p49: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p49: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073" name="Google Shape;1073;p49: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45de6843cd_0_6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g45de6843cd_0_6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16" name="Google Shape;1116;g45de6843cd_0_6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0" name="Shape 1130"/>
        <p:cNvGrpSpPr/>
        <p:nvPr/>
      </p:nvGrpSpPr>
      <p:grpSpPr>
        <a:xfrm>
          <a:off x="0" y="0"/>
          <a:ext cx="0" cy="0"/>
          <a:chOff x="0" y="0"/>
          <a:chExt cx="0" cy="0"/>
        </a:xfrm>
      </p:grpSpPr>
      <p:sp>
        <p:nvSpPr>
          <p:cNvPr id="1131" name="Google Shape;1131;p5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52: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33" name="Google Shape;1133;p52: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p5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p54: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49" name="Google Shape;1149;p54: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65e114cdd_0_104:notes"/>
          <p:cNvSpPr txBox="1"/>
          <p:nvPr>
            <p:ph idx="1" type="body"/>
          </p:nvPr>
        </p:nvSpPr>
        <p:spPr>
          <a:xfrm>
            <a:off x="709930" y="4925401"/>
            <a:ext cx="5679300" cy="34542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71" name="Google Shape;271;g465e114cdd_0_104:notes"/>
          <p:cNvSpPr/>
          <p:nvPr>
            <p:ph idx="2" type="sldImg"/>
          </p:nvPr>
        </p:nvSpPr>
        <p:spPr>
          <a:xfrm>
            <a:off x="1419860" y="1279325"/>
            <a:ext cx="4259700" cy="345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p5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2" name="Google Shape;1162;p55: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63" name="Google Shape;1163;p55: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45de6843cd_0_205: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2" name="Google Shape;1182;g45de6843cd_0_205: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183" name="Google Shape;1183;g45de6843cd_0_205: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45de6843cd_0_24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0" name="Google Shape;1200;g45de6843cd_0_24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01" name="Google Shape;1201;g45de6843cd_0_24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Google Shape;1221;g45de6843cd_0_276: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2" name="Google Shape;1222;g45de6843cd_0_276: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rtl="0" algn="l">
              <a:lnSpc>
                <a:spcPct val="115000"/>
              </a:lnSpc>
              <a:spcBef>
                <a:spcPts val="0"/>
              </a:spcBef>
              <a:spcAft>
                <a:spcPts val="0"/>
              </a:spcAft>
              <a:buClr>
                <a:schemeClr val="dk1"/>
              </a:buClr>
              <a:buSzPts val="1100"/>
              <a:buFont typeface="Arial"/>
              <a:buNone/>
            </a:pPr>
            <a:r>
              <a:rPr b="1" lang="es-ES">
                <a:solidFill>
                  <a:srgbClr val="333333"/>
                </a:solidFill>
                <a:highlight>
                  <a:schemeClr val="lt1"/>
                </a:highlight>
                <a:latin typeface="Open Sans"/>
                <a:ea typeface="Open Sans"/>
                <a:cs typeface="Open Sans"/>
                <a:sym typeface="Open Sans"/>
              </a:rPr>
              <a:t>La tasa de descuento es el coste de capital que se aplica para determinar el valor actual de un pago futuro.</a:t>
            </a:r>
            <a:endParaRPr b="1">
              <a:solidFill>
                <a:srgbClr val="333333"/>
              </a:solidFill>
              <a:highlight>
                <a:schemeClr val="lt1"/>
              </a:highlight>
              <a:latin typeface="Open Sans"/>
              <a:ea typeface="Open Sans"/>
              <a:cs typeface="Open Sans"/>
              <a:sym typeface="Open Sans"/>
            </a:endParaRPr>
          </a:p>
          <a:p>
            <a:pPr indent="0" lvl="0" marL="0" rtl="0" algn="l">
              <a:lnSpc>
                <a:spcPct val="115000"/>
              </a:lnSpc>
              <a:spcBef>
                <a:spcPts val="1500"/>
              </a:spcBef>
              <a:spcAft>
                <a:spcPts val="0"/>
              </a:spcAft>
              <a:buClr>
                <a:schemeClr val="dk1"/>
              </a:buClr>
              <a:buSzPts val="1100"/>
              <a:buFont typeface="Arial"/>
              <a:buNone/>
            </a:pPr>
            <a:r>
              <a:rPr lang="es-ES">
                <a:solidFill>
                  <a:srgbClr val="333333"/>
                </a:solidFill>
                <a:highlight>
                  <a:schemeClr val="lt1"/>
                </a:highlight>
                <a:latin typeface="Open Sans"/>
                <a:ea typeface="Open Sans"/>
                <a:cs typeface="Open Sans"/>
                <a:sym typeface="Open Sans"/>
              </a:rPr>
              <a:t>La tasa de descuento se utiliza para «descontar» el dinero futuro. Es muy utilizado a la hora de evaluar proyectos de inversión. Nos indica cuánto vale ahora el dinero de una fecha futura.</a:t>
            </a:r>
            <a:endParaRPr>
              <a:solidFill>
                <a:srgbClr val="333333"/>
              </a:solidFill>
              <a:highlight>
                <a:schemeClr val="lt1"/>
              </a:highlight>
              <a:latin typeface="Open Sans"/>
              <a:ea typeface="Open Sans"/>
              <a:cs typeface="Open Sans"/>
              <a:sym typeface="Open Sans"/>
            </a:endParaRPr>
          </a:p>
          <a:p>
            <a:pPr indent="0" lvl="0" marL="0" rtl="0" algn="l">
              <a:lnSpc>
                <a:spcPct val="115000"/>
              </a:lnSpc>
              <a:spcBef>
                <a:spcPts val="1500"/>
              </a:spcBef>
              <a:spcAft>
                <a:spcPts val="1500"/>
              </a:spcAft>
              <a:buSzPts val="1100"/>
              <a:buNone/>
            </a:pPr>
            <a:r>
              <a:rPr lang="es-ES">
                <a:solidFill>
                  <a:srgbClr val="333333"/>
                </a:solidFill>
                <a:highlight>
                  <a:schemeClr val="lt1"/>
                </a:highlight>
                <a:latin typeface="Open Sans"/>
                <a:ea typeface="Open Sans"/>
                <a:cs typeface="Open Sans"/>
                <a:sym typeface="Open Sans"/>
              </a:rPr>
              <a:t>La tasa de descuento es la inversa a la </a:t>
            </a:r>
            <a:r>
              <a:rPr lang="es-ES">
                <a:solidFill>
                  <a:srgbClr val="0645AD"/>
                </a:solidFill>
                <a:highlight>
                  <a:schemeClr val="lt1"/>
                </a:highlight>
                <a:uFill>
                  <a:noFill/>
                </a:uFill>
                <a:latin typeface="Open Sans"/>
                <a:ea typeface="Open Sans"/>
                <a:cs typeface="Open Sans"/>
                <a:sym typeface="Open Sans"/>
                <a:hlinkClick r:id="rId2"/>
              </a:rPr>
              <a:t>tasa de interés</a:t>
            </a:r>
            <a:r>
              <a:rPr lang="es-ES">
                <a:solidFill>
                  <a:srgbClr val="333333"/>
                </a:solidFill>
                <a:highlight>
                  <a:schemeClr val="lt1"/>
                </a:highlight>
                <a:latin typeface="Open Sans"/>
                <a:ea typeface="Open Sans"/>
                <a:cs typeface="Open Sans"/>
                <a:sym typeface="Open Sans"/>
              </a:rPr>
              <a:t>, que sirve para aumentar el valor (o añadir intereses) en el dinero presente. La tasa de descuento por el contrario, resta valor al dinero futuro cuando se traslada al presente, excepto si la tasa de descuento es negativa, caso que supondrá que vale más el dinero futuro que el actual. La tasa de interés se utiliza para obtener el incremento a una cantidad original, mientras que la tasa de descuento se resta de una cantidad esperada para obtener una cantidad en el presente.</a:t>
            </a:r>
            <a:endParaRPr/>
          </a:p>
        </p:txBody>
      </p:sp>
      <p:sp>
        <p:nvSpPr>
          <p:cNvPr id="1223" name="Google Shape;1223;g45de6843cd_0_276: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p60: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p60: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rPr lang="es-ES" sz="1100" u="sng">
                <a:solidFill>
                  <a:schemeClr val="hlink"/>
                </a:solidFill>
                <a:latin typeface="Arial"/>
                <a:ea typeface="Arial"/>
                <a:cs typeface="Arial"/>
                <a:sym typeface="Arial"/>
                <a:hlinkClick r:id="rId2"/>
              </a:rPr>
              <a:t>http://www.coficre.be/2-uncategorised/134-convertir-taux-annuel-mensuel</a:t>
            </a:r>
            <a:endParaRPr b="0" i="0" sz="1200" u="none" cap="none" strike="noStrike">
              <a:solidFill>
                <a:schemeClr val="dk1"/>
              </a:solidFill>
              <a:latin typeface="Calibri"/>
              <a:ea typeface="Calibri"/>
              <a:cs typeface="Calibri"/>
              <a:sym typeface="Calibri"/>
            </a:endParaRPr>
          </a:p>
        </p:txBody>
      </p:sp>
      <p:sp>
        <p:nvSpPr>
          <p:cNvPr id="1240" name="Google Shape;1240;p60: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45de6843cd_0_31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7" name="Google Shape;1267;g45de6843cd_0_31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268" name="Google Shape;1268;g45de6843cd_0_31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g45de6843cd_0_377: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4" name="Google Shape;1304;g45de6843cd_0_377: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05" name="Google Shape;1305;g45de6843cd_0_377: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1" name="Shape 1311"/>
        <p:cNvGrpSpPr/>
        <p:nvPr/>
      </p:nvGrpSpPr>
      <p:grpSpPr>
        <a:xfrm>
          <a:off x="0" y="0"/>
          <a:ext cx="0" cy="0"/>
          <a:chOff x="0" y="0"/>
          <a:chExt cx="0" cy="0"/>
        </a:xfrm>
      </p:grpSpPr>
      <p:sp>
        <p:nvSpPr>
          <p:cNvPr id="1312" name="Google Shape;1312;g45de6843cd_0_415: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3" name="Google Shape;1313;g45de6843cd_0_415: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14" name="Google Shape;1314;g45de6843cd_0_415: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p6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3" name="Google Shape;1323;p62: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24" name="Google Shape;1324;p62: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2" name="Shape 1352"/>
        <p:cNvGrpSpPr/>
        <p:nvPr/>
      </p:nvGrpSpPr>
      <p:grpSpPr>
        <a:xfrm>
          <a:off x="0" y="0"/>
          <a:ext cx="0" cy="0"/>
          <a:chOff x="0" y="0"/>
          <a:chExt cx="0" cy="0"/>
        </a:xfrm>
      </p:grpSpPr>
      <p:sp>
        <p:nvSpPr>
          <p:cNvPr id="1353" name="Google Shape;1353;p6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4" name="Google Shape;1354;p63: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55" name="Google Shape;1355;p63: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65e114cdd_0_126: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65e114cdd_0_126: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280" name="Google Shape;280;g465e114cdd_0_126: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5801c48239_0_83: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5801c48239_0_83: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368" name="Google Shape;1368;g5801c48239_0_83: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50e4843624_0_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5" name="Google Shape;1375;g50e4843624_0_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76" name="Google Shape;1376;g50e4843624_0_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50e4843624_0_16: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50e4843624_0_16: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391" name="Google Shape;1391;g50e4843624_0_16: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46cde2c2d9_0_0: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46cde2c2d9_0_0: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None/>
            </a:pPr>
            <a:r>
              <a:t/>
            </a:r>
            <a:endParaRPr/>
          </a:p>
        </p:txBody>
      </p:sp>
      <p:sp>
        <p:nvSpPr>
          <p:cNvPr id="1399" name="Google Shape;1399;g46cde2c2d9_0_0: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p11: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5" name="Google Shape;1405;p11: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06" name="Google Shape;1406;p11: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p1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p12: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14" name="Google Shape;1414;p12: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9" name="Shape 1419"/>
        <p:cNvGrpSpPr/>
        <p:nvPr/>
      </p:nvGrpSpPr>
      <p:grpSpPr>
        <a:xfrm>
          <a:off x="0" y="0"/>
          <a:ext cx="0" cy="0"/>
          <a:chOff x="0" y="0"/>
          <a:chExt cx="0" cy="0"/>
        </a:xfrm>
      </p:grpSpPr>
      <p:sp>
        <p:nvSpPr>
          <p:cNvPr id="1420" name="Google Shape;1420;p1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1" name="Google Shape;1421;p13: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22" name="Google Shape;1422;p13: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465e114cdd_0_1131: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465e114cdd_0_1131: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30" name="Google Shape;1430;g465e114cdd_0_1131: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469c092dbf_0_9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2" name="Google Shape;1442;g469c092dbf_0_9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43" name="Google Shape;1443;g469c092dbf_0_9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469c092dbf_0_132: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6" name="Google Shape;1456;g469c092dbf_0_132: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57" name="Google Shape;1457;g469c092dbf_0_132: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1a4afa4f4_1_27: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g71a4afa4f4_1_27: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87" name="Google Shape;287;g71a4afa4f4_1_27: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g50e4843624_0_137: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2" name="Google Shape;1472;g50e4843624_0_137: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73" name="Google Shape;1473;g50e4843624_0_137: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9" name="Shape 1479"/>
        <p:cNvGrpSpPr/>
        <p:nvPr/>
      </p:nvGrpSpPr>
      <p:grpSpPr>
        <a:xfrm>
          <a:off x="0" y="0"/>
          <a:ext cx="0" cy="0"/>
          <a:chOff x="0" y="0"/>
          <a:chExt cx="0" cy="0"/>
        </a:xfrm>
      </p:grpSpPr>
      <p:sp>
        <p:nvSpPr>
          <p:cNvPr id="1480" name="Google Shape;1480;g465e114cdd_0_1027: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465e114cdd_0_1027:notes"/>
          <p:cNvSpPr txBox="1"/>
          <p:nvPr>
            <p:ph idx="1" type="body"/>
          </p:nvPr>
        </p:nvSpPr>
        <p:spPr>
          <a:xfrm>
            <a:off x="709930" y="4861441"/>
            <a:ext cx="5679300" cy="4605600"/>
          </a:xfrm>
          <a:prstGeom prst="rect">
            <a:avLst/>
          </a:prstGeom>
        </p:spPr>
        <p:txBody>
          <a:bodyPr anchorCtr="0" anchor="t" bIns="49500" lIns="99025" spcFirstLastPara="1" rIns="99025" wrap="square" tIns="49500">
            <a:noAutofit/>
          </a:bodyPr>
          <a:lstStyle/>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482" name="Google Shape;1482;g465e114cdd_0_1027:notes"/>
          <p:cNvSpPr txBox="1"/>
          <p:nvPr>
            <p:ph idx="12" type="sldNum"/>
          </p:nvPr>
        </p:nvSpPr>
        <p:spPr>
          <a:xfrm>
            <a:off x="4021294" y="9721106"/>
            <a:ext cx="3076500" cy="511800"/>
          </a:xfrm>
          <a:prstGeom prst="rect">
            <a:avLst/>
          </a:prstGeom>
        </p:spPr>
        <p:txBody>
          <a:bodyPr anchorCtr="0" anchor="b" bIns="49500" lIns="99025" spcFirstLastPara="1" rIns="99025" wrap="square" tIns="495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9" name="Shape 1489"/>
        <p:cNvGrpSpPr/>
        <p:nvPr/>
      </p:nvGrpSpPr>
      <p:grpSpPr>
        <a:xfrm>
          <a:off x="0" y="0"/>
          <a:ext cx="0" cy="0"/>
          <a:chOff x="0" y="0"/>
          <a:chExt cx="0" cy="0"/>
        </a:xfrm>
      </p:grpSpPr>
      <p:sp>
        <p:nvSpPr>
          <p:cNvPr id="1490" name="Google Shape;1490;p2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1" name="Google Shape;1491;p26: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492" name="Google Shape;1492;p26: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Google Shape;1500;p25: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1" name="Google Shape;1501;p25: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rtl="0" algn="l">
              <a:lnSpc>
                <a:spcPct val="115000"/>
              </a:lnSpc>
              <a:spcBef>
                <a:spcPts val="1800"/>
              </a:spcBef>
              <a:spcAft>
                <a:spcPts val="0"/>
              </a:spcAft>
              <a:buClr>
                <a:schemeClr val="dk1"/>
              </a:buClr>
              <a:buSzPts val="1100"/>
              <a:buFont typeface="Arial"/>
              <a:buNone/>
            </a:pPr>
            <a:r>
              <a:rPr b="1" lang="es-ES" sz="1700">
                <a:latin typeface="Arial"/>
                <a:ea typeface="Arial"/>
                <a:cs typeface="Arial"/>
                <a:sym typeface="Arial"/>
              </a:rPr>
              <a:t>Diferencia entre ingreso y cobro</a:t>
            </a:r>
            <a:endParaRPr b="1" sz="1700">
              <a:latin typeface="Arial"/>
              <a:ea typeface="Arial"/>
              <a:cs typeface="Arial"/>
              <a:sym typeface="Arial"/>
            </a:endParaRPr>
          </a:p>
          <a:p>
            <a:pPr indent="0" lvl="0" marL="0" rtl="0" algn="l">
              <a:lnSpc>
                <a:spcPct val="115000"/>
              </a:lnSpc>
              <a:spcBef>
                <a:spcPts val="400"/>
              </a:spcBef>
              <a:spcAft>
                <a:spcPts val="0"/>
              </a:spcAft>
              <a:buClr>
                <a:schemeClr val="dk1"/>
              </a:buClr>
              <a:buSzPts val="1100"/>
              <a:buFont typeface="Arial"/>
              <a:buNone/>
            </a:pPr>
            <a:r>
              <a:rPr lang="es-ES" sz="1100">
                <a:latin typeface="Arial"/>
                <a:ea typeface="Arial"/>
                <a:cs typeface="Arial"/>
                <a:sym typeface="Arial"/>
              </a:rPr>
              <a:t>Un </a:t>
            </a:r>
            <a:r>
              <a:rPr b="1" lang="es-ES" sz="1100">
                <a:latin typeface="Arial"/>
                <a:ea typeface="Arial"/>
                <a:cs typeface="Arial"/>
                <a:sym typeface="Arial"/>
              </a:rPr>
              <a:t>ingreso</a:t>
            </a:r>
            <a:r>
              <a:rPr lang="es-ES" sz="1100">
                <a:latin typeface="Arial"/>
                <a:ea typeface="Arial"/>
                <a:cs typeface="Arial"/>
                <a:sym typeface="Arial"/>
              </a:rPr>
              <a:t> significa un </a:t>
            </a:r>
            <a:r>
              <a:rPr b="1" lang="es-ES" sz="1100">
                <a:latin typeface="Arial"/>
                <a:ea typeface="Arial"/>
                <a:cs typeface="Arial"/>
                <a:sym typeface="Arial"/>
              </a:rPr>
              <a:t>aumento del patrimonio </a:t>
            </a:r>
            <a:r>
              <a:rPr lang="es-ES" sz="1100">
                <a:latin typeface="Arial"/>
                <a:ea typeface="Arial"/>
                <a:cs typeface="Arial"/>
                <a:sym typeface="Arial"/>
              </a:rPr>
              <a:t>por la venta de un bien o la prestación de un servicio y</a:t>
            </a:r>
            <a:r>
              <a:rPr b="1" lang="es-ES" sz="1100">
                <a:latin typeface="Arial"/>
                <a:ea typeface="Arial"/>
                <a:cs typeface="Arial"/>
                <a:sym typeface="Arial"/>
              </a:rPr>
              <a:t> se contabiliza en la</a:t>
            </a:r>
            <a:r>
              <a:rPr b="1" lang="es-ES" sz="1100">
                <a:uFill>
                  <a:noFill/>
                </a:uFill>
                <a:latin typeface="Arial"/>
                <a:ea typeface="Arial"/>
                <a:cs typeface="Arial"/>
                <a:sym typeface="Arial"/>
                <a:hlinkClick r:id="rId2"/>
              </a:rPr>
              <a:t> </a:t>
            </a:r>
            <a:r>
              <a:rPr b="1" lang="es-ES" sz="1100" u="sng">
                <a:solidFill>
                  <a:schemeClr val="hlink"/>
                </a:solidFill>
                <a:latin typeface="Arial"/>
                <a:ea typeface="Arial"/>
                <a:cs typeface="Arial"/>
                <a:sym typeface="Arial"/>
                <a:hlinkClick r:id="rId3"/>
              </a:rPr>
              <a:t>cuenta de resultados</a:t>
            </a:r>
            <a:r>
              <a:rPr lang="es-ES" sz="1100">
                <a:latin typeface="Arial"/>
                <a:ea typeface="Arial"/>
                <a:cs typeface="Arial"/>
                <a:sym typeface="Arial"/>
              </a:rPr>
              <a:t>. Cuando hablamos de ingreso estamos hablando en </a:t>
            </a:r>
            <a:r>
              <a:rPr i="1" lang="es-ES" sz="1100">
                <a:latin typeface="Arial"/>
                <a:ea typeface="Arial"/>
                <a:cs typeface="Arial"/>
                <a:sym typeface="Arial"/>
              </a:rPr>
              <a:t>términos económicos</a:t>
            </a:r>
            <a:r>
              <a:rPr lang="es-ES" sz="1100">
                <a:latin typeface="Arial"/>
                <a:ea typeface="Arial"/>
                <a:cs typeface="Arial"/>
                <a:sym typeface="Arial"/>
              </a:rPr>
              <a:t>.</a:t>
            </a:r>
            <a:endParaRPr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lang="es-ES" sz="1100">
                <a:latin typeface="Arial"/>
                <a:ea typeface="Arial"/>
                <a:cs typeface="Arial"/>
                <a:sym typeface="Arial"/>
              </a:rPr>
              <a:t>Por otro lado, un </a:t>
            </a:r>
            <a:r>
              <a:rPr b="1" lang="es-ES" sz="1100">
                <a:latin typeface="Arial"/>
                <a:ea typeface="Arial"/>
                <a:cs typeface="Arial"/>
                <a:sym typeface="Arial"/>
              </a:rPr>
              <a:t>cobro</a:t>
            </a:r>
            <a:r>
              <a:rPr lang="es-ES" sz="1100">
                <a:latin typeface="Arial"/>
                <a:ea typeface="Arial"/>
                <a:cs typeface="Arial"/>
                <a:sym typeface="Arial"/>
              </a:rPr>
              <a:t> significa una </a:t>
            </a:r>
            <a:r>
              <a:rPr b="1" lang="es-ES" sz="1100">
                <a:latin typeface="Arial"/>
                <a:ea typeface="Arial"/>
                <a:cs typeface="Arial"/>
                <a:sym typeface="Arial"/>
              </a:rPr>
              <a:t>entrada de dinero en caja</a:t>
            </a:r>
            <a:r>
              <a:rPr lang="es-ES" sz="1100">
                <a:latin typeface="Arial"/>
                <a:ea typeface="Arial"/>
                <a:cs typeface="Arial"/>
                <a:sym typeface="Arial"/>
              </a:rPr>
              <a:t> por la venta de un bien o la prestación de un servicio y</a:t>
            </a:r>
            <a:r>
              <a:rPr b="1" lang="es-ES" sz="1100">
                <a:latin typeface="Arial"/>
                <a:ea typeface="Arial"/>
                <a:cs typeface="Arial"/>
                <a:sym typeface="Arial"/>
              </a:rPr>
              <a:t> se contabiliza en el</a:t>
            </a:r>
            <a:r>
              <a:rPr b="1" lang="es-ES" sz="1100">
                <a:uFill>
                  <a:noFill/>
                </a:uFill>
                <a:latin typeface="Arial"/>
                <a:ea typeface="Arial"/>
                <a:cs typeface="Arial"/>
                <a:sym typeface="Arial"/>
                <a:hlinkClick r:id="rId4"/>
              </a:rPr>
              <a:t> </a:t>
            </a:r>
            <a:r>
              <a:rPr b="1" lang="es-ES" sz="1100" u="sng">
                <a:solidFill>
                  <a:schemeClr val="hlink"/>
                </a:solidFill>
                <a:latin typeface="Arial"/>
                <a:ea typeface="Arial"/>
                <a:cs typeface="Arial"/>
                <a:sym typeface="Arial"/>
                <a:hlinkClick r:id="rId5"/>
              </a:rPr>
              <a:t>balance de situación</a:t>
            </a:r>
            <a:r>
              <a:rPr lang="es-ES" sz="1100">
                <a:latin typeface="Arial"/>
                <a:ea typeface="Arial"/>
                <a:cs typeface="Arial"/>
                <a:sym typeface="Arial"/>
              </a:rPr>
              <a:t>. Cuando hablamos de cobro estamos hablando en </a:t>
            </a:r>
            <a:r>
              <a:rPr i="1" lang="es-ES" sz="1100">
                <a:latin typeface="Arial"/>
                <a:ea typeface="Arial"/>
                <a:cs typeface="Arial"/>
                <a:sym typeface="Arial"/>
              </a:rPr>
              <a:t>términos financieros</a:t>
            </a:r>
            <a:r>
              <a:rPr lang="es-ES" sz="1100">
                <a:latin typeface="Arial"/>
                <a:ea typeface="Arial"/>
                <a:cs typeface="Arial"/>
                <a:sym typeface="Arial"/>
              </a:rPr>
              <a:t>.</a:t>
            </a:r>
            <a:endParaRPr sz="1100">
              <a:latin typeface="Arial"/>
              <a:ea typeface="Arial"/>
              <a:cs typeface="Arial"/>
              <a:sym typeface="Arial"/>
            </a:endParaRPr>
          </a:p>
          <a:p>
            <a:pPr indent="0" lvl="0" marL="0" marR="0" rtl="0" algn="l">
              <a:spcBef>
                <a:spcPts val="0"/>
              </a:spcBef>
              <a:spcAft>
                <a:spcPts val="0"/>
              </a:spcAft>
              <a:buSzPts val="1100"/>
              <a:buNone/>
            </a:pPr>
            <a:r>
              <a:rPr lang="es-ES" sz="1100">
                <a:latin typeface="Arial"/>
                <a:ea typeface="Arial"/>
                <a:cs typeface="Arial"/>
                <a:sym typeface="Arial"/>
              </a:rPr>
              <a:t>Es muy importante diferenciar estos conceptos para llevar una correcta contabilidad empresarial.</a:t>
            </a:r>
            <a:endParaRPr/>
          </a:p>
        </p:txBody>
      </p:sp>
      <p:sp>
        <p:nvSpPr>
          <p:cNvPr id="1502" name="Google Shape;1502;p25: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Google Shape;1517;g46cde2c2d9_0_64:notes"/>
          <p:cNvSpPr/>
          <p:nvPr>
            <p:ph idx="2" type="sldImg"/>
          </p:nvPr>
        </p:nvSpPr>
        <p:spPr>
          <a:xfrm>
            <a:off x="992188" y="768350"/>
            <a:ext cx="5115000" cy="3837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8" name="Google Shape;1518;g46cde2c2d9_0_64:notes"/>
          <p:cNvSpPr txBox="1"/>
          <p:nvPr>
            <p:ph idx="1" type="body"/>
          </p:nvPr>
        </p:nvSpPr>
        <p:spPr>
          <a:xfrm>
            <a:off x="709930" y="4861441"/>
            <a:ext cx="5679300" cy="4605600"/>
          </a:xfrm>
          <a:prstGeom prst="rect">
            <a:avLst/>
          </a:prstGeom>
          <a:noFill/>
          <a:ln>
            <a:noFill/>
          </a:ln>
        </p:spPr>
        <p:txBody>
          <a:bodyPr anchorCtr="0" anchor="t" bIns="49500" lIns="99025" spcFirstLastPara="1" rIns="99025" wrap="square" tIns="49500">
            <a:noAutofit/>
          </a:bodyPr>
          <a:lstStyle/>
          <a:p>
            <a:pPr indent="0" lvl="0" marL="0" rtl="0" algn="l">
              <a:lnSpc>
                <a:spcPct val="115000"/>
              </a:lnSpc>
              <a:spcBef>
                <a:spcPts val="1800"/>
              </a:spcBef>
              <a:spcAft>
                <a:spcPts val="0"/>
              </a:spcAft>
              <a:buClr>
                <a:schemeClr val="dk1"/>
              </a:buClr>
              <a:buSzPts val="1100"/>
              <a:buFont typeface="Arial"/>
              <a:buNone/>
            </a:pPr>
            <a:r>
              <a:rPr b="1" lang="es-ES" sz="1700">
                <a:latin typeface="Arial"/>
                <a:ea typeface="Arial"/>
                <a:cs typeface="Arial"/>
                <a:sym typeface="Arial"/>
              </a:rPr>
              <a:t>Diferencia entre ingreso y cobro</a:t>
            </a:r>
            <a:endParaRPr b="1" sz="1700">
              <a:latin typeface="Arial"/>
              <a:ea typeface="Arial"/>
              <a:cs typeface="Arial"/>
              <a:sym typeface="Arial"/>
            </a:endParaRPr>
          </a:p>
          <a:p>
            <a:pPr indent="0" lvl="0" marL="0" rtl="0" algn="l">
              <a:lnSpc>
                <a:spcPct val="115000"/>
              </a:lnSpc>
              <a:spcBef>
                <a:spcPts val="400"/>
              </a:spcBef>
              <a:spcAft>
                <a:spcPts val="0"/>
              </a:spcAft>
              <a:buClr>
                <a:schemeClr val="dk1"/>
              </a:buClr>
              <a:buSzPts val="1100"/>
              <a:buFont typeface="Arial"/>
              <a:buNone/>
            </a:pPr>
            <a:r>
              <a:rPr lang="es-ES" sz="1100">
                <a:latin typeface="Arial"/>
                <a:ea typeface="Arial"/>
                <a:cs typeface="Arial"/>
                <a:sym typeface="Arial"/>
              </a:rPr>
              <a:t>Un </a:t>
            </a:r>
            <a:r>
              <a:rPr b="1" lang="es-ES" sz="1100">
                <a:latin typeface="Arial"/>
                <a:ea typeface="Arial"/>
                <a:cs typeface="Arial"/>
                <a:sym typeface="Arial"/>
              </a:rPr>
              <a:t>ingreso</a:t>
            </a:r>
            <a:r>
              <a:rPr lang="es-ES" sz="1100">
                <a:latin typeface="Arial"/>
                <a:ea typeface="Arial"/>
                <a:cs typeface="Arial"/>
                <a:sym typeface="Arial"/>
              </a:rPr>
              <a:t> significa un </a:t>
            </a:r>
            <a:r>
              <a:rPr b="1" lang="es-ES" sz="1100">
                <a:latin typeface="Arial"/>
                <a:ea typeface="Arial"/>
                <a:cs typeface="Arial"/>
                <a:sym typeface="Arial"/>
              </a:rPr>
              <a:t>aumento del patrimonio </a:t>
            </a:r>
            <a:r>
              <a:rPr lang="es-ES" sz="1100">
                <a:latin typeface="Arial"/>
                <a:ea typeface="Arial"/>
                <a:cs typeface="Arial"/>
                <a:sym typeface="Arial"/>
              </a:rPr>
              <a:t>por la venta de un bien o la prestación de un servicio y</a:t>
            </a:r>
            <a:r>
              <a:rPr b="1" lang="es-ES" sz="1100">
                <a:latin typeface="Arial"/>
                <a:ea typeface="Arial"/>
                <a:cs typeface="Arial"/>
                <a:sym typeface="Arial"/>
              </a:rPr>
              <a:t> se contabiliza en la</a:t>
            </a:r>
            <a:r>
              <a:rPr b="1" lang="es-ES" sz="1100">
                <a:uFill>
                  <a:noFill/>
                </a:uFill>
                <a:latin typeface="Arial"/>
                <a:ea typeface="Arial"/>
                <a:cs typeface="Arial"/>
                <a:sym typeface="Arial"/>
                <a:hlinkClick r:id="rId2"/>
              </a:rPr>
              <a:t> </a:t>
            </a:r>
            <a:r>
              <a:rPr b="1" lang="es-ES" sz="1100" u="sng">
                <a:solidFill>
                  <a:schemeClr val="hlink"/>
                </a:solidFill>
                <a:latin typeface="Arial"/>
                <a:ea typeface="Arial"/>
                <a:cs typeface="Arial"/>
                <a:sym typeface="Arial"/>
                <a:hlinkClick r:id="rId3"/>
              </a:rPr>
              <a:t>cuenta de resultados</a:t>
            </a:r>
            <a:r>
              <a:rPr lang="es-ES" sz="1100">
                <a:latin typeface="Arial"/>
                <a:ea typeface="Arial"/>
                <a:cs typeface="Arial"/>
                <a:sym typeface="Arial"/>
              </a:rPr>
              <a:t>. Cuando hablamos de ingreso estamos hablando en </a:t>
            </a:r>
            <a:r>
              <a:rPr i="1" lang="es-ES" sz="1100">
                <a:latin typeface="Arial"/>
                <a:ea typeface="Arial"/>
                <a:cs typeface="Arial"/>
                <a:sym typeface="Arial"/>
              </a:rPr>
              <a:t>términos económicos</a:t>
            </a:r>
            <a:r>
              <a:rPr lang="es-ES" sz="1100">
                <a:latin typeface="Arial"/>
                <a:ea typeface="Arial"/>
                <a:cs typeface="Arial"/>
                <a:sym typeface="Arial"/>
              </a:rPr>
              <a:t>.</a:t>
            </a:r>
            <a:endParaRPr sz="1100">
              <a:latin typeface="Arial"/>
              <a:ea typeface="Arial"/>
              <a:cs typeface="Arial"/>
              <a:sym typeface="Arial"/>
            </a:endParaRPr>
          </a:p>
          <a:p>
            <a:pPr indent="0" lvl="0" marL="0" marR="0" rtl="0" algn="l">
              <a:spcBef>
                <a:spcPts val="0"/>
              </a:spcBef>
              <a:spcAft>
                <a:spcPts val="0"/>
              </a:spcAft>
              <a:buClr>
                <a:schemeClr val="dk1"/>
              </a:buClr>
              <a:buSzPts val="1100"/>
              <a:buFont typeface="Arial"/>
              <a:buNone/>
            </a:pPr>
            <a:r>
              <a:rPr lang="es-ES" sz="1100">
                <a:latin typeface="Arial"/>
                <a:ea typeface="Arial"/>
                <a:cs typeface="Arial"/>
                <a:sym typeface="Arial"/>
              </a:rPr>
              <a:t>Por otro lado, un </a:t>
            </a:r>
            <a:r>
              <a:rPr b="1" lang="es-ES" sz="1100">
                <a:latin typeface="Arial"/>
                <a:ea typeface="Arial"/>
                <a:cs typeface="Arial"/>
                <a:sym typeface="Arial"/>
              </a:rPr>
              <a:t>cobro</a:t>
            </a:r>
            <a:r>
              <a:rPr lang="es-ES" sz="1100">
                <a:latin typeface="Arial"/>
                <a:ea typeface="Arial"/>
                <a:cs typeface="Arial"/>
                <a:sym typeface="Arial"/>
              </a:rPr>
              <a:t> significa una </a:t>
            </a:r>
            <a:r>
              <a:rPr b="1" lang="es-ES" sz="1100">
                <a:latin typeface="Arial"/>
                <a:ea typeface="Arial"/>
                <a:cs typeface="Arial"/>
                <a:sym typeface="Arial"/>
              </a:rPr>
              <a:t>entrada de dinero en caja</a:t>
            </a:r>
            <a:r>
              <a:rPr lang="es-ES" sz="1100">
                <a:latin typeface="Arial"/>
                <a:ea typeface="Arial"/>
                <a:cs typeface="Arial"/>
                <a:sym typeface="Arial"/>
              </a:rPr>
              <a:t> por la venta de un bien o la prestación de un servicio y</a:t>
            </a:r>
            <a:r>
              <a:rPr b="1" lang="es-ES" sz="1100">
                <a:latin typeface="Arial"/>
                <a:ea typeface="Arial"/>
                <a:cs typeface="Arial"/>
                <a:sym typeface="Arial"/>
              </a:rPr>
              <a:t> se contabiliza en el</a:t>
            </a:r>
            <a:r>
              <a:rPr b="1" lang="es-ES" sz="1100">
                <a:uFill>
                  <a:noFill/>
                </a:uFill>
                <a:latin typeface="Arial"/>
                <a:ea typeface="Arial"/>
                <a:cs typeface="Arial"/>
                <a:sym typeface="Arial"/>
                <a:hlinkClick r:id="rId4"/>
              </a:rPr>
              <a:t> </a:t>
            </a:r>
            <a:r>
              <a:rPr b="1" lang="es-ES" sz="1100" u="sng">
                <a:solidFill>
                  <a:schemeClr val="hlink"/>
                </a:solidFill>
                <a:latin typeface="Arial"/>
                <a:ea typeface="Arial"/>
                <a:cs typeface="Arial"/>
                <a:sym typeface="Arial"/>
                <a:hlinkClick r:id="rId5"/>
              </a:rPr>
              <a:t>balance de situación</a:t>
            </a:r>
            <a:r>
              <a:rPr lang="es-ES" sz="1100">
                <a:latin typeface="Arial"/>
                <a:ea typeface="Arial"/>
                <a:cs typeface="Arial"/>
                <a:sym typeface="Arial"/>
              </a:rPr>
              <a:t>. Cuando hablamos de cobro estamos hablando en </a:t>
            </a:r>
            <a:r>
              <a:rPr i="1" lang="es-ES" sz="1100">
                <a:latin typeface="Arial"/>
                <a:ea typeface="Arial"/>
                <a:cs typeface="Arial"/>
                <a:sym typeface="Arial"/>
              </a:rPr>
              <a:t>términos financieros</a:t>
            </a:r>
            <a:r>
              <a:rPr lang="es-ES" sz="1100">
                <a:latin typeface="Arial"/>
                <a:ea typeface="Arial"/>
                <a:cs typeface="Arial"/>
                <a:sym typeface="Arial"/>
              </a:rPr>
              <a:t>.</a:t>
            </a:r>
            <a:endParaRPr sz="1100">
              <a:latin typeface="Arial"/>
              <a:ea typeface="Arial"/>
              <a:cs typeface="Arial"/>
              <a:sym typeface="Arial"/>
            </a:endParaRPr>
          </a:p>
          <a:p>
            <a:pPr indent="0" lvl="0" marL="0" marR="0" rtl="0" algn="l">
              <a:spcBef>
                <a:spcPts val="0"/>
              </a:spcBef>
              <a:spcAft>
                <a:spcPts val="0"/>
              </a:spcAft>
              <a:buSzPts val="1100"/>
              <a:buNone/>
            </a:pPr>
            <a:r>
              <a:rPr lang="es-ES" sz="1100">
                <a:latin typeface="Arial"/>
                <a:ea typeface="Arial"/>
                <a:cs typeface="Arial"/>
                <a:sym typeface="Arial"/>
              </a:rPr>
              <a:t>Es muy importante diferenciar estos conceptos para llevar una correcta contabilidad empresarial.</a:t>
            </a:r>
            <a:endParaRPr/>
          </a:p>
        </p:txBody>
      </p:sp>
      <p:sp>
        <p:nvSpPr>
          <p:cNvPr id="1519" name="Google Shape;1519;g46cde2c2d9_0_64:notes"/>
          <p:cNvSpPr txBox="1"/>
          <p:nvPr>
            <p:ph idx="12" type="sldNum"/>
          </p:nvPr>
        </p:nvSpPr>
        <p:spPr>
          <a:xfrm>
            <a:off x="4021294" y="9721106"/>
            <a:ext cx="3076500" cy="511800"/>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1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4:notes"/>
          <p:cNvSpPr txBox="1"/>
          <p:nvPr>
            <p:ph idx="1" type="body"/>
          </p:nvPr>
        </p:nvSpPr>
        <p:spPr>
          <a:xfrm>
            <a:off x="709930" y="4861441"/>
            <a:ext cx="5679440" cy="4605576"/>
          </a:xfrm>
          <a:prstGeom prst="rect">
            <a:avLst/>
          </a:prstGeom>
          <a:noFill/>
          <a:ln>
            <a:noFill/>
          </a:ln>
        </p:spPr>
        <p:txBody>
          <a:bodyPr anchorCtr="0" anchor="t" bIns="49500" lIns="99025" spcFirstLastPara="1" rIns="99025" wrap="square" tIns="495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01" name="Google Shape;301;p14:notes"/>
          <p:cNvSpPr txBox="1"/>
          <p:nvPr>
            <p:ph idx="12" type="sldNum"/>
          </p:nvPr>
        </p:nvSpPr>
        <p:spPr>
          <a:xfrm>
            <a:off x="4021294" y="9721106"/>
            <a:ext cx="3076363" cy="511731"/>
          </a:xfrm>
          <a:prstGeom prst="rect">
            <a:avLst/>
          </a:prstGeom>
          <a:noFill/>
          <a:ln>
            <a:noFill/>
          </a:ln>
        </p:spPr>
        <p:txBody>
          <a:bodyPr anchorCtr="0" anchor="b" bIns="49500" lIns="99025" spcFirstLastPara="1" rIns="99025" wrap="square" tIns="49500">
            <a:noAutofit/>
          </a:bodyPr>
          <a:lstStyle/>
          <a:p>
            <a:pPr indent="0" lvl="0" marL="0" marR="0" rtl="0" algn="r">
              <a:spcBef>
                <a:spcPts val="0"/>
              </a:spcBef>
              <a:spcAft>
                <a:spcPts val="0"/>
              </a:spcAft>
              <a:buNone/>
            </a:pPr>
            <a:fld id="{00000000-1234-1234-1234-123412341234}" type="slidenum">
              <a:rPr lang="es-ES" sz="1300">
                <a:solidFill>
                  <a:schemeClr val="dk1"/>
                </a:solidFill>
                <a:latin typeface="Arial"/>
                <a:ea typeface="Arial"/>
                <a:cs typeface="Arial"/>
                <a:sym typeface="Arial"/>
              </a:rPr>
              <a:t>‹#›</a:t>
            </a:fld>
            <a:endParaRPr sz="13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 name="Shape 19"/>
        <p:cNvGrpSpPr/>
        <p:nvPr/>
      </p:nvGrpSpPr>
      <p:grpSpPr>
        <a:xfrm>
          <a:off x="0" y="0"/>
          <a:ext cx="0" cy="0"/>
          <a:chOff x="0" y="0"/>
          <a:chExt cx="0" cy="0"/>
        </a:xfrm>
      </p:grpSpPr>
      <p:sp>
        <p:nvSpPr>
          <p:cNvPr id="20" name="Google Shape;20;p2"/>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2" name="Google Shape;22;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 name="Google Shape;23;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6" name="Shape 76"/>
        <p:cNvGrpSpPr/>
        <p:nvPr/>
      </p:nvGrpSpPr>
      <p:grpSpPr>
        <a:xfrm>
          <a:off x="0" y="0"/>
          <a:ext cx="0" cy="0"/>
          <a:chOff x="0" y="0"/>
          <a:chExt cx="0" cy="0"/>
        </a:xfrm>
      </p:grpSpPr>
      <p:sp>
        <p:nvSpPr>
          <p:cNvPr id="77" name="Google Shape;77;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1"/>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79" name="Google Shape;79;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0" name="Google Shape;80;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12"/>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4" name="Google Shape;84;p12"/>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5" name="Google Shape;85;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6" name="Google Shape;86;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7" name="Google Shape;87;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AUTOLAYOUT">
    <p:bg>
      <p:bgPr>
        <a:solidFill>
          <a:srgbClr val="FFFFFF"/>
        </a:solidFill>
      </p:bgPr>
    </p:bg>
    <p:spTree>
      <p:nvGrpSpPr>
        <p:cNvPr id="88" name="Shape 88"/>
        <p:cNvGrpSpPr/>
        <p:nvPr/>
      </p:nvGrpSpPr>
      <p:grpSpPr>
        <a:xfrm>
          <a:off x="0" y="0"/>
          <a:ext cx="0" cy="0"/>
          <a:chOff x="0" y="0"/>
          <a:chExt cx="0" cy="0"/>
        </a:xfrm>
      </p:grpSpPr>
      <p:sp>
        <p:nvSpPr>
          <p:cNvPr id="89" name="Google Shape;89;p13"/>
          <p:cNvSpPr/>
          <p:nvPr/>
        </p:nvSpPr>
        <p:spPr>
          <a:xfrm>
            <a:off x="0" y="0"/>
            <a:ext cx="9144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0" y="0"/>
            <a:ext cx="4583400" cy="6858000"/>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ph idx="1" type="body"/>
          </p:nvPr>
        </p:nvSpPr>
        <p:spPr>
          <a:xfrm>
            <a:off x="363750" y="739800"/>
            <a:ext cx="3855900" cy="5378400"/>
          </a:xfrm>
          <a:prstGeom prst="rect">
            <a:avLst/>
          </a:prstGeom>
          <a:noFill/>
        </p:spPr>
        <p:txBody>
          <a:bodyPr anchorCtr="0" anchor="ctr" bIns="45700" lIns="91425" spcFirstLastPara="1" rIns="91425" wrap="square" tIns="45700">
            <a:noAutofit/>
          </a:bodyPr>
          <a:lstStyle>
            <a:lvl1pPr indent="-355600" lvl="0" marL="457200" algn="l">
              <a:lnSpc>
                <a:spcPct val="115000"/>
              </a:lnSpc>
              <a:spcBef>
                <a:spcPts val="750"/>
              </a:spcBef>
              <a:spcAft>
                <a:spcPts val="0"/>
              </a:spcAft>
              <a:buClr>
                <a:schemeClr val="lt1"/>
              </a:buClr>
              <a:buSzPts val="2000"/>
              <a:buChar char="•"/>
              <a:defRPr sz="2000">
                <a:solidFill>
                  <a:schemeClr val="lt1"/>
                </a:solidFill>
              </a:defRPr>
            </a:lvl1pPr>
            <a:lvl2pPr indent="-330200" lvl="1" marL="914400" algn="l">
              <a:lnSpc>
                <a:spcPct val="115000"/>
              </a:lnSpc>
              <a:spcBef>
                <a:spcPts val="1600"/>
              </a:spcBef>
              <a:spcAft>
                <a:spcPts val="0"/>
              </a:spcAft>
              <a:buClr>
                <a:schemeClr val="lt1"/>
              </a:buClr>
              <a:buSzPts val="1600"/>
              <a:buChar char="•"/>
              <a:defRPr sz="1600">
                <a:solidFill>
                  <a:schemeClr val="lt1"/>
                </a:solidFill>
              </a:defRPr>
            </a:lvl2pPr>
            <a:lvl3pPr indent="-330200" lvl="2" marL="1371600" algn="l">
              <a:lnSpc>
                <a:spcPct val="115000"/>
              </a:lnSpc>
              <a:spcBef>
                <a:spcPts val="1600"/>
              </a:spcBef>
              <a:spcAft>
                <a:spcPts val="0"/>
              </a:spcAft>
              <a:buClr>
                <a:schemeClr val="lt1"/>
              </a:buClr>
              <a:buSzPts val="1600"/>
              <a:buChar char="•"/>
              <a:defRPr sz="1600">
                <a:solidFill>
                  <a:schemeClr val="lt1"/>
                </a:solidFill>
              </a:defRPr>
            </a:lvl3pPr>
            <a:lvl4pPr indent="-330200" lvl="3" marL="1828800" algn="l">
              <a:lnSpc>
                <a:spcPct val="115000"/>
              </a:lnSpc>
              <a:spcBef>
                <a:spcPts val="1600"/>
              </a:spcBef>
              <a:spcAft>
                <a:spcPts val="0"/>
              </a:spcAft>
              <a:buClr>
                <a:schemeClr val="lt1"/>
              </a:buClr>
              <a:buSzPts val="1600"/>
              <a:buChar char="•"/>
              <a:defRPr sz="1600">
                <a:solidFill>
                  <a:schemeClr val="lt1"/>
                </a:solidFill>
              </a:defRPr>
            </a:lvl4pPr>
            <a:lvl5pPr indent="-330200" lvl="4" marL="2286000" algn="l">
              <a:lnSpc>
                <a:spcPct val="115000"/>
              </a:lnSpc>
              <a:spcBef>
                <a:spcPts val="1600"/>
              </a:spcBef>
              <a:spcAft>
                <a:spcPts val="0"/>
              </a:spcAft>
              <a:buClr>
                <a:schemeClr val="lt1"/>
              </a:buClr>
              <a:buSzPts val="1600"/>
              <a:buChar char="•"/>
              <a:defRPr sz="1600">
                <a:solidFill>
                  <a:schemeClr val="lt1"/>
                </a:solidFill>
              </a:defRPr>
            </a:lvl5pPr>
            <a:lvl6pPr indent="-330200" lvl="5" marL="2743200" algn="l">
              <a:lnSpc>
                <a:spcPct val="115000"/>
              </a:lnSpc>
              <a:spcBef>
                <a:spcPts val="1600"/>
              </a:spcBef>
              <a:spcAft>
                <a:spcPts val="0"/>
              </a:spcAft>
              <a:buClr>
                <a:schemeClr val="lt1"/>
              </a:buClr>
              <a:buSzPts val="1600"/>
              <a:buChar char="•"/>
              <a:defRPr sz="1600">
                <a:solidFill>
                  <a:schemeClr val="lt1"/>
                </a:solidFill>
              </a:defRPr>
            </a:lvl6pPr>
            <a:lvl7pPr indent="-330200" lvl="6" marL="3200400" algn="l">
              <a:lnSpc>
                <a:spcPct val="115000"/>
              </a:lnSpc>
              <a:spcBef>
                <a:spcPts val="1600"/>
              </a:spcBef>
              <a:spcAft>
                <a:spcPts val="0"/>
              </a:spcAft>
              <a:buClr>
                <a:schemeClr val="lt1"/>
              </a:buClr>
              <a:buSzPts val="1600"/>
              <a:buChar char="•"/>
              <a:defRPr sz="1600">
                <a:solidFill>
                  <a:schemeClr val="lt1"/>
                </a:solidFill>
              </a:defRPr>
            </a:lvl7pPr>
            <a:lvl8pPr indent="-330200" lvl="7" marL="3657600" algn="l">
              <a:lnSpc>
                <a:spcPct val="115000"/>
              </a:lnSpc>
              <a:spcBef>
                <a:spcPts val="1600"/>
              </a:spcBef>
              <a:spcAft>
                <a:spcPts val="0"/>
              </a:spcAft>
              <a:buClr>
                <a:schemeClr val="lt1"/>
              </a:buClr>
              <a:buSzPts val="1600"/>
              <a:buChar char="•"/>
              <a:defRPr sz="1600">
                <a:solidFill>
                  <a:schemeClr val="lt1"/>
                </a:solidFill>
              </a:defRPr>
            </a:lvl8pPr>
            <a:lvl9pPr indent="-330200" lvl="8" marL="411480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92" name="Google Shape;92;p13"/>
          <p:cNvSpPr txBox="1"/>
          <p:nvPr>
            <p:ph idx="2" type="body"/>
          </p:nvPr>
        </p:nvSpPr>
        <p:spPr>
          <a:xfrm>
            <a:off x="4947375" y="739800"/>
            <a:ext cx="3855900" cy="5378400"/>
          </a:xfrm>
          <a:prstGeom prst="rect">
            <a:avLst/>
          </a:prstGeom>
          <a:noFill/>
        </p:spPr>
        <p:txBody>
          <a:bodyPr anchorCtr="0" anchor="ctr" bIns="45700" lIns="91425" spcFirstLastPara="1" rIns="91425" wrap="square" tIns="45700">
            <a:noAutofit/>
          </a:bodyPr>
          <a:lstStyle>
            <a:lvl1pPr indent="-355600" lvl="0" marL="457200" algn="l">
              <a:lnSpc>
                <a:spcPct val="115000"/>
              </a:lnSpc>
              <a:spcBef>
                <a:spcPts val="750"/>
              </a:spcBef>
              <a:spcAft>
                <a:spcPts val="0"/>
              </a:spcAft>
              <a:buClr>
                <a:schemeClr val="dk2"/>
              </a:buClr>
              <a:buSzPts val="2000"/>
              <a:buChar char="•"/>
              <a:defRPr sz="2000">
                <a:solidFill>
                  <a:schemeClr val="dk2"/>
                </a:solidFill>
              </a:defRPr>
            </a:lvl1pPr>
            <a:lvl2pPr indent="-330200" lvl="1" marL="914400" algn="l">
              <a:lnSpc>
                <a:spcPct val="115000"/>
              </a:lnSpc>
              <a:spcBef>
                <a:spcPts val="1600"/>
              </a:spcBef>
              <a:spcAft>
                <a:spcPts val="0"/>
              </a:spcAft>
              <a:buClr>
                <a:schemeClr val="dk2"/>
              </a:buClr>
              <a:buSzPts val="1600"/>
              <a:buChar char="•"/>
              <a:defRPr sz="1600">
                <a:solidFill>
                  <a:schemeClr val="dk2"/>
                </a:solidFill>
              </a:defRPr>
            </a:lvl2pPr>
            <a:lvl3pPr indent="-330200" lvl="2" marL="1371600" algn="l">
              <a:lnSpc>
                <a:spcPct val="115000"/>
              </a:lnSpc>
              <a:spcBef>
                <a:spcPts val="1600"/>
              </a:spcBef>
              <a:spcAft>
                <a:spcPts val="0"/>
              </a:spcAft>
              <a:buClr>
                <a:schemeClr val="dk2"/>
              </a:buClr>
              <a:buSzPts val="1600"/>
              <a:buChar char="•"/>
              <a:defRPr sz="1600">
                <a:solidFill>
                  <a:schemeClr val="dk2"/>
                </a:solidFill>
              </a:defRPr>
            </a:lvl3pPr>
            <a:lvl4pPr indent="-330200" lvl="3" marL="1828800" algn="l">
              <a:lnSpc>
                <a:spcPct val="115000"/>
              </a:lnSpc>
              <a:spcBef>
                <a:spcPts val="1600"/>
              </a:spcBef>
              <a:spcAft>
                <a:spcPts val="0"/>
              </a:spcAft>
              <a:buClr>
                <a:schemeClr val="dk2"/>
              </a:buClr>
              <a:buSzPts val="1600"/>
              <a:buChar char="•"/>
              <a:defRPr sz="1600">
                <a:solidFill>
                  <a:schemeClr val="dk2"/>
                </a:solidFill>
              </a:defRPr>
            </a:lvl4pPr>
            <a:lvl5pPr indent="-330200" lvl="4" marL="2286000" algn="l">
              <a:lnSpc>
                <a:spcPct val="115000"/>
              </a:lnSpc>
              <a:spcBef>
                <a:spcPts val="1600"/>
              </a:spcBef>
              <a:spcAft>
                <a:spcPts val="0"/>
              </a:spcAft>
              <a:buClr>
                <a:schemeClr val="dk2"/>
              </a:buClr>
              <a:buSzPts val="1600"/>
              <a:buChar char="•"/>
              <a:defRPr sz="1600">
                <a:solidFill>
                  <a:schemeClr val="dk2"/>
                </a:solidFill>
              </a:defRPr>
            </a:lvl5pPr>
            <a:lvl6pPr indent="-330200" lvl="5" marL="2743200" algn="l">
              <a:lnSpc>
                <a:spcPct val="115000"/>
              </a:lnSpc>
              <a:spcBef>
                <a:spcPts val="1600"/>
              </a:spcBef>
              <a:spcAft>
                <a:spcPts val="0"/>
              </a:spcAft>
              <a:buClr>
                <a:schemeClr val="dk2"/>
              </a:buClr>
              <a:buSzPts val="1600"/>
              <a:buChar char="•"/>
              <a:defRPr sz="1600">
                <a:solidFill>
                  <a:schemeClr val="dk2"/>
                </a:solidFill>
              </a:defRPr>
            </a:lvl6pPr>
            <a:lvl7pPr indent="-330200" lvl="6" marL="3200400" algn="l">
              <a:lnSpc>
                <a:spcPct val="115000"/>
              </a:lnSpc>
              <a:spcBef>
                <a:spcPts val="1600"/>
              </a:spcBef>
              <a:spcAft>
                <a:spcPts val="0"/>
              </a:spcAft>
              <a:buClr>
                <a:schemeClr val="dk2"/>
              </a:buClr>
              <a:buSzPts val="1600"/>
              <a:buChar char="•"/>
              <a:defRPr sz="1600">
                <a:solidFill>
                  <a:schemeClr val="dk2"/>
                </a:solidFill>
              </a:defRPr>
            </a:lvl7pPr>
            <a:lvl8pPr indent="-330200" lvl="7" marL="3657600" algn="l">
              <a:lnSpc>
                <a:spcPct val="115000"/>
              </a:lnSpc>
              <a:spcBef>
                <a:spcPts val="1600"/>
              </a:spcBef>
              <a:spcAft>
                <a:spcPts val="0"/>
              </a:spcAft>
              <a:buClr>
                <a:schemeClr val="dk2"/>
              </a:buClr>
              <a:buSzPts val="1600"/>
              <a:buChar char="•"/>
              <a:defRPr sz="1600">
                <a:solidFill>
                  <a:schemeClr val="dk2"/>
                </a:solidFill>
              </a:defRPr>
            </a:lvl8pPr>
            <a:lvl9pPr indent="-330200" lvl="8" marL="4114800" algn="l">
              <a:lnSpc>
                <a:spcPct val="115000"/>
              </a:lnSpc>
              <a:spcBef>
                <a:spcPts val="1600"/>
              </a:spcBef>
              <a:spcAft>
                <a:spcPts val="1600"/>
              </a:spcAft>
              <a:buClr>
                <a:schemeClr val="dk2"/>
              </a:buClr>
              <a:buSzPts val="1600"/>
              <a:buChar char="•"/>
              <a:defRPr sz="1600">
                <a:solidFill>
                  <a:schemeClr val="dk2"/>
                </a:solidFill>
              </a:defRPr>
            </a:lvl9pPr>
          </a:lstStyle>
          <a:p/>
        </p:txBody>
      </p:sp>
      <p:sp>
        <p:nvSpPr>
          <p:cNvPr id="93" name="Google Shape;93;p13"/>
          <p:cNvSpPr txBox="1"/>
          <p:nvPr>
            <p:ph idx="12" type="sldNum"/>
          </p:nvPr>
        </p:nvSpPr>
        <p:spPr>
          <a:xfrm>
            <a:off x="8472458" y="6217622"/>
            <a:ext cx="548700" cy="524700"/>
          </a:xfrm>
          <a:prstGeom prst="rect">
            <a:avLst/>
          </a:prstGeom>
          <a:noFill/>
          <a:ln>
            <a:noFill/>
          </a:ln>
        </p:spPr>
        <p:txBody>
          <a:bodyPr anchorCtr="0" anchor="ctr" bIns="45700" lIns="91425" spcFirstLastPara="1" rIns="91425" wrap="square" tIns="4570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bg>
      <p:bgPr>
        <a:solidFill>
          <a:srgbClr val="FFFFFF"/>
        </a:solidFill>
      </p:bgPr>
    </p:bg>
    <p:spTree>
      <p:nvGrpSpPr>
        <p:cNvPr id="94" name="Shape 94"/>
        <p:cNvGrpSpPr/>
        <p:nvPr/>
      </p:nvGrpSpPr>
      <p:grpSpPr>
        <a:xfrm>
          <a:off x="0" y="0"/>
          <a:ext cx="0" cy="0"/>
          <a:chOff x="0" y="0"/>
          <a:chExt cx="0" cy="0"/>
        </a:xfrm>
      </p:grpSpPr>
      <p:sp>
        <p:nvSpPr>
          <p:cNvPr id="95" name="Google Shape;95;p14"/>
          <p:cNvSpPr/>
          <p:nvPr/>
        </p:nvSpPr>
        <p:spPr>
          <a:xfrm>
            <a:off x="0" y="0"/>
            <a:ext cx="9144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a:off x="4583625" y="-47300"/>
            <a:ext cx="4583400" cy="6858000"/>
          </a:xfrm>
          <a:prstGeom prst="rect">
            <a:avLst/>
          </a:prstGeom>
          <a:solidFill>
            <a:srgbClr val="3F3F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txBox="1"/>
          <p:nvPr>
            <p:ph idx="1" type="body"/>
          </p:nvPr>
        </p:nvSpPr>
        <p:spPr>
          <a:xfrm>
            <a:off x="363750" y="739800"/>
            <a:ext cx="3855900" cy="5378400"/>
          </a:xfrm>
          <a:prstGeom prst="rect">
            <a:avLst/>
          </a:prstGeom>
          <a:noFill/>
        </p:spPr>
        <p:txBody>
          <a:bodyPr anchorCtr="0" anchor="ctr" bIns="45700" lIns="91425" spcFirstLastPara="1" rIns="91425" wrap="square" tIns="45700">
            <a:noAutofit/>
          </a:bodyPr>
          <a:lstStyle>
            <a:lvl1pPr indent="-355600" lvl="0" marL="457200" rtl="0" algn="l">
              <a:lnSpc>
                <a:spcPct val="115000"/>
              </a:lnSpc>
              <a:spcBef>
                <a:spcPts val="750"/>
              </a:spcBef>
              <a:spcAft>
                <a:spcPts val="0"/>
              </a:spcAft>
              <a:buClr>
                <a:schemeClr val="lt1"/>
              </a:buClr>
              <a:buSzPts val="2000"/>
              <a:buChar char="•"/>
              <a:defRPr sz="2000">
                <a:solidFill>
                  <a:schemeClr val="lt1"/>
                </a:solidFill>
              </a:defRPr>
            </a:lvl1pPr>
            <a:lvl2pPr indent="-330200" lvl="1" marL="914400" rtl="0" algn="l">
              <a:lnSpc>
                <a:spcPct val="115000"/>
              </a:lnSpc>
              <a:spcBef>
                <a:spcPts val="1600"/>
              </a:spcBef>
              <a:spcAft>
                <a:spcPts val="0"/>
              </a:spcAft>
              <a:buClr>
                <a:schemeClr val="lt1"/>
              </a:buClr>
              <a:buSzPts val="1600"/>
              <a:buChar char="•"/>
              <a:defRPr sz="1600">
                <a:solidFill>
                  <a:schemeClr val="lt1"/>
                </a:solidFill>
              </a:defRPr>
            </a:lvl2pPr>
            <a:lvl3pPr indent="-330200" lvl="2" marL="1371600" rtl="0" algn="l">
              <a:lnSpc>
                <a:spcPct val="115000"/>
              </a:lnSpc>
              <a:spcBef>
                <a:spcPts val="1600"/>
              </a:spcBef>
              <a:spcAft>
                <a:spcPts val="0"/>
              </a:spcAft>
              <a:buClr>
                <a:schemeClr val="lt1"/>
              </a:buClr>
              <a:buSzPts val="1600"/>
              <a:buChar char="•"/>
              <a:defRPr sz="1600">
                <a:solidFill>
                  <a:schemeClr val="lt1"/>
                </a:solidFill>
              </a:defRPr>
            </a:lvl3pPr>
            <a:lvl4pPr indent="-330200" lvl="3" marL="1828800" rtl="0" algn="l">
              <a:lnSpc>
                <a:spcPct val="115000"/>
              </a:lnSpc>
              <a:spcBef>
                <a:spcPts val="1600"/>
              </a:spcBef>
              <a:spcAft>
                <a:spcPts val="0"/>
              </a:spcAft>
              <a:buClr>
                <a:schemeClr val="lt1"/>
              </a:buClr>
              <a:buSzPts val="1600"/>
              <a:buChar char="•"/>
              <a:defRPr sz="1600">
                <a:solidFill>
                  <a:schemeClr val="lt1"/>
                </a:solidFill>
              </a:defRPr>
            </a:lvl4pPr>
            <a:lvl5pPr indent="-330200" lvl="4" marL="2286000" rtl="0" algn="l">
              <a:lnSpc>
                <a:spcPct val="115000"/>
              </a:lnSpc>
              <a:spcBef>
                <a:spcPts val="1600"/>
              </a:spcBef>
              <a:spcAft>
                <a:spcPts val="0"/>
              </a:spcAft>
              <a:buClr>
                <a:schemeClr val="lt1"/>
              </a:buClr>
              <a:buSzPts val="1600"/>
              <a:buChar char="•"/>
              <a:defRPr sz="1600">
                <a:solidFill>
                  <a:schemeClr val="lt1"/>
                </a:solidFill>
              </a:defRPr>
            </a:lvl5pPr>
            <a:lvl6pPr indent="-330200" lvl="5" marL="2743200" rtl="0" algn="l">
              <a:lnSpc>
                <a:spcPct val="115000"/>
              </a:lnSpc>
              <a:spcBef>
                <a:spcPts val="1600"/>
              </a:spcBef>
              <a:spcAft>
                <a:spcPts val="0"/>
              </a:spcAft>
              <a:buClr>
                <a:schemeClr val="lt1"/>
              </a:buClr>
              <a:buSzPts val="1600"/>
              <a:buChar char="•"/>
              <a:defRPr sz="1600">
                <a:solidFill>
                  <a:schemeClr val="lt1"/>
                </a:solidFill>
              </a:defRPr>
            </a:lvl6pPr>
            <a:lvl7pPr indent="-330200" lvl="6" marL="3200400" rtl="0" algn="l">
              <a:lnSpc>
                <a:spcPct val="115000"/>
              </a:lnSpc>
              <a:spcBef>
                <a:spcPts val="1600"/>
              </a:spcBef>
              <a:spcAft>
                <a:spcPts val="0"/>
              </a:spcAft>
              <a:buClr>
                <a:schemeClr val="lt1"/>
              </a:buClr>
              <a:buSzPts val="1600"/>
              <a:buChar char="•"/>
              <a:defRPr sz="1600">
                <a:solidFill>
                  <a:schemeClr val="lt1"/>
                </a:solidFill>
              </a:defRPr>
            </a:lvl7pPr>
            <a:lvl8pPr indent="-330200" lvl="7" marL="3657600" rtl="0" algn="l">
              <a:lnSpc>
                <a:spcPct val="115000"/>
              </a:lnSpc>
              <a:spcBef>
                <a:spcPts val="1600"/>
              </a:spcBef>
              <a:spcAft>
                <a:spcPts val="0"/>
              </a:spcAft>
              <a:buClr>
                <a:schemeClr val="lt1"/>
              </a:buClr>
              <a:buSzPts val="1600"/>
              <a:buChar char="•"/>
              <a:defRPr sz="1600">
                <a:solidFill>
                  <a:schemeClr val="lt1"/>
                </a:solidFill>
              </a:defRPr>
            </a:lvl8pPr>
            <a:lvl9pPr indent="-330200" lvl="8" marL="4114800" rtl="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98" name="Google Shape;98;p14"/>
          <p:cNvSpPr txBox="1"/>
          <p:nvPr>
            <p:ph idx="2" type="body"/>
          </p:nvPr>
        </p:nvSpPr>
        <p:spPr>
          <a:xfrm>
            <a:off x="4947375" y="739800"/>
            <a:ext cx="3855900" cy="5378400"/>
          </a:xfrm>
          <a:prstGeom prst="rect">
            <a:avLst/>
          </a:prstGeom>
          <a:noFill/>
        </p:spPr>
        <p:txBody>
          <a:bodyPr anchorCtr="0" anchor="ctr" bIns="45700" lIns="91425" spcFirstLastPara="1" rIns="91425" wrap="square" tIns="45700">
            <a:noAutofit/>
          </a:bodyPr>
          <a:lstStyle>
            <a:lvl1pPr indent="-355600" lvl="0" marL="457200" rtl="0" algn="l">
              <a:lnSpc>
                <a:spcPct val="115000"/>
              </a:lnSpc>
              <a:spcBef>
                <a:spcPts val="750"/>
              </a:spcBef>
              <a:spcAft>
                <a:spcPts val="0"/>
              </a:spcAft>
              <a:buClr>
                <a:srgbClr val="FFFFFF"/>
              </a:buClr>
              <a:buSzPts val="2000"/>
              <a:buChar char="•"/>
              <a:defRPr sz="2000">
                <a:solidFill>
                  <a:srgbClr val="FFFFFF"/>
                </a:solidFill>
              </a:defRPr>
            </a:lvl1pPr>
            <a:lvl2pPr indent="-330200" lvl="1" marL="914400" rtl="0" algn="l">
              <a:lnSpc>
                <a:spcPct val="115000"/>
              </a:lnSpc>
              <a:spcBef>
                <a:spcPts val="1600"/>
              </a:spcBef>
              <a:spcAft>
                <a:spcPts val="0"/>
              </a:spcAft>
              <a:buClr>
                <a:srgbClr val="FFFFFF"/>
              </a:buClr>
              <a:buSzPts val="1600"/>
              <a:buChar char="•"/>
              <a:defRPr sz="1600">
                <a:solidFill>
                  <a:srgbClr val="FFFFFF"/>
                </a:solidFill>
              </a:defRPr>
            </a:lvl2pPr>
            <a:lvl3pPr indent="-330200" lvl="2" marL="1371600" rtl="0" algn="l">
              <a:lnSpc>
                <a:spcPct val="115000"/>
              </a:lnSpc>
              <a:spcBef>
                <a:spcPts val="1600"/>
              </a:spcBef>
              <a:spcAft>
                <a:spcPts val="0"/>
              </a:spcAft>
              <a:buClr>
                <a:srgbClr val="FFFFFF"/>
              </a:buClr>
              <a:buSzPts val="1600"/>
              <a:buChar char="•"/>
              <a:defRPr sz="1600">
                <a:solidFill>
                  <a:srgbClr val="FFFFFF"/>
                </a:solidFill>
              </a:defRPr>
            </a:lvl3pPr>
            <a:lvl4pPr indent="-330200" lvl="3" marL="1828800" rtl="0" algn="l">
              <a:lnSpc>
                <a:spcPct val="115000"/>
              </a:lnSpc>
              <a:spcBef>
                <a:spcPts val="1600"/>
              </a:spcBef>
              <a:spcAft>
                <a:spcPts val="0"/>
              </a:spcAft>
              <a:buClr>
                <a:srgbClr val="FFFFFF"/>
              </a:buClr>
              <a:buSzPts val="1600"/>
              <a:buChar char="•"/>
              <a:defRPr sz="1600">
                <a:solidFill>
                  <a:srgbClr val="FFFFFF"/>
                </a:solidFill>
              </a:defRPr>
            </a:lvl4pPr>
            <a:lvl5pPr indent="-330200" lvl="4" marL="2286000" rtl="0" algn="l">
              <a:lnSpc>
                <a:spcPct val="115000"/>
              </a:lnSpc>
              <a:spcBef>
                <a:spcPts val="1600"/>
              </a:spcBef>
              <a:spcAft>
                <a:spcPts val="0"/>
              </a:spcAft>
              <a:buClr>
                <a:srgbClr val="FFFFFF"/>
              </a:buClr>
              <a:buSzPts val="1600"/>
              <a:buChar char="•"/>
              <a:defRPr sz="1600">
                <a:solidFill>
                  <a:srgbClr val="FFFFFF"/>
                </a:solidFill>
              </a:defRPr>
            </a:lvl5pPr>
            <a:lvl6pPr indent="-330200" lvl="5" marL="2743200" rtl="0" algn="l">
              <a:lnSpc>
                <a:spcPct val="115000"/>
              </a:lnSpc>
              <a:spcBef>
                <a:spcPts val="1600"/>
              </a:spcBef>
              <a:spcAft>
                <a:spcPts val="0"/>
              </a:spcAft>
              <a:buClr>
                <a:srgbClr val="FFFFFF"/>
              </a:buClr>
              <a:buSzPts val="1600"/>
              <a:buChar char="•"/>
              <a:defRPr sz="1600">
                <a:solidFill>
                  <a:srgbClr val="FFFFFF"/>
                </a:solidFill>
              </a:defRPr>
            </a:lvl6pPr>
            <a:lvl7pPr indent="-330200" lvl="6" marL="3200400" rtl="0" algn="l">
              <a:lnSpc>
                <a:spcPct val="115000"/>
              </a:lnSpc>
              <a:spcBef>
                <a:spcPts val="1600"/>
              </a:spcBef>
              <a:spcAft>
                <a:spcPts val="0"/>
              </a:spcAft>
              <a:buClr>
                <a:srgbClr val="FFFFFF"/>
              </a:buClr>
              <a:buSzPts val="1600"/>
              <a:buChar char="•"/>
              <a:defRPr sz="1600">
                <a:solidFill>
                  <a:srgbClr val="FFFFFF"/>
                </a:solidFill>
              </a:defRPr>
            </a:lvl7pPr>
            <a:lvl8pPr indent="-330200" lvl="7" marL="3657600" rtl="0" algn="l">
              <a:lnSpc>
                <a:spcPct val="115000"/>
              </a:lnSpc>
              <a:spcBef>
                <a:spcPts val="1600"/>
              </a:spcBef>
              <a:spcAft>
                <a:spcPts val="0"/>
              </a:spcAft>
              <a:buClr>
                <a:srgbClr val="FFFFFF"/>
              </a:buClr>
              <a:buSzPts val="1600"/>
              <a:buChar char="•"/>
              <a:defRPr sz="1600">
                <a:solidFill>
                  <a:srgbClr val="FFFFFF"/>
                </a:solidFill>
              </a:defRPr>
            </a:lvl8pPr>
            <a:lvl9pPr indent="-330200" lvl="8" marL="4114800" rtl="0" algn="l">
              <a:lnSpc>
                <a:spcPct val="115000"/>
              </a:lnSpc>
              <a:spcBef>
                <a:spcPts val="1600"/>
              </a:spcBef>
              <a:spcAft>
                <a:spcPts val="1600"/>
              </a:spcAft>
              <a:buClr>
                <a:srgbClr val="FFFFFF"/>
              </a:buClr>
              <a:buSzPts val="1600"/>
              <a:buChar char="•"/>
              <a:defRPr sz="1600">
                <a:solidFill>
                  <a:srgbClr val="FFFFFF"/>
                </a:solidFill>
              </a:defRPr>
            </a:lvl9pPr>
          </a:lstStyle>
          <a:p/>
        </p:txBody>
      </p:sp>
      <p:sp>
        <p:nvSpPr>
          <p:cNvPr id="99" name="Google Shape;99;p14"/>
          <p:cNvSpPr txBox="1"/>
          <p:nvPr>
            <p:ph idx="12" type="sldNum"/>
          </p:nvPr>
        </p:nvSpPr>
        <p:spPr>
          <a:xfrm>
            <a:off x="8472458" y="6217622"/>
            <a:ext cx="548700" cy="524700"/>
          </a:xfrm>
          <a:prstGeom prst="rect">
            <a:avLst/>
          </a:prstGeom>
          <a:noFill/>
          <a:ln>
            <a:noFill/>
          </a:ln>
        </p:spPr>
        <p:txBody>
          <a:bodyPr anchorCtr="0" anchor="ctr" bIns="45700" lIns="91425" spcFirstLastPara="1" rIns="91425" wrap="square" tIns="45700">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106" name="Shape 106"/>
        <p:cNvGrpSpPr/>
        <p:nvPr/>
      </p:nvGrpSpPr>
      <p:grpSpPr>
        <a:xfrm>
          <a:off x="0" y="0"/>
          <a:ext cx="0" cy="0"/>
          <a:chOff x="0" y="0"/>
          <a:chExt cx="0" cy="0"/>
        </a:xfrm>
      </p:grpSpPr>
      <p:sp>
        <p:nvSpPr>
          <p:cNvPr id="107" name="Google Shape;107;p16"/>
          <p:cNvSpPr txBox="1"/>
          <p:nvPr>
            <p:ph idx="12" type="sldNum"/>
          </p:nvPr>
        </p:nvSpPr>
        <p:spPr>
          <a:xfrm>
            <a:off x="64294" y="6394450"/>
            <a:ext cx="3930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08" name="Google Shape;108;p16"/>
          <p:cNvSpPr txBox="1"/>
          <p:nvPr>
            <p:ph idx="11" type="ftr"/>
          </p:nvPr>
        </p:nvSpPr>
        <p:spPr>
          <a:xfrm>
            <a:off x="607219" y="6394450"/>
            <a:ext cx="6100800" cy="274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9" name="Google Shape;109;p16"/>
          <p:cNvSpPr txBox="1"/>
          <p:nvPr>
            <p:ph idx="10" type="dt"/>
          </p:nvPr>
        </p:nvSpPr>
        <p:spPr>
          <a:xfrm>
            <a:off x="7115175" y="6394450"/>
            <a:ext cx="1743000" cy="2745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200" u="non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1" name="Shape 121"/>
        <p:cNvGrpSpPr/>
        <p:nvPr/>
      </p:nvGrpSpPr>
      <p:grpSpPr>
        <a:xfrm>
          <a:off x="0" y="0"/>
          <a:ext cx="0" cy="0"/>
          <a:chOff x="0" y="0"/>
          <a:chExt cx="0" cy="0"/>
        </a:xfrm>
      </p:grpSpPr>
      <p:sp>
        <p:nvSpPr>
          <p:cNvPr id="122" name="Google Shape;122;p18"/>
          <p:cNvSpPr txBox="1"/>
          <p:nvPr>
            <p:ph type="ctrTitle"/>
          </p:nvPr>
        </p:nvSpPr>
        <p:spPr>
          <a:xfrm>
            <a:off x="1143000" y="1122363"/>
            <a:ext cx="6858000" cy="23877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3" name="Google Shape;123;p18"/>
          <p:cNvSpPr txBox="1"/>
          <p:nvPr>
            <p:ph idx="1" type="subTitle"/>
          </p:nvPr>
        </p:nvSpPr>
        <p:spPr>
          <a:xfrm>
            <a:off x="1143000" y="3602038"/>
            <a:ext cx="6858000" cy="165570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24" name="Google Shape;124;p18"/>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5" name="Google Shape;125;p18"/>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26" name="Google Shape;126;p1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7" name="Shape 127"/>
        <p:cNvGrpSpPr/>
        <p:nvPr/>
      </p:nvGrpSpPr>
      <p:grpSpPr>
        <a:xfrm>
          <a:off x="0" y="0"/>
          <a:ext cx="0" cy="0"/>
          <a:chOff x="0" y="0"/>
          <a:chExt cx="0" cy="0"/>
        </a:xfrm>
      </p:grpSpPr>
      <p:sp>
        <p:nvSpPr>
          <p:cNvPr id="128" name="Google Shape;128;p19"/>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9" name="Google Shape;129;p19"/>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30" name="Google Shape;130;p19"/>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1" name="Google Shape;131;p19"/>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2" name="Google Shape;132;p1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3" name="Shape 133"/>
        <p:cNvGrpSpPr/>
        <p:nvPr/>
      </p:nvGrpSpPr>
      <p:grpSpPr>
        <a:xfrm>
          <a:off x="0" y="0"/>
          <a:ext cx="0" cy="0"/>
          <a:chOff x="0" y="0"/>
          <a:chExt cx="0" cy="0"/>
        </a:xfrm>
      </p:grpSpPr>
      <p:sp>
        <p:nvSpPr>
          <p:cNvPr id="134" name="Google Shape;134;p20"/>
          <p:cNvSpPr txBox="1"/>
          <p:nvPr>
            <p:ph type="title"/>
          </p:nvPr>
        </p:nvSpPr>
        <p:spPr>
          <a:xfrm>
            <a:off x="623888" y="1709739"/>
            <a:ext cx="7886700" cy="28527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5" name="Google Shape;135;p20"/>
          <p:cNvSpPr txBox="1"/>
          <p:nvPr>
            <p:ph idx="1" type="body"/>
          </p:nvPr>
        </p:nvSpPr>
        <p:spPr>
          <a:xfrm>
            <a:off x="623888" y="4589464"/>
            <a:ext cx="7886700" cy="1500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375"/>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350"/>
              <a:buFont typeface="Arial"/>
              <a:buNone/>
              <a:defRPr b="0" i="0" sz="135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136" name="Google Shape;136;p20"/>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7" name="Google Shape;137;p20"/>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8" name="Google Shape;138;p2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39" name="Shape 139"/>
        <p:cNvGrpSpPr/>
        <p:nvPr/>
      </p:nvGrpSpPr>
      <p:grpSpPr>
        <a:xfrm>
          <a:off x="0" y="0"/>
          <a:ext cx="0" cy="0"/>
          <a:chOff x="0" y="0"/>
          <a:chExt cx="0" cy="0"/>
        </a:xfrm>
      </p:grpSpPr>
      <p:sp>
        <p:nvSpPr>
          <p:cNvPr id="140" name="Google Shape;140;p21"/>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1" name="Google Shape;141;p21"/>
          <p:cNvSpPr txBox="1"/>
          <p:nvPr>
            <p:ph idx="1" type="body"/>
          </p:nvPr>
        </p:nvSpPr>
        <p:spPr>
          <a:xfrm>
            <a:off x="628650" y="1825625"/>
            <a:ext cx="3886200" cy="4351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2" name="Google Shape;142;p21"/>
          <p:cNvSpPr txBox="1"/>
          <p:nvPr>
            <p:ph idx="2" type="body"/>
          </p:nvPr>
        </p:nvSpPr>
        <p:spPr>
          <a:xfrm>
            <a:off x="4629150" y="1825625"/>
            <a:ext cx="3886200" cy="4351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3" name="Google Shape;143;p21"/>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4" name="Google Shape;144;p21"/>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5" name="Google Shape;145;p2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46" name="Shape 146"/>
        <p:cNvGrpSpPr/>
        <p:nvPr/>
      </p:nvGrpSpPr>
      <p:grpSpPr>
        <a:xfrm>
          <a:off x="0" y="0"/>
          <a:ext cx="0" cy="0"/>
          <a:chOff x="0" y="0"/>
          <a:chExt cx="0" cy="0"/>
        </a:xfrm>
      </p:grpSpPr>
      <p:sp>
        <p:nvSpPr>
          <p:cNvPr id="147" name="Google Shape;147;p22"/>
          <p:cNvSpPr txBox="1"/>
          <p:nvPr>
            <p:ph type="title"/>
          </p:nvPr>
        </p:nvSpPr>
        <p:spPr>
          <a:xfrm>
            <a:off x="629841" y="365126"/>
            <a:ext cx="78867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8" name="Google Shape;148;p22"/>
          <p:cNvSpPr txBox="1"/>
          <p:nvPr>
            <p:ph idx="1" type="body"/>
          </p:nvPr>
        </p:nvSpPr>
        <p:spPr>
          <a:xfrm>
            <a:off x="629842" y="1681163"/>
            <a:ext cx="38682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49" name="Google Shape;149;p22"/>
          <p:cNvSpPr txBox="1"/>
          <p:nvPr>
            <p:ph idx="2" type="body"/>
          </p:nvPr>
        </p:nvSpPr>
        <p:spPr>
          <a:xfrm>
            <a:off x="629842" y="2505075"/>
            <a:ext cx="3868200" cy="36846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0" name="Google Shape;150;p22"/>
          <p:cNvSpPr txBox="1"/>
          <p:nvPr>
            <p:ph idx="3" type="body"/>
          </p:nvPr>
        </p:nvSpPr>
        <p:spPr>
          <a:xfrm>
            <a:off x="4629150" y="1681163"/>
            <a:ext cx="3887400" cy="823800"/>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51" name="Google Shape;151;p22"/>
          <p:cNvSpPr txBox="1"/>
          <p:nvPr>
            <p:ph idx="4" type="body"/>
          </p:nvPr>
        </p:nvSpPr>
        <p:spPr>
          <a:xfrm>
            <a:off x="4629150" y="2505075"/>
            <a:ext cx="3887400" cy="36846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52" name="Google Shape;152;p22"/>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3" name="Google Shape;153;p22"/>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4" name="Google Shape;154;p2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28" name="Google Shape;28;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Google Shape;29;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57" name="Google Shape;157;p23"/>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8" name="Google Shape;158;p23"/>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9" name="Google Shape;159;p2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0" name="Shape 160"/>
        <p:cNvGrpSpPr/>
        <p:nvPr/>
      </p:nvGrpSpPr>
      <p:grpSpPr>
        <a:xfrm>
          <a:off x="0" y="0"/>
          <a:ext cx="0" cy="0"/>
          <a:chOff x="0" y="0"/>
          <a:chExt cx="0" cy="0"/>
        </a:xfrm>
      </p:grpSpPr>
      <p:sp>
        <p:nvSpPr>
          <p:cNvPr id="161" name="Google Shape;161;p24"/>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2" name="Google Shape;162;p24"/>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3" name="Google Shape;163;p2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64" name="Shape 164"/>
        <p:cNvGrpSpPr/>
        <p:nvPr/>
      </p:nvGrpSpPr>
      <p:grpSpPr>
        <a:xfrm>
          <a:off x="0" y="0"/>
          <a:ext cx="0" cy="0"/>
          <a:chOff x="0" y="0"/>
          <a:chExt cx="0" cy="0"/>
        </a:xfrm>
      </p:grpSpPr>
      <p:sp>
        <p:nvSpPr>
          <p:cNvPr id="165" name="Google Shape;165;p25"/>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6" name="Google Shape;166;p25"/>
          <p:cNvSpPr txBox="1"/>
          <p:nvPr>
            <p:ph idx="1" type="body"/>
          </p:nvPr>
        </p:nvSpPr>
        <p:spPr>
          <a:xfrm>
            <a:off x="3887391" y="987426"/>
            <a:ext cx="4629300" cy="48735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75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37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67" name="Google Shape;167;p25"/>
          <p:cNvSpPr txBox="1"/>
          <p:nvPr>
            <p:ph idx="2" type="body"/>
          </p:nvPr>
        </p:nvSpPr>
        <p:spPr>
          <a:xfrm>
            <a:off x="629841" y="2057400"/>
            <a:ext cx="29493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168" name="Google Shape;168;p25"/>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9" name="Google Shape;169;p25"/>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0" name="Google Shape;170;p2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71" name="Shape 171"/>
        <p:cNvGrpSpPr/>
        <p:nvPr/>
      </p:nvGrpSpPr>
      <p:grpSpPr>
        <a:xfrm>
          <a:off x="0" y="0"/>
          <a:ext cx="0" cy="0"/>
          <a:chOff x="0" y="0"/>
          <a:chExt cx="0" cy="0"/>
        </a:xfrm>
      </p:grpSpPr>
      <p:sp>
        <p:nvSpPr>
          <p:cNvPr id="172" name="Google Shape;172;p26"/>
          <p:cNvSpPr txBox="1"/>
          <p:nvPr>
            <p:ph type="title"/>
          </p:nvPr>
        </p:nvSpPr>
        <p:spPr>
          <a:xfrm>
            <a:off x="629841" y="457200"/>
            <a:ext cx="2949300"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73" name="Google Shape;173;p26"/>
          <p:cNvSpPr/>
          <p:nvPr>
            <p:ph idx="2" type="pic"/>
          </p:nvPr>
        </p:nvSpPr>
        <p:spPr>
          <a:xfrm>
            <a:off x="3887391" y="987426"/>
            <a:ext cx="46293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74" name="Google Shape;174;p26"/>
          <p:cNvSpPr txBox="1"/>
          <p:nvPr>
            <p:ph idx="1" type="body"/>
          </p:nvPr>
        </p:nvSpPr>
        <p:spPr>
          <a:xfrm>
            <a:off x="629841" y="2057400"/>
            <a:ext cx="2949300" cy="3811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175" name="Google Shape;175;p26"/>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6" name="Google Shape;176;p26"/>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7" name="Google Shape;177;p26"/>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78" name="Shape 178"/>
        <p:cNvGrpSpPr/>
        <p:nvPr/>
      </p:nvGrpSpPr>
      <p:grpSpPr>
        <a:xfrm>
          <a:off x="0" y="0"/>
          <a:ext cx="0" cy="0"/>
          <a:chOff x="0" y="0"/>
          <a:chExt cx="0" cy="0"/>
        </a:xfrm>
      </p:grpSpPr>
      <p:sp>
        <p:nvSpPr>
          <p:cNvPr id="179" name="Google Shape;179;p27"/>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0" name="Google Shape;180;p27"/>
          <p:cNvSpPr txBox="1"/>
          <p:nvPr>
            <p:ph idx="1" type="body"/>
          </p:nvPr>
        </p:nvSpPr>
        <p:spPr>
          <a:xfrm rot="5400000">
            <a:off x="2396400" y="57875"/>
            <a:ext cx="4351200" cy="78867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1" name="Google Shape;181;p27"/>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2" name="Google Shape;182;p27"/>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3" name="Google Shape;183;p2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84" name="Shape 184"/>
        <p:cNvGrpSpPr/>
        <p:nvPr/>
      </p:nvGrpSpPr>
      <p:grpSpPr>
        <a:xfrm>
          <a:off x="0" y="0"/>
          <a:ext cx="0" cy="0"/>
          <a:chOff x="0" y="0"/>
          <a:chExt cx="0" cy="0"/>
        </a:xfrm>
      </p:grpSpPr>
      <p:sp>
        <p:nvSpPr>
          <p:cNvPr id="185" name="Google Shape;185;p28"/>
          <p:cNvSpPr txBox="1"/>
          <p:nvPr>
            <p:ph type="title"/>
          </p:nvPr>
        </p:nvSpPr>
        <p:spPr>
          <a:xfrm rot="5400000">
            <a:off x="4623600" y="2285275"/>
            <a:ext cx="5811900" cy="1971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6" name="Google Shape;186;p28"/>
          <p:cNvSpPr txBox="1"/>
          <p:nvPr>
            <p:ph idx="1" type="body"/>
          </p:nvPr>
        </p:nvSpPr>
        <p:spPr>
          <a:xfrm rot="5400000">
            <a:off x="623025" y="370675"/>
            <a:ext cx="5811900" cy="58008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7" name="Google Shape;187;p28"/>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8" name="Google Shape;188;p28"/>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9" name="Google Shape;189;p2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4"/>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4"/>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375"/>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350"/>
              <a:buFont typeface="Arial"/>
              <a:buNone/>
              <a:defRPr b="0" i="0" sz="135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34" name="Google Shape;34;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 name="Google Shape;35;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5"/>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0" name="Google Shape;40;p5"/>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1" name="Google Shape;41;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2" name="Google Shape;42;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6"/>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6"/>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47" name="Google Shape;47;p6"/>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8" name="Google Shape;48;p6"/>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49" name="Google Shape;49;p6"/>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0" name="Google Shape;50;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1" name="Google Shape;51;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2" name="Google Shape;52;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6" name="Google Shape;56;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7" name="Google Shape;57;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0" name="Google Shape;60;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1" name="Google Shape;61;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2" name="Shape 62"/>
        <p:cNvGrpSpPr/>
        <p:nvPr/>
      </p:nvGrpSpPr>
      <p:grpSpPr>
        <a:xfrm>
          <a:off x="0" y="0"/>
          <a:ext cx="0" cy="0"/>
          <a:chOff x="0" y="0"/>
          <a:chExt cx="0" cy="0"/>
        </a:xfrm>
      </p:grpSpPr>
      <p:sp>
        <p:nvSpPr>
          <p:cNvPr id="63" name="Google Shape;63;p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4" name="Google Shape;64;p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75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37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65" name="Google Shape;65;p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66" name="Google Shape;66;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7" name="Google Shape;67;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9" name="Shape 69"/>
        <p:cNvGrpSpPr/>
        <p:nvPr/>
      </p:nvGrpSpPr>
      <p:grpSpPr>
        <a:xfrm>
          <a:off x="0" y="0"/>
          <a:ext cx="0" cy="0"/>
          <a:chOff x="0" y="0"/>
          <a:chExt cx="0" cy="0"/>
        </a:xfrm>
      </p:grpSpPr>
      <p:sp>
        <p:nvSpPr>
          <p:cNvPr id="70" name="Google Shape;70;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10"/>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72" name="Google Shape;72;p1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73" name="Google Shape;73;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4" name="Google Shape;74;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900">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sz="900">
                <a:solidFill>
                  <a:srgbClr val="888888"/>
                </a:solidFill>
                <a:latin typeface="Arial"/>
                <a:ea typeface="Arial"/>
                <a:cs typeface="Arial"/>
                <a:sym typeface="Arial"/>
              </a:defRPr>
            </a:lvl1pPr>
            <a:lvl2pPr indent="0" lvl="1" marL="0" marR="0" rtl="0" algn="r">
              <a:spcBef>
                <a:spcPts val="0"/>
              </a:spcBef>
              <a:spcAft>
                <a:spcPts val="0"/>
              </a:spcAft>
              <a:buNone/>
              <a:defRPr sz="900">
                <a:solidFill>
                  <a:srgbClr val="888888"/>
                </a:solidFill>
                <a:latin typeface="Arial"/>
                <a:ea typeface="Arial"/>
                <a:cs typeface="Arial"/>
                <a:sym typeface="Arial"/>
              </a:defRPr>
            </a:lvl2pPr>
            <a:lvl3pPr indent="0" lvl="2" marL="0" marR="0" rtl="0" algn="r">
              <a:spcBef>
                <a:spcPts val="0"/>
              </a:spcBef>
              <a:spcAft>
                <a:spcPts val="0"/>
              </a:spcAft>
              <a:buNone/>
              <a:defRPr sz="900">
                <a:solidFill>
                  <a:srgbClr val="888888"/>
                </a:solidFill>
                <a:latin typeface="Arial"/>
                <a:ea typeface="Arial"/>
                <a:cs typeface="Arial"/>
                <a:sym typeface="Arial"/>
              </a:defRPr>
            </a:lvl3pPr>
            <a:lvl4pPr indent="0" lvl="3" marL="0" marR="0" rtl="0" algn="r">
              <a:spcBef>
                <a:spcPts val="0"/>
              </a:spcBef>
              <a:spcAft>
                <a:spcPts val="0"/>
              </a:spcAft>
              <a:buNone/>
              <a:defRPr sz="900">
                <a:solidFill>
                  <a:srgbClr val="888888"/>
                </a:solidFill>
                <a:latin typeface="Arial"/>
                <a:ea typeface="Arial"/>
                <a:cs typeface="Arial"/>
                <a:sym typeface="Arial"/>
              </a:defRPr>
            </a:lvl4pPr>
            <a:lvl5pPr indent="0" lvl="4" marL="0" marR="0" rtl="0" algn="r">
              <a:spcBef>
                <a:spcPts val="0"/>
              </a:spcBef>
              <a:spcAft>
                <a:spcPts val="0"/>
              </a:spcAft>
              <a:buNone/>
              <a:defRPr sz="900">
                <a:solidFill>
                  <a:srgbClr val="888888"/>
                </a:solidFill>
                <a:latin typeface="Arial"/>
                <a:ea typeface="Arial"/>
                <a:cs typeface="Arial"/>
                <a:sym typeface="Arial"/>
              </a:defRPr>
            </a:lvl5pPr>
            <a:lvl6pPr indent="0" lvl="5" marL="0" marR="0" rtl="0" algn="r">
              <a:spcBef>
                <a:spcPts val="0"/>
              </a:spcBef>
              <a:spcAft>
                <a:spcPts val="0"/>
              </a:spcAft>
              <a:buNone/>
              <a:defRPr sz="900">
                <a:solidFill>
                  <a:srgbClr val="888888"/>
                </a:solidFill>
                <a:latin typeface="Arial"/>
                <a:ea typeface="Arial"/>
                <a:cs typeface="Arial"/>
                <a:sym typeface="Arial"/>
              </a:defRPr>
            </a:lvl6pPr>
            <a:lvl7pPr indent="0" lvl="6" marL="0" marR="0" rtl="0" algn="r">
              <a:spcBef>
                <a:spcPts val="0"/>
              </a:spcBef>
              <a:spcAft>
                <a:spcPts val="0"/>
              </a:spcAft>
              <a:buNone/>
              <a:defRPr sz="900">
                <a:solidFill>
                  <a:srgbClr val="888888"/>
                </a:solidFill>
                <a:latin typeface="Arial"/>
                <a:ea typeface="Arial"/>
                <a:cs typeface="Arial"/>
                <a:sym typeface="Arial"/>
              </a:defRPr>
            </a:lvl7pPr>
            <a:lvl8pPr indent="0" lvl="7" marL="0" marR="0" rtl="0" algn="r">
              <a:spcBef>
                <a:spcPts val="0"/>
              </a:spcBef>
              <a:spcAft>
                <a:spcPts val="0"/>
              </a:spcAft>
              <a:buNone/>
              <a:defRPr sz="900">
                <a:solidFill>
                  <a:srgbClr val="888888"/>
                </a:solidFill>
                <a:latin typeface="Arial"/>
                <a:ea typeface="Arial"/>
                <a:cs typeface="Arial"/>
                <a:sym typeface="Arial"/>
              </a:defRPr>
            </a:lvl8pPr>
            <a:lvl9pPr indent="0" lvl="8" marL="0" marR="0" rtl="0" algn="r">
              <a:spcBef>
                <a:spcPts val="0"/>
              </a:spcBef>
              <a:spcAft>
                <a:spcPts val="0"/>
              </a:spcAft>
              <a:buNone/>
              <a:defRPr sz="9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5" name="Google Shape;15;p1"/>
          <p:cNvSpPr/>
          <p:nvPr/>
        </p:nvSpPr>
        <p:spPr>
          <a:xfrm>
            <a:off x="0" y="0"/>
            <a:ext cx="9144000" cy="64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logo1-upv.png" id="16" name="Google Shape;16;p1"/>
          <p:cNvPicPr preferRelativeResize="0"/>
          <p:nvPr/>
        </p:nvPicPr>
        <p:blipFill rotWithShape="1">
          <a:blip r:embed="rId1">
            <a:alphaModFix/>
          </a:blip>
          <a:srcRect b="0" l="0" r="0" t="0"/>
          <a:stretch/>
        </p:blipFill>
        <p:spPr>
          <a:xfrm>
            <a:off x="95018" y="173407"/>
            <a:ext cx="903674" cy="301687"/>
          </a:xfrm>
          <a:prstGeom prst="rect">
            <a:avLst/>
          </a:prstGeom>
          <a:noFill/>
          <a:ln>
            <a:noFill/>
          </a:ln>
        </p:spPr>
      </p:pic>
      <p:pic>
        <p:nvPicPr>
          <p:cNvPr id="17" name="Google Shape;17;p1"/>
          <p:cNvPicPr preferRelativeResize="0"/>
          <p:nvPr/>
        </p:nvPicPr>
        <p:blipFill>
          <a:blip r:embed="rId2">
            <a:alphaModFix/>
          </a:blip>
          <a:stretch>
            <a:fillRect/>
          </a:stretch>
        </p:blipFill>
        <p:spPr>
          <a:xfrm>
            <a:off x="5567613" y="50100"/>
            <a:ext cx="3515987" cy="597900"/>
          </a:xfrm>
          <a:prstGeom prst="rect">
            <a:avLst/>
          </a:prstGeom>
          <a:noFill/>
          <a:ln>
            <a:noFill/>
          </a:ln>
        </p:spPr>
      </p:pic>
      <p:sp>
        <p:nvSpPr>
          <p:cNvPr id="18" name="Google Shape;18;p1"/>
          <p:cNvSpPr/>
          <p:nvPr/>
        </p:nvSpPr>
        <p:spPr>
          <a:xfrm>
            <a:off x="0" y="6427500"/>
            <a:ext cx="9144000" cy="430500"/>
          </a:xfrm>
          <a:prstGeom prst="rect">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0" name="Shape 100"/>
        <p:cNvGrpSpPr/>
        <p:nvPr/>
      </p:nvGrpSpPr>
      <p:grpSpPr>
        <a:xfrm>
          <a:off x="0" y="0"/>
          <a:ext cx="0" cy="0"/>
          <a:chOff x="0" y="0"/>
          <a:chExt cx="0" cy="0"/>
        </a:xfrm>
      </p:grpSpPr>
      <p:sp>
        <p:nvSpPr>
          <p:cNvPr id="101" name="Google Shape;101;p15"/>
          <p:cNvSpPr txBox="1"/>
          <p:nvPr>
            <p:ph type="title"/>
          </p:nvPr>
        </p:nvSpPr>
        <p:spPr>
          <a:xfrm>
            <a:off x="800100" y="127000"/>
            <a:ext cx="7543800" cy="1097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SzPts val="1400"/>
              <a:buNone/>
              <a:defRPr b="0" i="0" sz="3400" u="none" cap="none" strike="noStrike">
                <a:solidFill>
                  <a:schemeClr val="dk1"/>
                </a:solidFill>
                <a:latin typeface="Arial"/>
                <a:ea typeface="Arial"/>
                <a:cs typeface="Arial"/>
                <a:sym typeface="Arial"/>
              </a:defRPr>
            </a:lvl1pPr>
            <a:lvl2pPr lvl="1" marR="0" rtl="0" algn="l">
              <a:lnSpc>
                <a:spcPct val="90000"/>
              </a:lnSpc>
              <a:spcBef>
                <a:spcPts val="0"/>
              </a:spcBef>
              <a:spcAft>
                <a:spcPts val="0"/>
              </a:spcAft>
              <a:buSzPts val="1400"/>
              <a:buNone/>
              <a:defRPr b="0" i="0" sz="3400" u="none" cap="none" strike="noStrike">
                <a:solidFill>
                  <a:schemeClr val="dk1"/>
                </a:solidFill>
                <a:latin typeface="Arial"/>
                <a:ea typeface="Arial"/>
                <a:cs typeface="Arial"/>
                <a:sym typeface="Arial"/>
              </a:defRPr>
            </a:lvl2pPr>
            <a:lvl3pPr lvl="2" marR="0" rtl="0" algn="l">
              <a:lnSpc>
                <a:spcPct val="90000"/>
              </a:lnSpc>
              <a:spcBef>
                <a:spcPts val="0"/>
              </a:spcBef>
              <a:spcAft>
                <a:spcPts val="0"/>
              </a:spcAft>
              <a:buSzPts val="1400"/>
              <a:buNone/>
              <a:defRPr b="0" i="0" sz="3400" u="none" cap="none" strike="noStrike">
                <a:solidFill>
                  <a:schemeClr val="dk1"/>
                </a:solidFill>
                <a:latin typeface="Arial"/>
                <a:ea typeface="Arial"/>
                <a:cs typeface="Arial"/>
                <a:sym typeface="Arial"/>
              </a:defRPr>
            </a:lvl3pPr>
            <a:lvl4pPr lvl="3" marR="0" rtl="0" algn="l">
              <a:lnSpc>
                <a:spcPct val="90000"/>
              </a:lnSpc>
              <a:spcBef>
                <a:spcPts val="0"/>
              </a:spcBef>
              <a:spcAft>
                <a:spcPts val="0"/>
              </a:spcAft>
              <a:buSzPts val="1400"/>
              <a:buNone/>
              <a:defRPr b="0" i="0" sz="3400" u="none" cap="none" strike="noStrike">
                <a:solidFill>
                  <a:schemeClr val="dk1"/>
                </a:solidFill>
                <a:latin typeface="Arial"/>
                <a:ea typeface="Arial"/>
                <a:cs typeface="Arial"/>
                <a:sym typeface="Arial"/>
              </a:defRPr>
            </a:lvl4pPr>
            <a:lvl5pPr lvl="4" marR="0" rtl="0" algn="l">
              <a:lnSpc>
                <a:spcPct val="90000"/>
              </a:lnSpc>
              <a:spcBef>
                <a:spcPts val="0"/>
              </a:spcBef>
              <a:spcAft>
                <a:spcPts val="0"/>
              </a:spcAft>
              <a:buSzPts val="1400"/>
              <a:buNone/>
              <a:defRPr b="0" i="0" sz="3400" u="none" cap="none" strike="noStrike">
                <a:solidFill>
                  <a:schemeClr val="dk1"/>
                </a:solidFill>
                <a:latin typeface="Arial"/>
                <a:ea typeface="Arial"/>
                <a:cs typeface="Arial"/>
                <a:sym typeface="Arial"/>
              </a:defRPr>
            </a:lvl5pPr>
            <a:lvl6pPr lvl="5" marR="0" rtl="0" algn="l">
              <a:lnSpc>
                <a:spcPct val="90000"/>
              </a:lnSpc>
              <a:spcBef>
                <a:spcPts val="0"/>
              </a:spcBef>
              <a:spcAft>
                <a:spcPts val="0"/>
              </a:spcAft>
              <a:buSzPts val="1400"/>
              <a:buNone/>
              <a:defRPr b="0" i="0" sz="3400" u="none" cap="none" strike="noStrike">
                <a:solidFill>
                  <a:schemeClr val="dk1"/>
                </a:solidFill>
                <a:latin typeface="Arial"/>
                <a:ea typeface="Arial"/>
                <a:cs typeface="Arial"/>
                <a:sym typeface="Arial"/>
              </a:defRPr>
            </a:lvl6pPr>
            <a:lvl7pPr lvl="6" marR="0" rtl="0" algn="l">
              <a:lnSpc>
                <a:spcPct val="90000"/>
              </a:lnSpc>
              <a:spcBef>
                <a:spcPts val="0"/>
              </a:spcBef>
              <a:spcAft>
                <a:spcPts val="0"/>
              </a:spcAft>
              <a:buSzPts val="1400"/>
              <a:buNone/>
              <a:defRPr b="0" i="0" sz="3400" u="none" cap="none" strike="noStrike">
                <a:solidFill>
                  <a:schemeClr val="dk1"/>
                </a:solidFill>
                <a:latin typeface="Arial"/>
                <a:ea typeface="Arial"/>
                <a:cs typeface="Arial"/>
                <a:sym typeface="Arial"/>
              </a:defRPr>
            </a:lvl7pPr>
            <a:lvl8pPr lvl="7" marR="0" rtl="0" algn="l">
              <a:lnSpc>
                <a:spcPct val="90000"/>
              </a:lnSpc>
              <a:spcBef>
                <a:spcPts val="0"/>
              </a:spcBef>
              <a:spcAft>
                <a:spcPts val="0"/>
              </a:spcAft>
              <a:buSzPts val="1400"/>
              <a:buNone/>
              <a:defRPr b="0" i="0" sz="3400" u="none" cap="none" strike="noStrike">
                <a:solidFill>
                  <a:schemeClr val="dk1"/>
                </a:solidFill>
                <a:latin typeface="Arial"/>
                <a:ea typeface="Arial"/>
                <a:cs typeface="Arial"/>
                <a:sym typeface="Arial"/>
              </a:defRPr>
            </a:lvl8pPr>
            <a:lvl9pPr lvl="8" marR="0" rtl="0" algn="l">
              <a:lnSpc>
                <a:spcPct val="90000"/>
              </a:lnSpc>
              <a:spcBef>
                <a:spcPts val="0"/>
              </a:spcBef>
              <a:spcAft>
                <a:spcPts val="0"/>
              </a:spcAft>
              <a:buSzPts val="1400"/>
              <a:buNone/>
              <a:defRPr b="0" i="0" sz="3400" u="none" cap="none" strike="noStrike">
                <a:solidFill>
                  <a:schemeClr val="dk1"/>
                </a:solidFill>
                <a:latin typeface="Arial"/>
                <a:ea typeface="Arial"/>
                <a:cs typeface="Arial"/>
                <a:sym typeface="Arial"/>
              </a:defRPr>
            </a:lvl9pPr>
          </a:lstStyle>
          <a:p/>
        </p:txBody>
      </p:sp>
      <p:sp>
        <p:nvSpPr>
          <p:cNvPr id="102" name="Google Shape;102;p15"/>
          <p:cNvSpPr txBox="1"/>
          <p:nvPr>
            <p:ph idx="1" type="body"/>
          </p:nvPr>
        </p:nvSpPr>
        <p:spPr>
          <a:xfrm>
            <a:off x="800100" y="1714500"/>
            <a:ext cx="7543800" cy="4457700"/>
          </a:xfrm>
          <a:prstGeom prst="rect">
            <a:avLst/>
          </a:prstGeom>
          <a:noFill/>
          <a:ln>
            <a:noFill/>
          </a:ln>
        </p:spPr>
        <p:txBody>
          <a:bodyPr anchorCtr="0" anchor="t" bIns="45700" lIns="91425" spcFirstLastPara="1" rIns="91425" wrap="square" tIns="45700">
            <a:noAutofit/>
          </a:bodyPr>
          <a:lstStyle>
            <a:lvl1pPr indent="-368300" lvl="0" marL="457200" marR="0" rtl="0" algn="l">
              <a:spcBef>
                <a:spcPts val="2200"/>
              </a:spcBef>
              <a:spcAft>
                <a:spcPts val="0"/>
              </a:spcAft>
              <a:buClr>
                <a:srgbClr val="A6A6A6"/>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spcBef>
                <a:spcPts val="1600"/>
              </a:spcBef>
              <a:spcAft>
                <a:spcPts val="0"/>
              </a:spcAft>
              <a:buClr>
                <a:srgbClr val="A6A6A6"/>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1200"/>
              </a:spcBef>
              <a:spcAft>
                <a:spcPts val="0"/>
              </a:spcAft>
              <a:buClr>
                <a:srgbClr val="A6A6A6"/>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1000"/>
              </a:spcBef>
              <a:spcAft>
                <a:spcPts val="0"/>
              </a:spcAft>
              <a:buClr>
                <a:srgbClr val="A6A6A6"/>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spcBef>
                <a:spcPts val="800"/>
              </a:spcBef>
              <a:spcAft>
                <a:spcPts val="0"/>
              </a:spcAft>
              <a:buClr>
                <a:srgbClr val="A6A6A6"/>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6pPr>
            <a:lvl7pPr indent="-330200" lvl="6" marL="32004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7pPr>
            <a:lvl8pPr indent="-330200" lvl="7" marL="36576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8pPr>
            <a:lvl9pPr indent="-330200" lvl="8" marL="4114800" marR="0" rtl="0" algn="l">
              <a:spcBef>
                <a:spcPts val="6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9pPr>
          </a:lstStyle>
          <a:p/>
        </p:txBody>
      </p:sp>
      <p:sp>
        <p:nvSpPr>
          <p:cNvPr id="103" name="Google Shape;103;p15"/>
          <p:cNvSpPr txBox="1"/>
          <p:nvPr>
            <p:ph idx="12" type="sldNum"/>
          </p:nvPr>
        </p:nvSpPr>
        <p:spPr>
          <a:xfrm>
            <a:off x="64294" y="6394450"/>
            <a:ext cx="3930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sz="1400"/>
          </a:p>
        </p:txBody>
      </p:sp>
      <p:sp>
        <p:nvSpPr>
          <p:cNvPr id="104" name="Google Shape;104;p15"/>
          <p:cNvSpPr txBox="1"/>
          <p:nvPr>
            <p:ph idx="11" type="ftr"/>
          </p:nvPr>
        </p:nvSpPr>
        <p:spPr>
          <a:xfrm>
            <a:off x="607219" y="6394450"/>
            <a:ext cx="6100800" cy="2745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 name="Google Shape;105;p15"/>
          <p:cNvSpPr txBox="1"/>
          <p:nvPr>
            <p:ph idx="10" type="dt"/>
          </p:nvPr>
        </p:nvSpPr>
        <p:spPr>
          <a:xfrm>
            <a:off x="7115175" y="6394450"/>
            <a:ext cx="1743000" cy="2745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1200" u="non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1"/>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0" name="Shape 110"/>
        <p:cNvGrpSpPr/>
        <p:nvPr/>
      </p:nvGrpSpPr>
      <p:grpSpPr>
        <a:xfrm>
          <a:off x="0" y="0"/>
          <a:ext cx="0" cy="0"/>
          <a:chOff x="0" y="0"/>
          <a:chExt cx="0" cy="0"/>
        </a:xfrm>
      </p:grpSpPr>
      <p:sp>
        <p:nvSpPr>
          <p:cNvPr id="111" name="Google Shape;111;p17"/>
          <p:cNvSpPr txBox="1"/>
          <p:nvPr>
            <p:ph type="title"/>
          </p:nvPr>
        </p:nvSpPr>
        <p:spPr>
          <a:xfrm>
            <a:off x="628650" y="365126"/>
            <a:ext cx="78867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17"/>
          <p:cNvSpPr txBox="1"/>
          <p:nvPr>
            <p:ph idx="1" type="body"/>
          </p:nvPr>
        </p:nvSpPr>
        <p:spPr>
          <a:xfrm>
            <a:off x="628650" y="1825625"/>
            <a:ext cx="7886700" cy="4351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13" name="Google Shape;113;p17"/>
          <p:cNvSpPr txBox="1"/>
          <p:nvPr>
            <p:ph idx="10" type="dt"/>
          </p:nvPr>
        </p:nvSpPr>
        <p:spPr>
          <a:xfrm>
            <a:off x="628650" y="6356351"/>
            <a:ext cx="2057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4" name="Google Shape;114;p17"/>
          <p:cNvSpPr txBox="1"/>
          <p:nvPr>
            <p:ph idx="11" type="ftr"/>
          </p:nvPr>
        </p:nvSpPr>
        <p:spPr>
          <a:xfrm>
            <a:off x="3028950" y="6356351"/>
            <a:ext cx="30861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5" name="Google Shape;115;p1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ES"/>
              <a:t>‹#›</a:t>
            </a:fld>
            <a:endParaRPr/>
          </a:p>
        </p:txBody>
      </p:sp>
      <p:sp>
        <p:nvSpPr>
          <p:cNvPr id="116" name="Google Shape;116;p17"/>
          <p:cNvSpPr/>
          <p:nvPr/>
        </p:nvSpPr>
        <p:spPr>
          <a:xfrm>
            <a:off x="0" y="0"/>
            <a:ext cx="9144000" cy="64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logo1-upv.png" id="117" name="Google Shape;117;p17"/>
          <p:cNvPicPr preferRelativeResize="0"/>
          <p:nvPr/>
        </p:nvPicPr>
        <p:blipFill rotWithShape="1">
          <a:blip r:embed="rId1">
            <a:alphaModFix/>
          </a:blip>
          <a:srcRect b="0" l="0" r="0" t="0"/>
          <a:stretch/>
        </p:blipFill>
        <p:spPr>
          <a:xfrm>
            <a:off x="95018" y="173407"/>
            <a:ext cx="903675" cy="301687"/>
          </a:xfrm>
          <a:prstGeom prst="rect">
            <a:avLst/>
          </a:prstGeom>
          <a:noFill/>
          <a:ln>
            <a:noFill/>
          </a:ln>
        </p:spPr>
      </p:pic>
      <p:pic>
        <p:nvPicPr>
          <p:cNvPr descr="logo2-ETSIT.png" id="118" name="Google Shape;118;p17"/>
          <p:cNvPicPr preferRelativeResize="0"/>
          <p:nvPr/>
        </p:nvPicPr>
        <p:blipFill rotWithShape="1">
          <a:blip r:embed="rId2">
            <a:alphaModFix/>
          </a:blip>
          <a:srcRect b="0" l="0" r="0" t="0"/>
          <a:stretch/>
        </p:blipFill>
        <p:spPr>
          <a:xfrm>
            <a:off x="7893946" y="106897"/>
            <a:ext cx="1072896" cy="390144"/>
          </a:xfrm>
          <a:prstGeom prst="rect">
            <a:avLst/>
          </a:prstGeom>
          <a:noFill/>
          <a:ln>
            <a:noFill/>
          </a:ln>
        </p:spPr>
      </p:pic>
      <p:pic>
        <p:nvPicPr>
          <p:cNvPr descr="lineas.png" id="119" name="Google Shape;119;p17"/>
          <p:cNvPicPr preferRelativeResize="0"/>
          <p:nvPr/>
        </p:nvPicPr>
        <p:blipFill rotWithShape="1">
          <a:blip r:embed="rId3">
            <a:alphaModFix/>
          </a:blip>
          <a:srcRect b="0" l="0" r="0" t="0"/>
          <a:stretch/>
        </p:blipFill>
        <p:spPr>
          <a:xfrm>
            <a:off x="7880350" y="3886200"/>
            <a:ext cx="1263650" cy="2281238"/>
          </a:xfrm>
          <a:prstGeom prst="rect">
            <a:avLst/>
          </a:prstGeom>
          <a:noFill/>
          <a:ln>
            <a:noFill/>
          </a:ln>
        </p:spPr>
      </p:pic>
      <p:sp>
        <p:nvSpPr>
          <p:cNvPr id="120" name="Google Shape;120;p17"/>
          <p:cNvSpPr/>
          <p:nvPr/>
        </p:nvSpPr>
        <p:spPr>
          <a:xfrm>
            <a:off x="0" y="6427500"/>
            <a:ext cx="9144000" cy="430500"/>
          </a:xfrm>
          <a:prstGeom prst="rect">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 accent1="accent1" accent2="accent2" accent3="accent3" accent4="accent4" accent5="accent5" accent6="accent6" bg1="lt1" bg2="dk2" tx1="dk1" tx2="lt2" folHlink="folHlink" hlink="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9.jpg"/><Relationship Id="rId5" Type="http://schemas.openxmlformats.org/officeDocument/2006/relationships/image" Target="../media/image19.jpg"/><Relationship Id="rId6" Type="http://schemas.openxmlformats.org/officeDocument/2006/relationships/image" Target="../media/image16.jpg"/><Relationship Id="rId7" Type="http://schemas.openxmlformats.org/officeDocument/2006/relationships/image" Target="../media/image20.jp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24.png"/><Relationship Id="rId6" Type="http://schemas.openxmlformats.org/officeDocument/2006/relationships/image" Target="../media/image11.png"/><Relationship Id="rId7" Type="http://schemas.openxmlformats.org/officeDocument/2006/relationships/image" Target="../media/image27.png"/><Relationship Id="rId8"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41.png"/><Relationship Id="rId6"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2.png"/><Relationship Id="rId4" Type="http://schemas.openxmlformats.org/officeDocument/2006/relationships/image" Target="../media/image60.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5.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1" Type="http://schemas.openxmlformats.org/officeDocument/2006/relationships/image" Target="../media/image58.png"/><Relationship Id="rId10" Type="http://schemas.openxmlformats.org/officeDocument/2006/relationships/image" Target="../media/image59.png"/><Relationship Id="rId13" Type="http://schemas.openxmlformats.org/officeDocument/2006/relationships/image" Target="../media/image63.png"/><Relationship Id="rId12"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3.png"/><Relationship Id="rId4" Type="http://schemas.openxmlformats.org/officeDocument/2006/relationships/image" Target="../media/image44.png"/><Relationship Id="rId9"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57.png"/><Relationship Id="rId7" Type="http://schemas.openxmlformats.org/officeDocument/2006/relationships/image" Target="../media/image51.png"/><Relationship Id="rId8"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4.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2.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2.png"/><Relationship Id="rId4" Type="http://schemas.openxmlformats.org/officeDocument/2006/relationships/image" Target="../media/image65.png"/><Relationship Id="rId5"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7.png"/><Relationship Id="rId4" Type="http://schemas.openxmlformats.org/officeDocument/2006/relationships/image" Target="../media/image71.png"/><Relationship Id="rId5" Type="http://schemas.openxmlformats.org/officeDocument/2006/relationships/image" Target="../media/image73.png"/><Relationship Id="rId6"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4.png"/><Relationship Id="rId4" Type="http://schemas.openxmlformats.org/officeDocument/2006/relationships/image" Target="../media/image78.png"/><Relationship Id="rId5" Type="http://schemas.openxmlformats.org/officeDocument/2006/relationships/image" Target="../media/image82.png"/><Relationship Id="rId6" Type="http://schemas.openxmlformats.org/officeDocument/2006/relationships/image" Target="../media/image77.png"/><Relationship Id="rId7" Type="http://schemas.openxmlformats.org/officeDocument/2006/relationships/image" Target="../media/image8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3.png"/><Relationship Id="rId4" Type="http://schemas.openxmlformats.org/officeDocument/2006/relationships/image" Target="../media/image91.png"/><Relationship Id="rId5" Type="http://schemas.openxmlformats.org/officeDocument/2006/relationships/image" Target="../media/image85.png"/><Relationship Id="rId6" Type="http://schemas.openxmlformats.org/officeDocument/2006/relationships/image" Target="../media/image88.png"/><Relationship Id="rId7" Type="http://schemas.openxmlformats.org/officeDocument/2006/relationships/image" Target="../media/image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9.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80.png"/><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6.png"/><Relationship Id="rId4" Type="http://schemas.openxmlformats.org/officeDocument/2006/relationships/image" Target="../media/image95.png"/><Relationship Id="rId5" Type="http://schemas.openxmlformats.org/officeDocument/2006/relationships/image" Target="../media/image10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1.png"/><Relationship Id="rId4" Type="http://schemas.openxmlformats.org/officeDocument/2006/relationships/image" Target="../media/image99.png"/><Relationship Id="rId5" Type="http://schemas.openxmlformats.org/officeDocument/2006/relationships/image" Target="../media/image10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10.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03.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0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4.png"/><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05.png"/><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07.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5.png"/><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ctrTitle"/>
          </p:nvPr>
        </p:nvSpPr>
        <p:spPr>
          <a:xfrm>
            <a:off x="1143000" y="2112963"/>
            <a:ext cx="6858000" cy="2387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520"/>
              <a:buFont typeface="Calibri"/>
              <a:buNone/>
            </a:pPr>
            <a:r>
              <a:rPr b="1" i="0" lang="es-ES" sz="2520" u="none" cap="none" strike="noStrike">
                <a:solidFill>
                  <a:schemeClr val="dk1"/>
                </a:solidFill>
                <a:latin typeface="Calibri"/>
                <a:ea typeface="Calibri"/>
                <a:cs typeface="Calibri"/>
                <a:sym typeface="Calibri"/>
              </a:rPr>
              <a:t>FUNDAMENTOS DE  ORGANIZACIÓN Y</a:t>
            </a:r>
            <a:br>
              <a:rPr b="1" i="0" lang="es-ES" sz="2520" u="none" cap="none" strike="noStrike">
                <a:solidFill>
                  <a:schemeClr val="dk1"/>
                </a:solidFill>
                <a:latin typeface="Calibri"/>
                <a:ea typeface="Calibri"/>
                <a:cs typeface="Calibri"/>
                <a:sym typeface="Calibri"/>
              </a:rPr>
            </a:br>
            <a:r>
              <a:rPr b="1" i="0" lang="es-ES" sz="2520" u="none" cap="none" strike="noStrike">
                <a:solidFill>
                  <a:schemeClr val="dk1"/>
                </a:solidFill>
                <a:latin typeface="Calibri"/>
                <a:ea typeface="Calibri"/>
                <a:cs typeface="Calibri"/>
                <a:sym typeface="Calibri"/>
              </a:rPr>
              <a:t>GESTIÓN DE EMPRESAS</a:t>
            </a:r>
            <a:r>
              <a:rPr b="1" i="0" lang="es-ES" sz="2520" u="none" cap="none" strike="noStrike">
                <a:solidFill>
                  <a:schemeClr val="dk1"/>
                </a:solidFill>
                <a:latin typeface="Arial"/>
                <a:ea typeface="Arial"/>
                <a:cs typeface="Arial"/>
                <a:sym typeface="Arial"/>
              </a:rPr>
              <a:t>, FOE</a:t>
            </a:r>
            <a:endParaRPr b="0" i="0" sz="2520" u="none" cap="none" strike="noStrike">
              <a:solidFill>
                <a:schemeClr val="dk1"/>
              </a:solidFill>
              <a:latin typeface="Arial"/>
              <a:ea typeface="Arial"/>
              <a:cs typeface="Arial"/>
              <a:sym typeface="Arial"/>
            </a:endParaRPr>
          </a:p>
        </p:txBody>
      </p:sp>
      <p:sp>
        <p:nvSpPr>
          <p:cNvPr id="196" name="Google Shape;196;p29"/>
          <p:cNvSpPr txBox="1"/>
          <p:nvPr>
            <p:ph idx="1" type="subTitle"/>
          </p:nvPr>
        </p:nvSpPr>
        <p:spPr>
          <a:xfrm>
            <a:off x="1143000" y="4668838"/>
            <a:ext cx="6858000" cy="1655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7B7B7B"/>
              </a:buClr>
              <a:buSzPts val="1800"/>
              <a:buFont typeface="Arial"/>
              <a:buNone/>
            </a:pPr>
            <a:r>
              <a:rPr b="1" i="0" lang="es-ES" sz="3000" u="none" cap="none" strike="noStrike">
                <a:solidFill>
                  <a:srgbClr val="7B7B7B"/>
                </a:solidFill>
                <a:latin typeface="Calibri"/>
                <a:ea typeface="Calibri"/>
                <a:cs typeface="Calibri"/>
                <a:sym typeface="Calibri"/>
              </a:rPr>
              <a:t>UD</a:t>
            </a:r>
            <a:r>
              <a:rPr b="1" lang="es-ES" sz="3000">
                <a:solidFill>
                  <a:srgbClr val="7B7B7B"/>
                </a:solidFill>
              </a:rPr>
              <a:t>6</a:t>
            </a:r>
            <a:r>
              <a:rPr b="1" i="0" lang="es-ES" sz="3000" u="none" cap="none" strike="noStrike">
                <a:solidFill>
                  <a:srgbClr val="7B7B7B"/>
                </a:solidFill>
                <a:latin typeface="Calibri"/>
                <a:ea typeface="Calibri"/>
                <a:cs typeface="Calibri"/>
                <a:sym typeface="Calibri"/>
              </a:rPr>
              <a:t>: SISTEMA FINANCIERO</a:t>
            </a:r>
            <a:endParaRPr b="0" i="0" sz="3000" u="none" cap="none" strike="noStrike">
              <a:solidFill>
                <a:srgbClr val="7B7B7B"/>
              </a:solidFill>
              <a:latin typeface="Calibri"/>
              <a:ea typeface="Calibri"/>
              <a:cs typeface="Calibri"/>
              <a:sym typeface="Calibri"/>
            </a:endParaRPr>
          </a:p>
        </p:txBody>
      </p:sp>
      <p:sp>
        <p:nvSpPr>
          <p:cNvPr id="197" name="Google Shape;197;p29"/>
          <p:cNvSpPr/>
          <p:nvPr/>
        </p:nvSpPr>
        <p:spPr>
          <a:xfrm>
            <a:off x="0" y="590550"/>
            <a:ext cx="9144000" cy="25527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upv0211.jpg" id="198" name="Google Shape;198;p29"/>
          <p:cNvPicPr preferRelativeResize="0"/>
          <p:nvPr/>
        </p:nvPicPr>
        <p:blipFill rotWithShape="1">
          <a:blip r:embed="rId3">
            <a:alphaModFix/>
          </a:blip>
          <a:srcRect b="0" l="0" r="0" t="0"/>
          <a:stretch/>
        </p:blipFill>
        <p:spPr>
          <a:xfrm>
            <a:off x="3768725" y="1843088"/>
            <a:ext cx="2374900" cy="1544637"/>
          </a:xfrm>
          <a:prstGeom prst="rect">
            <a:avLst/>
          </a:prstGeom>
          <a:noFill/>
          <a:ln>
            <a:noFill/>
          </a:ln>
        </p:spPr>
      </p:pic>
      <p:pic>
        <p:nvPicPr>
          <p:cNvPr descr="DescargaCrisJulioNov09 516.jpg" id="199" name="Google Shape;199;p29"/>
          <p:cNvPicPr preferRelativeResize="0"/>
          <p:nvPr/>
        </p:nvPicPr>
        <p:blipFill rotWithShape="1">
          <a:blip r:embed="rId4">
            <a:alphaModFix/>
          </a:blip>
          <a:srcRect b="0" l="0" r="0" t="0"/>
          <a:stretch/>
        </p:blipFill>
        <p:spPr>
          <a:xfrm>
            <a:off x="5957888" y="1843088"/>
            <a:ext cx="1155700" cy="1544637"/>
          </a:xfrm>
          <a:prstGeom prst="rect">
            <a:avLst/>
          </a:prstGeom>
          <a:noFill/>
          <a:ln>
            <a:noFill/>
          </a:ln>
        </p:spPr>
      </p:pic>
      <p:pic>
        <p:nvPicPr>
          <p:cNvPr descr="DescargaCrisJulioNov09 513.jpg" id="200" name="Google Shape;200;p29"/>
          <p:cNvPicPr preferRelativeResize="0"/>
          <p:nvPr/>
        </p:nvPicPr>
        <p:blipFill rotWithShape="1">
          <a:blip r:embed="rId5">
            <a:alphaModFix/>
          </a:blip>
          <a:srcRect b="0" l="0" r="0" t="0"/>
          <a:stretch/>
        </p:blipFill>
        <p:spPr>
          <a:xfrm>
            <a:off x="7077075" y="1843088"/>
            <a:ext cx="2063750" cy="1544637"/>
          </a:xfrm>
          <a:prstGeom prst="rect">
            <a:avLst/>
          </a:prstGeom>
          <a:noFill/>
          <a:ln>
            <a:noFill/>
          </a:ln>
        </p:spPr>
      </p:pic>
      <p:pic>
        <p:nvPicPr>
          <p:cNvPr descr="DescargaCrisJulioNov09 512.jpg" id="201" name="Google Shape;201;p29"/>
          <p:cNvPicPr preferRelativeResize="0"/>
          <p:nvPr/>
        </p:nvPicPr>
        <p:blipFill rotWithShape="1">
          <a:blip r:embed="rId6">
            <a:alphaModFix/>
          </a:blip>
          <a:srcRect b="0" l="0" r="0" t="0"/>
          <a:stretch/>
        </p:blipFill>
        <p:spPr>
          <a:xfrm>
            <a:off x="1693863" y="1839913"/>
            <a:ext cx="2073275" cy="1550987"/>
          </a:xfrm>
          <a:prstGeom prst="rect">
            <a:avLst/>
          </a:prstGeom>
          <a:noFill/>
          <a:ln>
            <a:noFill/>
          </a:ln>
        </p:spPr>
      </p:pic>
      <p:pic>
        <p:nvPicPr>
          <p:cNvPr descr="upv0193.jpg" id="202" name="Google Shape;202;p29"/>
          <p:cNvPicPr preferRelativeResize="0"/>
          <p:nvPr/>
        </p:nvPicPr>
        <p:blipFill rotWithShape="1">
          <a:blip r:embed="rId7">
            <a:alphaModFix/>
          </a:blip>
          <a:srcRect b="0" l="14792" r="0" t="0"/>
          <a:stretch/>
        </p:blipFill>
        <p:spPr>
          <a:xfrm>
            <a:off x="0" y="1839913"/>
            <a:ext cx="2033588" cy="1550987"/>
          </a:xfrm>
          <a:prstGeom prst="rect">
            <a:avLst/>
          </a:prstGeom>
          <a:noFill/>
          <a:ln>
            <a:noFill/>
          </a:ln>
        </p:spPr>
      </p:pic>
      <p:pic>
        <p:nvPicPr>
          <p:cNvPr descr="lineas.png" id="203" name="Google Shape;203;p29"/>
          <p:cNvPicPr preferRelativeResize="0"/>
          <p:nvPr/>
        </p:nvPicPr>
        <p:blipFill rotWithShape="1">
          <a:blip r:embed="rId8">
            <a:alphaModFix/>
          </a:blip>
          <a:srcRect b="0" l="0" r="0" t="0"/>
          <a:stretch/>
        </p:blipFill>
        <p:spPr>
          <a:xfrm>
            <a:off x="7880350" y="3886200"/>
            <a:ext cx="1263650" cy="2281238"/>
          </a:xfrm>
          <a:prstGeom prst="rect">
            <a:avLst/>
          </a:prstGeom>
          <a:noFill/>
          <a:ln>
            <a:noFill/>
          </a:ln>
        </p:spPr>
      </p:pic>
      <p:sp>
        <p:nvSpPr>
          <p:cNvPr id="204" name="Google Shape;204;p2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
        <p:nvSpPr>
          <p:cNvPr id="320" name="Google Shape;320;p38"/>
          <p:cNvSpPr txBox="1"/>
          <p:nvPr>
            <p:ph type="title"/>
          </p:nvPr>
        </p:nvSpPr>
        <p:spPr>
          <a:xfrm>
            <a:off x="1050752" y="-76200"/>
            <a:ext cx="6741600" cy="8073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C0C0C"/>
              </a:buClr>
              <a:buSzPts val="2970"/>
              <a:buFont typeface="Calibri"/>
              <a:buNone/>
            </a:pPr>
            <a:r>
              <a:rPr b="0" i="0" lang="es-ES" sz="2400" u="none" cap="none" strike="noStrike">
                <a:solidFill>
                  <a:srgbClr val="FFFFFF"/>
                </a:solidFill>
                <a:latin typeface="Calibri"/>
                <a:ea typeface="Calibri"/>
                <a:cs typeface="Calibri"/>
                <a:sym typeface="Calibri"/>
              </a:rPr>
              <a:t>Análisis Patrimonial, Económico y Financiero de la empresa</a:t>
            </a:r>
            <a:endParaRPr sz="2400">
              <a:solidFill>
                <a:srgbClr val="FFFFFF"/>
              </a:solidFill>
            </a:endParaRPr>
          </a:p>
        </p:txBody>
      </p:sp>
      <p:sp>
        <p:nvSpPr>
          <p:cNvPr id="321" name="Google Shape;321;p38"/>
          <p:cNvSpPr txBox="1"/>
          <p:nvPr/>
        </p:nvSpPr>
        <p:spPr>
          <a:xfrm>
            <a:off x="3471700" y="875400"/>
            <a:ext cx="5468400" cy="10689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000000"/>
              </a:buClr>
              <a:buSzPts val="1100"/>
              <a:buFont typeface="Arial"/>
              <a:buNone/>
            </a:pPr>
            <a:r>
              <a:rPr lang="es-ES" sz="1600">
                <a:solidFill>
                  <a:srgbClr val="000000"/>
                </a:solidFill>
              </a:rPr>
              <a:t>Conjunto de </a:t>
            </a:r>
            <a:r>
              <a:rPr b="1" lang="es-ES" sz="1600">
                <a:solidFill>
                  <a:srgbClr val="000000"/>
                </a:solidFill>
              </a:rPr>
              <a:t>técnicas</a:t>
            </a:r>
            <a:r>
              <a:rPr lang="es-ES" sz="1600">
                <a:solidFill>
                  <a:srgbClr val="000000"/>
                </a:solidFill>
              </a:rPr>
              <a:t> utilizadas para evaluar la </a:t>
            </a:r>
            <a:r>
              <a:rPr b="1" lang="es-ES" sz="1600">
                <a:solidFill>
                  <a:srgbClr val="000000"/>
                </a:solidFill>
              </a:rPr>
              <a:t>situación pasada y actual</a:t>
            </a:r>
            <a:r>
              <a:rPr lang="es-ES" sz="1600">
                <a:solidFill>
                  <a:srgbClr val="000000"/>
                </a:solidFill>
              </a:rPr>
              <a:t> de una empresa con el objetivo de establecer unas estimaciones y predicciones que permitan  </a:t>
            </a:r>
            <a:r>
              <a:rPr b="1" lang="es-ES" sz="1600">
                <a:solidFill>
                  <a:srgbClr val="000000"/>
                </a:solidFill>
              </a:rPr>
              <a:t>tomar las decisiones </a:t>
            </a:r>
            <a:r>
              <a:rPr lang="es-ES" sz="1600">
                <a:solidFill>
                  <a:srgbClr val="000000"/>
                </a:solidFill>
              </a:rPr>
              <a:t>adecuadas para el futuro.</a:t>
            </a:r>
            <a:endParaRPr sz="1600">
              <a:solidFill>
                <a:srgbClr val="000000"/>
              </a:solidFill>
            </a:endParaRPr>
          </a:p>
          <a:p>
            <a:pPr indent="0" lvl="0" marL="0" marR="0" rtl="0" algn="ctr">
              <a:lnSpc>
                <a:spcPct val="90000"/>
              </a:lnSpc>
              <a:spcBef>
                <a:spcPts val="0"/>
              </a:spcBef>
              <a:spcAft>
                <a:spcPts val="0"/>
              </a:spcAft>
              <a:buClr>
                <a:srgbClr val="000000"/>
              </a:buClr>
              <a:buSzPts val="2400"/>
              <a:buFont typeface="Arial"/>
              <a:buNone/>
            </a:pPr>
            <a:r>
              <a:t/>
            </a:r>
            <a:endParaRPr sz="1600"/>
          </a:p>
        </p:txBody>
      </p:sp>
      <p:sp>
        <p:nvSpPr>
          <p:cNvPr id="322" name="Google Shape;322;p38"/>
          <p:cNvSpPr/>
          <p:nvPr/>
        </p:nvSpPr>
        <p:spPr>
          <a:xfrm>
            <a:off x="64725" y="5368475"/>
            <a:ext cx="1831500" cy="7317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s-ES" sz="1600" u="none">
                <a:solidFill>
                  <a:srgbClr val="FFFFFF"/>
                </a:solidFill>
                <a:latin typeface="Arial"/>
                <a:ea typeface="Arial"/>
                <a:cs typeface="Arial"/>
                <a:sym typeface="Arial"/>
              </a:rPr>
              <a:t>Análisis financiero</a:t>
            </a:r>
            <a:endParaRPr sz="1600"/>
          </a:p>
        </p:txBody>
      </p:sp>
      <p:sp>
        <p:nvSpPr>
          <p:cNvPr id="323" name="Google Shape;323;p38"/>
          <p:cNvSpPr/>
          <p:nvPr/>
        </p:nvSpPr>
        <p:spPr>
          <a:xfrm>
            <a:off x="108299" y="4064390"/>
            <a:ext cx="1832400" cy="7317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s-ES" sz="1600" u="none">
                <a:solidFill>
                  <a:srgbClr val="FFFFFF"/>
                </a:solidFill>
                <a:latin typeface="Arial"/>
                <a:ea typeface="Arial"/>
                <a:cs typeface="Arial"/>
                <a:sym typeface="Arial"/>
              </a:rPr>
              <a:t>Análisis económico</a:t>
            </a:r>
            <a:endParaRPr sz="1600"/>
          </a:p>
        </p:txBody>
      </p:sp>
      <p:sp>
        <p:nvSpPr>
          <p:cNvPr id="324" name="Google Shape;324;p38"/>
          <p:cNvSpPr/>
          <p:nvPr/>
        </p:nvSpPr>
        <p:spPr>
          <a:xfrm>
            <a:off x="1692175" y="5232575"/>
            <a:ext cx="3133200" cy="1068900"/>
          </a:xfrm>
          <a:prstGeom prst="roundRect">
            <a:avLst>
              <a:gd fmla="val 16667" name="adj"/>
            </a:avLst>
          </a:prstGeom>
          <a:noFill/>
          <a:ln cap="flat" cmpd="sng" w="12700">
            <a:solidFill>
              <a:srgbClr val="00B0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1" lang="es-ES" sz="1700" u="none">
                <a:solidFill>
                  <a:srgbClr val="000000"/>
                </a:solidFill>
              </a:rPr>
              <a:t>Objetivo:</a:t>
            </a:r>
            <a:r>
              <a:rPr b="0" i="0" lang="es-ES" sz="1700" u="none">
                <a:solidFill>
                  <a:srgbClr val="000000"/>
                </a:solidFill>
                <a:latin typeface="Arial"/>
                <a:ea typeface="Arial"/>
                <a:cs typeface="Arial"/>
                <a:sym typeface="Arial"/>
              </a:rPr>
              <a:t> </a:t>
            </a:r>
            <a:r>
              <a:rPr lang="es-ES" sz="1800">
                <a:solidFill>
                  <a:srgbClr val="000000"/>
                </a:solidFill>
              </a:rPr>
              <a:t>estudia la liquidez y la solvencia de la empresa</a:t>
            </a:r>
            <a:r>
              <a:rPr b="0" i="0" lang="es-ES" sz="1700" u="none">
                <a:solidFill>
                  <a:srgbClr val="000000"/>
                </a:solidFill>
                <a:latin typeface="Arial"/>
                <a:ea typeface="Arial"/>
                <a:cs typeface="Arial"/>
                <a:sym typeface="Arial"/>
              </a:rPr>
              <a:t>.</a:t>
            </a:r>
            <a:endParaRPr sz="1700"/>
          </a:p>
        </p:txBody>
      </p:sp>
      <p:sp>
        <p:nvSpPr>
          <p:cNvPr id="325" name="Google Shape;325;p38"/>
          <p:cNvSpPr/>
          <p:nvPr/>
        </p:nvSpPr>
        <p:spPr>
          <a:xfrm>
            <a:off x="1721957" y="3871175"/>
            <a:ext cx="3103500" cy="1068900"/>
          </a:xfrm>
          <a:prstGeom prst="roundRect">
            <a:avLst>
              <a:gd fmla="val 16667" name="adj"/>
            </a:avLst>
          </a:prstGeom>
          <a:noFill/>
          <a:ln cap="flat" cmpd="sng" w="12700">
            <a:solidFill>
              <a:srgbClr val="00B0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1" lang="es-ES" sz="1700" u="none">
                <a:solidFill>
                  <a:srgbClr val="000000"/>
                </a:solidFill>
              </a:rPr>
              <a:t>Objetivo:</a:t>
            </a:r>
            <a:r>
              <a:rPr b="0" i="0" lang="es-ES" sz="1700" u="none">
                <a:solidFill>
                  <a:srgbClr val="000000"/>
                </a:solidFill>
                <a:latin typeface="Arial"/>
                <a:ea typeface="Arial"/>
                <a:cs typeface="Arial"/>
                <a:sym typeface="Arial"/>
              </a:rPr>
              <a:t> </a:t>
            </a:r>
            <a:r>
              <a:rPr lang="es-ES" sz="1800">
                <a:solidFill>
                  <a:srgbClr val="000000"/>
                </a:solidFill>
              </a:rPr>
              <a:t>estudia la estructura y evolución de los resultados de la empresa</a:t>
            </a:r>
            <a:r>
              <a:rPr b="0" i="0" lang="es-ES" sz="1700" u="none">
                <a:solidFill>
                  <a:srgbClr val="000000"/>
                </a:solidFill>
                <a:latin typeface="Arial"/>
                <a:ea typeface="Arial"/>
                <a:cs typeface="Arial"/>
                <a:sym typeface="Arial"/>
              </a:rPr>
              <a:t>.</a:t>
            </a:r>
            <a:endParaRPr sz="1700"/>
          </a:p>
        </p:txBody>
      </p:sp>
      <p:sp>
        <p:nvSpPr>
          <p:cNvPr id="326" name="Google Shape;326;p38"/>
          <p:cNvSpPr/>
          <p:nvPr/>
        </p:nvSpPr>
        <p:spPr>
          <a:xfrm>
            <a:off x="264700" y="833250"/>
            <a:ext cx="3207000" cy="1068900"/>
          </a:xfrm>
          <a:prstGeom prst="homePlate">
            <a:avLst>
              <a:gd fmla="val 50000" name="adj"/>
            </a:avLst>
          </a:prstGeom>
          <a:solidFill>
            <a:srgbClr val="00B0EA"/>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rgbClr val="000000"/>
              </a:buClr>
              <a:buSzPts val="2400"/>
              <a:buFont typeface="Arial"/>
              <a:buNone/>
            </a:pPr>
            <a:r>
              <a:rPr b="1" i="1" lang="es-ES" sz="1600">
                <a:solidFill>
                  <a:srgbClr val="000000"/>
                </a:solidFill>
              </a:rPr>
              <a:t>El análisis Patrimonial, Económico y Financiero de la empresa =</a:t>
            </a:r>
            <a:endParaRPr b="1" sz="1600">
              <a:solidFill>
                <a:srgbClr val="FFFFFF"/>
              </a:solidFill>
            </a:endParaRPr>
          </a:p>
        </p:txBody>
      </p:sp>
      <p:sp>
        <p:nvSpPr>
          <p:cNvPr id="327" name="Google Shape;327;p38"/>
          <p:cNvSpPr/>
          <p:nvPr/>
        </p:nvSpPr>
        <p:spPr>
          <a:xfrm>
            <a:off x="77163" y="2581175"/>
            <a:ext cx="1832400" cy="7317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s-ES" sz="1600" u="none">
                <a:solidFill>
                  <a:srgbClr val="FFFFFF"/>
                </a:solidFill>
                <a:latin typeface="Arial"/>
                <a:ea typeface="Arial"/>
                <a:cs typeface="Arial"/>
                <a:sym typeface="Arial"/>
              </a:rPr>
              <a:t>Análisis Patrimonial</a:t>
            </a:r>
            <a:endParaRPr sz="1600"/>
          </a:p>
        </p:txBody>
      </p:sp>
      <p:sp>
        <p:nvSpPr>
          <p:cNvPr id="328" name="Google Shape;328;p38"/>
          <p:cNvSpPr/>
          <p:nvPr/>
        </p:nvSpPr>
        <p:spPr>
          <a:xfrm>
            <a:off x="1719561" y="2482750"/>
            <a:ext cx="3103500" cy="955500"/>
          </a:xfrm>
          <a:prstGeom prst="roundRect">
            <a:avLst>
              <a:gd fmla="val 16667" name="adj"/>
            </a:avLst>
          </a:prstGeom>
          <a:noFill/>
          <a:ln cap="flat" cmpd="sng" w="12700">
            <a:solidFill>
              <a:srgbClr val="00B0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1" lang="es-ES" sz="1700" u="none">
                <a:solidFill>
                  <a:srgbClr val="000000"/>
                </a:solidFill>
              </a:rPr>
              <a:t>Objetivo</a:t>
            </a:r>
            <a:r>
              <a:rPr b="0" i="0" lang="es-ES" sz="1700" u="none">
                <a:solidFill>
                  <a:srgbClr val="000000"/>
                </a:solidFill>
                <a:latin typeface="Arial"/>
                <a:ea typeface="Arial"/>
                <a:cs typeface="Arial"/>
                <a:sym typeface="Arial"/>
              </a:rPr>
              <a:t>: </a:t>
            </a:r>
            <a:r>
              <a:rPr lang="es-ES" sz="1800">
                <a:solidFill>
                  <a:srgbClr val="000000"/>
                </a:solidFill>
              </a:rPr>
              <a:t>estudia la estructura del balance</a:t>
            </a:r>
            <a:r>
              <a:rPr b="0" i="0" lang="es-ES" sz="1700" u="none">
                <a:solidFill>
                  <a:srgbClr val="000000"/>
                </a:solidFill>
                <a:latin typeface="Arial"/>
                <a:ea typeface="Arial"/>
                <a:cs typeface="Arial"/>
                <a:sym typeface="Arial"/>
              </a:rPr>
              <a:t>.</a:t>
            </a:r>
            <a:endParaRPr sz="1700"/>
          </a:p>
        </p:txBody>
      </p:sp>
      <p:sp>
        <p:nvSpPr>
          <p:cNvPr id="329" name="Google Shape;329;p38"/>
          <p:cNvSpPr txBox="1"/>
          <p:nvPr/>
        </p:nvSpPr>
        <p:spPr>
          <a:xfrm>
            <a:off x="5020225" y="2318850"/>
            <a:ext cx="2467200" cy="1220100"/>
          </a:xfrm>
          <a:prstGeom prst="rect">
            <a:avLst/>
          </a:prstGeom>
          <a:noFill/>
          <a:ln cap="flat" cmpd="sng" w="12700">
            <a:solidFill>
              <a:srgbClr val="00B0E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1" lang="es-ES" sz="1800">
                <a:solidFill>
                  <a:srgbClr val="000000"/>
                </a:solidFill>
                <a:latin typeface="Calibri"/>
                <a:ea typeface="Calibri"/>
                <a:cs typeface="Calibri"/>
                <a:sym typeface="Calibri"/>
              </a:rPr>
              <a:t>BALANCE DE SITUACIÓN</a:t>
            </a:r>
            <a:endParaRPr b="1" i="1" sz="1800">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t/>
            </a:r>
            <a:endParaRPr b="1" i="1" sz="1100"/>
          </a:p>
          <a:p>
            <a:pPr indent="0" lvl="0" marL="0" marR="0" rtl="0" algn="ctr">
              <a:spcBef>
                <a:spcPts val="0"/>
              </a:spcBef>
              <a:spcAft>
                <a:spcPts val="0"/>
              </a:spcAft>
              <a:buNone/>
            </a:pPr>
            <a:r>
              <a:rPr b="0" i="0" lang="es-ES" u="none" cap="none" strike="noStrike">
                <a:solidFill>
                  <a:srgbClr val="000000"/>
                </a:solidFill>
                <a:latin typeface="Arial"/>
                <a:ea typeface="Arial"/>
                <a:cs typeface="Arial"/>
                <a:sym typeface="Arial"/>
              </a:rPr>
              <a:t>Bienes vs Deudas</a:t>
            </a:r>
            <a:endParaRPr b="0" i="0" u="none" cap="none" strike="noStrike">
              <a:solidFill>
                <a:srgbClr val="000000"/>
              </a:solidFill>
              <a:latin typeface="Arial"/>
              <a:ea typeface="Arial"/>
              <a:cs typeface="Arial"/>
              <a:sym typeface="Arial"/>
            </a:endParaRPr>
          </a:p>
          <a:p>
            <a:pPr indent="0" lvl="0" marL="0" marR="0" rtl="0" algn="ctr">
              <a:spcBef>
                <a:spcPts val="0"/>
              </a:spcBef>
              <a:spcAft>
                <a:spcPts val="0"/>
              </a:spcAft>
              <a:buNone/>
            </a:pPr>
            <a:r>
              <a:t/>
            </a:r>
            <a:endParaRPr sz="800">
              <a:solidFill>
                <a:srgbClr val="000000"/>
              </a:solidFill>
            </a:endParaRPr>
          </a:p>
          <a:p>
            <a:pPr indent="0" lvl="0" marL="0" marR="0" rtl="0" algn="ctr">
              <a:spcBef>
                <a:spcPts val="0"/>
              </a:spcBef>
              <a:spcAft>
                <a:spcPts val="0"/>
              </a:spcAft>
              <a:buNone/>
            </a:pPr>
            <a:r>
              <a:rPr b="0" i="0" lang="es-ES" u="none" cap="none" strike="noStrike">
                <a:solidFill>
                  <a:srgbClr val="000000"/>
                </a:solidFill>
                <a:latin typeface="Arial"/>
                <a:ea typeface="Arial"/>
                <a:cs typeface="Arial"/>
                <a:sym typeface="Arial"/>
              </a:rPr>
              <a:t>Activos vs </a:t>
            </a:r>
            <a:endParaRPr/>
          </a:p>
          <a:p>
            <a:pPr indent="0" lvl="0" marL="0" marR="0" rtl="0" algn="ctr">
              <a:spcBef>
                <a:spcPts val="0"/>
              </a:spcBef>
              <a:spcAft>
                <a:spcPts val="0"/>
              </a:spcAft>
              <a:buNone/>
            </a:pPr>
            <a:r>
              <a:rPr b="0" i="0" lang="es-ES" u="none" cap="none" strike="noStrike">
                <a:solidFill>
                  <a:srgbClr val="000000"/>
                </a:solidFill>
                <a:latin typeface="Arial"/>
                <a:ea typeface="Arial"/>
                <a:cs typeface="Arial"/>
                <a:sym typeface="Arial"/>
              </a:rPr>
              <a:t>Fondos Propios/Pasivos </a:t>
            </a:r>
            <a:endParaRPr b="0" i="0" u="none" cap="none" strike="noStrike">
              <a:solidFill>
                <a:srgbClr val="000000"/>
              </a:solidFill>
              <a:latin typeface="Arial"/>
              <a:ea typeface="Arial"/>
              <a:cs typeface="Arial"/>
              <a:sym typeface="Arial"/>
            </a:endParaRPr>
          </a:p>
        </p:txBody>
      </p:sp>
      <p:sp>
        <p:nvSpPr>
          <p:cNvPr id="330" name="Google Shape;330;p38"/>
          <p:cNvSpPr/>
          <p:nvPr/>
        </p:nvSpPr>
        <p:spPr>
          <a:xfrm flipH="1" rot="-3103193">
            <a:off x="7497923" y="2069627"/>
            <a:ext cx="949350" cy="840418"/>
          </a:xfrm>
          <a:custGeom>
            <a:rect b="b" l="l" r="r" t="t"/>
            <a:pathLst>
              <a:path extrusionOk="0" h="1441450" w="1611312">
                <a:moveTo>
                  <a:pt x="0" y="720725"/>
                </a:moveTo>
                <a:cubicBezTo>
                  <a:pt x="0" y="322680"/>
                  <a:pt x="360704" y="0"/>
                  <a:pt x="805656" y="0"/>
                </a:cubicBezTo>
                <a:lnTo>
                  <a:pt x="1611312" y="0"/>
                </a:lnTo>
                <a:lnTo>
                  <a:pt x="1611312" y="720725"/>
                </a:lnTo>
                <a:cubicBezTo>
                  <a:pt x="1611312" y="1118770"/>
                  <a:pt x="1250608" y="1441450"/>
                  <a:pt x="805656" y="1441450"/>
                </a:cubicBezTo>
                <a:cubicBezTo>
                  <a:pt x="360704" y="1441450"/>
                  <a:pt x="0" y="1118770"/>
                  <a:pt x="0" y="720725"/>
                </a:cubicBezTo>
                <a:close/>
              </a:path>
            </a:pathLst>
          </a:cu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Quiebra</a:t>
            </a:r>
            <a:endParaRPr sz="1600"/>
          </a:p>
        </p:txBody>
      </p:sp>
      <p:sp>
        <p:nvSpPr>
          <p:cNvPr id="331" name="Google Shape;331;p38"/>
          <p:cNvSpPr txBox="1"/>
          <p:nvPr/>
        </p:nvSpPr>
        <p:spPr>
          <a:xfrm>
            <a:off x="5034288" y="3832925"/>
            <a:ext cx="2467200" cy="1169700"/>
          </a:xfrm>
          <a:prstGeom prst="rect">
            <a:avLst/>
          </a:prstGeom>
          <a:noFill/>
          <a:ln cap="flat" cmpd="sng" w="12700">
            <a:solidFill>
              <a:srgbClr val="00B0EA"/>
            </a:solidFill>
            <a:prstDash val="solid"/>
            <a:miter lim="8000"/>
            <a:headEnd len="sm" w="sm" type="none"/>
            <a:tailEnd len="sm" w="sm" type="none"/>
          </a:ln>
        </p:spPr>
        <p:txBody>
          <a:bodyPr anchorCtr="0" anchor="ctr" bIns="45700" lIns="0" spcFirstLastPara="1" rIns="0" wrap="square" tIns="45700">
            <a:noAutofit/>
          </a:bodyPr>
          <a:lstStyle/>
          <a:p>
            <a:pPr indent="0" lvl="0" marL="0" marR="0" rtl="0" algn="ctr">
              <a:spcBef>
                <a:spcPts val="0"/>
              </a:spcBef>
              <a:spcAft>
                <a:spcPts val="0"/>
              </a:spcAft>
              <a:buNone/>
            </a:pPr>
            <a:r>
              <a:rPr b="1" i="1" lang="es-ES" sz="1800" u="none" cap="none" strike="noStrike">
                <a:solidFill>
                  <a:srgbClr val="000000"/>
                </a:solidFill>
                <a:latin typeface="Calibri"/>
                <a:ea typeface="Calibri"/>
                <a:cs typeface="Calibri"/>
                <a:sym typeface="Calibri"/>
              </a:rPr>
              <a:t>CUENTA DE RESULTADOS</a:t>
            </a:r>
            <a:r>
              <a:rPr b="1" i="1" lang="es-ES" sz="2000" u="none" cap="none" strike="noStrike">
                <a:solidFill>
                  <a:srgbClr val="000000"/>
                </a:solidFill>
                <a:latin typeface="Calibri"/>
                <a:ea typeface="Calibri"/>
                <a:cs typeface="Calibri"/>
                <a:sym typeface="Calibri"/>
              </a:rPr>
              <a:t> </a:t>
            </a:r>
            <a:endParaRPr/>
          </a:p>
          <a:p>
            <a:pPr indent="0" lvl="0" marL="0" marR="0" rtl="0" algn="ctr">
              <a:lnSpc>
                <a:spcPct val="100000"/>
              </a:lnSpc>
              <a:spcBef>
                <a:spcPts val="0"/>
              </a:spcBef>
              <a:spcAft>
                <a:spcPts val="0"/>
              </a:spcAft>
              <a:buNone/>
            </a:pPr>
            <a:r>
              <a:rPr lang="es-ES">
                <a:solidFill>
                  <a:srgbClr val="000000"/>
                </a:solidFill>
              </a:rPr>
              <a:t>Cuenta de Pérdidas y Ganancias</a:t>
            </a:r>
            <a:endParaRPr>
              <a:solidFill>
                <a:srgbClr val="000000"/>
              </a:solidFill>
            </a:endParaRPr>
          </a:p>
          <a:p>
            <a:pPr indent="0" lvl="0" marL="0" marR="0" rtl="0" algn="ctr">
              <a:lnSpc>
                <a:spcPct val="100000"/>
              </a:lnSpc>
              <a:spcBef>
                <a:spcPts val="0"/>
              </a:spcBef>
              <a:spcAft>
                <a:spcPts val="0"/>
              </a:spcAft>
              <a:buNone/>
            </a:pPr>
            <a:r>
              <a:t/>
            </a:r>
            <a:endParaRPr sz="900">
              <a:solidFill>
                <a:srgbClr val="000000"/>
              </a:solidFill>
            </a:endParaRPr>
          </a:p>
          <a:p>
            <a:pPr indent="0" lvl="0" marL="0" marR="0" rtl="0" algn="ctr">
              <a:lnSpc>
                <a:spcPct val="100000"/>
              </a:lnSpc>
              <a:spcBef>
                <a:spcPts val="0"/>
              </a:spcBef>
              <a:spcAft>
                <a:spcPts val="0"/>
              </a:spcAft>
              <a:buNone/>
            </a:pPr>
            <a:r>
              <a:rPr lang="es-ES">
                <a:solidFill>
                  <a:srgbClr val="000000"/>
                </a:solidFill>
              </a:rPr>
              <a:t>Ingresos vs Gastos</a:t>
            </a:r>
            <a:endParaRPr>
              <a:solidFill>
                <a:srgbClr val="000000"/>
              </a:solidFill>
            </a:endParaRPr>
          </a:p>
        </p:txBody>
      </p:sp>
      <p:sp>
        <p:nvSpPr>
          <p:cNvPr id="332" name="Google Shape;332;p38"/>
          <p:cNvSpPr txBox="1"/>
          <p:nvPr/>
        </p:nvSpPr>
        <p:spPr>
          <a:xfrm>
            <a:off x="7934125" y="2822275"/>
            <a:ext cx="12624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s-ES" u="none" cap="none" strike="noStrike">
                <a:solidFill>
                  <a:srgbClr val="00B0F0"/>
                </a:solidFill>
                <a:latin typeface="Arial"/>
                <a:ea typeface="Arial"/>
                <a:cs typeface="Arial"/>
                <a:sym typeface="Arial"/>
              </a:rPr>
              <a:t>Variables STOCK</a:t>
            </a:r>
            <a:endParaRPr/>
          </a:p>
          <a:p>
            <a:pPr indent="0" lvl="0" marL="0" marR="0" rtl="0" algn="ctr">
              <a:spcBef>
                <a:spcPts val="0"/>
              </a:spcBef>
              <a:spcAft>
                <a:spcPts val="0"/>
              </a:spcAft>
              <a:buNone/>
            </a:pPr>
            <a:r>
              <a:rPr b="0" i="0" lang="es-ES" u="none" cap="none" strike="noStrike">
                <a:solidFill>
                  <a:srgbClr val="00B0F0"/>
                </a:solidFill>
                <a:latin typeface="Arial"/>
                <a:ea typeface="Arial"/>
                <a:cs typeface="Arial"/>
                <a:sym typeface="Arial"/>
              </a:rPr>
              <a:t>Instante fijo</a:t>
            </a:r>
            <a:endParaRPr b="0" i="0" u="none" cap="none" strike="noStrike">
              <a:solidFill>
                <a:srgbClr val="00B0F0"/>
              </a:solidFill>
              <a:latin typeface="Arial"/>
              <a:ea typeface="Arial"/>
              <a:cs typeface="Arial"/>
              <a:sym typeface="Arial"/>
            </a:endParaRPr>
          </a:p>
        </p:txBody>
      </p:sp>
      <p:sp>
        <p:nvSpPr>
          <p:cNvPr id="333" name="Google Shape;333;p38"/>
          <p:cNvSpPr/>
          <p:nvPr/>
        </p:nvSpPr>
        <p:spPr>
          <a:xfrm>
            <a:off x="4765900" y="2753200"/>
            <a:ext cx="316800" cy="3651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4" name="Google Shape;334;p38"/>
          <p:cNvSpPr/>
          <p:nvPr/>
        </p:nvSpPr>
        <p:spPr>
          <a:xfrm>
            <a:off x="4765900" y="4223075"/>
            <a:ext cx="316800" cy="3651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8"/>
          <p:cNvSpPr/>
          <p:nvPr/>
        </p:nvSpPr>
        <p:spPr>
          <a:xfrm>
            <a:off x="4765900" y="5659663"/>
            <a:ext cx="316800" cy="365100"/>
          </a:xfrm>
          <a:prstGeom prst="right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6" name="Google Shape;336;p38"/>
          <p:cNvSpPr txBox="1"/>
          <p:nvPr/>
        </p:nvSpPr>
        <p:spPr>
          <a:xfrm>
            <a:off x="7868550" y="4574200"/>
            <a:ext cx="12624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1" lang="es-ES" u="none" cap="none" strike="noStrike">
                <a:solidFill>
                  <a:srgbClr val="00B0F0"/>
                </a:solidFill>
                <a:latin typeface="Arial"/>
                <a:ea typeface="Arial"/>
                <a:cs typeface="Arial"/>
                <a:sym typeface="Arial"/>
              </a:rPr>
              <a:t>Variables FLUJO</a:t>
            </a:r>
            <a:endParaRPr/>
          </a:p>
          <a:p>
            <a:pPr indent="0" lvl="0" marL="0" marR="0" rtl="0" algn="ctr">
              <a:spcBef>
                <a:spcPts val="0"/>
              </a:spcBef>
              <a:spcAft>
                <a:spcPts val="0"/>
              </a:spcAft>
              <a:buNone/>
            </a:pPr>
            <a:r>
              <a:rPr b="0" i="0" lang="es-ES" u="none" cap="none" strike="noStrike">
                <a:solidFill>
                  <a:srgbClr val="00B0F0"/>
                </a:solidFill>
                <a:latin typeface="Arial"/>
                <a:ea typeface="Arial"/>
                <a:cs typeface="Arial"/>
                <a:sym typeface="Arial"/>
              </a:rPr>
              <a:t>Período de tiempo</a:t>
            </a:r>
            <a:endParaRPr b="0" i="0" u="none" cap="none" strike="noStrike">
              <a:solidFill>
                <a:srgbClr val="00B0F0"/>
              </a:solidFill>
              <a:latin typeface="Arial"/>
              <a:ea typeface="Arial"/>
              <a:cs typeface="Arial"/>
              <a:sym typeface="Arial"/>
            </a:endParaRPr>
          </a:p>
        </p:txBody>
      </p:sp>
      <p:sp>
        <p:nvSpPr>
          <p:cNvPr id="337" name="Google Shape;337;p38"/>
          <p:cNvSpPr txBox="1"/>
          <p:nvPr/>
        </p:nvSpPr>
        <p:spPr>
          <a:xfrm>
            <a:off x="5034250" y="5296600"/>
            <a:ext cx="2467200" cy="954000"/>
          </a:xfrm>
          <a:prstGeom prst="rect">
            <a:avLst/>
          </a:prstGeom>
          <a:noFill/>
          <a:ln cap="flat" cmpd="sng" w="12700">
            <a:solidFill>
              <a:srgbClr val="00B0E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1" lang="es-ES" sz="1800">
                <a:solidFill>
                  <a:srgbClr val="000000"/>
                </a:solidFill>
                <a:latin typeface="Calibri"/>
                <a:ea typeface="Calibri"/>
                <a:cs typeface="Calibri"/>
                <a:sym typeface="Calibri"/>
              </a:rPr>
              <a:t>CUENTA DE TESORERÍA</a:t>
            </a:r>
            <a:endParaRPr b="1" i="1" sz="1800">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1" sz="1000">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lang="es-ES">
                <a:solidFill>
                  <a:srgbClr val="000000"/>
                </a:solidFill>
              </a:rPr>
              <a:t>Cobros vs Pagos</a:t>
            </a:r>
            <a:endParaRPr b="1" i="1" sz="1800">
              <a:solidFill>
                <a:srgbClr val="000000"/>
              </a:solidFill>
              <a:latin typeface="Calibri"/>
              <a:ea typeface="Calibri"/>
              <a:cs typeface="Calibri"/>
              <a:sym typeface="Calibri"/>
            </a:endParaRPr>
          </a:p>
        </p:txBody>
      </p:sp>
      <p:sp>
        <p:nvSpPr>
          <p:cNvPr id="338" name="Google Shape;338;p38"/>
          <p:cNvSpPr/>
          <p:nvPr/>
        </p:nvSpPr>
        <p:spPr>
          <a:xfrm>
            <a:off x="7710325" y="2988950"/>
            <a:ext cx="223800" cy="549900"/>
          </a:xfrm>
          <a:prstGeom prst="rightBrace">
            <a:avLst>
              <a:gd fmla="val 8333" name="adj1"/>
              <a:gd fmla="val 50000" name="adj2"/>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7710325" y="4130675"/>
            <a:ext cx="223800" cy="1969500"/>
          </a:xfrm>
          <a:prstGeom prst="rightBrace">
            <a:avLst>
              <a:gd fmla="val 8333" name="adj1"/>
              <a:gd fmla="val 50000" name="adj2"/>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flipH="1" rot="-1967242">
            <a:off x="7353350" y="5505064"/>
            <a:ext cx="1064797" cy="970500"/>
          </a:xfrm>
          <a:custGeom>
            <a:rect b="b" l="l" r="r" t="t"/>
            <a:pathLst>
              <a:path extrusionOk="0" h="1441450" w="1612900">
                <a:moveTo>
                  <a:pt x="0" y="720725"/>
                </a:moveTo>
                <a:cubicBezTo>
                  <a:pt x="0" y="322680"/>
                  <a:pt x="361060" y="0"/>
                  <a:pt x="806450" y="0"/>
                </a:cubicBezTo>
                <a:lnTo>
                  <a:pt x="1612900" y="0"/>
                </a:lnTo>
                <a:lnTo>
                  <a:pt x="1612900" y="720725"/>
                </a:lnTo>
                <a:cubicBezTo>
                  <a:pt x="1612900" y="1118770"/>
                  <a:pt x="1251840" y="1441450"/>
                  <a:pt x="806450" y="1441450"/>
                </a:cubicBezTo>
                <a:cubicBezTo>
                  <a:pt x="361060" y="1441450"/>
                  <a:pt x="0" y="1118770"/>
                  <a:pt x="0" y="720725"/>
                </a:cubicBezTo>
                <a:close/>
              </a:path>
            </a:pathLst>
          </a:cu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Suspensión de pagos</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9"/>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logo1-upv.png" id="347" name="Google Shape;347;p39"/>
          <p:cNvPicPr preferRelativeResize="0"/>
          <p:nvPr/>
        </p:nvPicPr>
        <p:blipFill rotWithShape="1">
          <a:blip r:embed="rId3">
            <a:alphaModFix/>
          </a:blip>
          <a:srcRect b="0" l="0" r="0" t="0"/>
          <a:stretch/>
        </p:blipFill>
        <p:spPr>
          <a:xfrm>
            <a:off x="95024" y="84949"/>
            <a:ext cx="1571613" cy="524700"/>
          </a:xfrm>
          <a:prstGeom prst="rect">
            <a:avLst/>
          </a:prstGeom>
          <a:noFill/>
          <a:ln>
            <a:noFill/>
          </a:ln>
        </p:spPr>
      </p:pic>
      <p:pic>
        <p:nvPicPr>
          <p:cNvPr descr="logo2-ETSIT.png" id="348" name="Google Shape;348;p39"/>
          <p:cNvPicPr preferRelativeResize="0"/>
          <p:nvPr/>
        </p:nvPicPr>
        <p:blipFill rotWithShape="1">
          <a:blip r:embed="rId4">
            <a:alphaModFix/>
          </a:blip>
          <a:srcRect b="0" l="0" r="0" t="0"/>
          <a:stretch/>
        </p:blipFill>
        <p:spPr>
          <a:xfrm>
            <a:off x="3657095" y="6361126"/>
            <a:ext cx="1442909" cy="524700"/>
          </a:xfrm>
          <a:prstGeom prst="rect">
            <a:avLst/>
          </a:prstGeom>
          <a:noFill/>
          <a:ln>
            <a:noFill/>
          </a:ln>
        </p:spPr>
      </p:pic>
      <p:pic>
        <p:nvPicPr>
          <p:cNvPr id="349" name="Google Shape;349;p39"/>
          <p:cNvPicPr preferRelativeResize="0"/>
          <p:nvPr/>
        </p:nvPicPr>
        <p:blipFill rotWithShape="1">
          <a:blip r:embed="rId5">
            <a:alphaModFix/>
          </a:blip>
          <a:srcRect b="0" l="3459" r="5498" t="0"/>
          <a:stretch/>
        </p:blipFill>
        <p:spPr>
          <a:xfrm>
            <a:off x="0" y="1513490"/>
            <a:ext cx="4571999" cy="3540710"/>
          </a:xfrm>
          <a:prstGeom prst="rect">
            <a:avLst/>
          </a:prstGeom>
          <a:noFill/>
          <a:ln>
            <a:noFill/>
          </a:ln>
        </p:spPr>
      </p:pic>
      <p:sp>
        <p:nvSpPr>
          <p:cNvPr id="350" name="Google Shape;350;p39"/>
          <p:cNvSpPr txBox="1"/>
          <p:nvPr>
            <p:ph idx="4294967295" type="title"/>
          </p:nvPr>
        </p:nvSpPr>
        <p:spPr>
          <a:xfrm>
            <a:off x="4707800" y="2106225"/>
            <a:ext cx="4436100" cy="1026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lang="es-ES" sz="4000">
                <a:solidFill>
                  <a:srgbClr val="FFFFFF"/>
                </a:solidFill>
                <a:latin typeface="Arial"/>
                <a:ea typeface="Arial"/>
                <a:cs typeface="Arial"/>
                <a:sym typeface="Arial"/>
              </a:rPr>
              <a:t>a</a:t>
            </a:r>
            <a:r>
              <a:rPr lang="es-ES" sz="4000">
                <a:solidFill>
                  <a:srgbClr val="FFFFFF"/>
                </a:solidFill>
                <a:latin typeface="Arial"/>
                <a:ea typeface="Arial"/>
                <a:cs typeface="Arial"/>
                <a:sym typeface="Arial"/>
              </a:rPr>
              <a:t>- El análisis patrimonial: el balance de situación </a:t>
            </a:r>
            <a:endParaRPr>
              <a:solidFill>
                <a:srgbClr val="FFFFFF"/>
              </a:solidFill>
            </a:endParaRPr>
          </a:p>
        </p:txBody>
      </p:sp>
      <p:sp>
        <p:nvSpPr>
          <p:cNvPr id="351" name="Google Shape;351;p39"/>
          <p:cNvSpPr/>
          <p:nvPr/>
        </p:nvSpPr>
        <p:spPr>
          <a:xfrm>
            <a:off x="0" y="6427500"/>
            <a:ext cx="9144000" cy="430500"/>
          </a:xfrm>
          <a:prstGeom prst="rect">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4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58" name="Google Shape;358;p40"/>
          <p:cNvSpPr txBox="1"/>
          <p:nvPr/>
        </p:nvSpPr>
        <p:spPr>
          <a:xfrm>
            <a:off x="2064480" y="0"/>
            <a:ext cx="4915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A- El Balance de Situación</a:t>
            </a:r>
            <a:endParaRPr b="1" i="0" sz="3300" u="none" cap="none" strike="noStrike">
              <a:solidFill>
                <a:srgbClr val="FFFFFF"/>
              </a:solidFill>
              <a:latin typeface="Calibri"/>
              <a:ea typeface="Calibri"/>
              <a:cs typeface="Calibri"/>
              <a:sym typeface="Calibri"/>
            </a:endParaRPr>
          </a:p>
        </p:txBody>
      </p:sp>
      <p:sp>
        <p:nvSpPr>
          <p:cNvPr id="359" name="Google Shape;359;p40"/>
          <p:cNvSpPr txBox="1"/>
          <p:nvPr/>
        </p:nvSpPr>
        <p:spPr>
          <a:xfrm>
            <a:off x="231025" y="848625"/>
            <a:ext cx="8804400" cy="920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0" i="0" lang="es-ES" sz="1800" u="none">
                <a:solidFill>
                  <a:srgbClr val="000000"/>
                </a:solidFill>
                <a:latin typeface="Arial"/>
                <a:ea typeface="Arial"/>
                <a:cs typeface="Arial"/>
                <a:sym typeface="Arial"/>
              </a:rPr>
              <a:t>El BS es un estado contable que refleja la </a:t>
            </a:r>
            <a:r>
              <a:rPr b="1" i="0" lang="es-ES" sz="1800" u="none">
                <a:solidFill>
                  <a:srgbClr val="000000"/>
                </a:solidFill>
              </a:rPr>
              <a:t>situación patrimonial </a:t>
            </a:r>
            <a:r>
              <a:rPr b="0" i="0" lang="es-ES" sz="1800" u="none">
                <a:solidFill>
                  <a:srgbClr val="000000"/>
                </a:solidFill>
                <a:latin typeface="Arial"/>
                <a:ea typeface="Arial"/>
                <a:cs typeface="Arial"/>
                <a:sym typeface="Arial"/>
              </a:rPr>
              <a:t>de la empresa </a:t>
            </a:r>
            <a:r>
              <a:rPr b="1" i="0" lang="es-ES" sz="1800" u="none">
                <a:solidFill>
                  <a:srgbClr val="000000"/>
                </a:solidFill>
              </a:rPr>
              <a:t>en un momento (fecha) deter</a:t>
            </a:r>
            <a:r>
              <a:rPr b="1" lang="es-ES" sz="1800"/>
              <a:t>minado y expresado en unidades monetarias</a:t>
            </a:r>
            <a:r>
              <a:rPr lang="es-ES" sz="1800"/>
              <a:t> (Variable Stock).</a:t>
            </a:r>
            <a:r>
              <a:rPr b="0" i="0" lang="es-ES" sz="1800" u="none">
                <a:solidFill>
                  <a:srgbClr val="000000"/>
                </a:solidFill>
                <a:latin typeface="Arial"/>
                <a:ea typeface="Arial"/>
                <a:cs typeface="Arial"/>
                <a:sym typeface="Arial"/>
              </a:rPr>
              <a:t> </a:t>
            </a:r>
            <a:endParaRPr sz="1800"/>
          </a:p>
        </p:txBody>
      </p:sp>
      <p:sp>
        <p:nvSpPr>
          <p:cNvPr id="360" name="Google Shape;360;p40"/>
          <p:cNvSpPr txBox="1"/>
          <p:nvPr/>
        </p:nvSpPr>
        <p:spPr>
          <a:xfrm>
            <a:off x="1069225" y="2372625"/>
            <a:ext cx="3371400" cy="425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1" lang="es-ES" sz="1600"/>
              <a:t>Concepto de PATRIMONIO:</a:t>
            </a:r>
            <a:endParaRPr b="1" sz="1600"/>
          </a:p>
        </p:txBody>
      </p:sp>
      <p:sp>
        <p:nvSpPr>
          <p:cNvPr id="361" name="Google Shape;361;p40"/>
          <p:cNvSpPr txBox="1"/>
          <p:nvPr/>
        </p:nvSpPr>
        <p:spPr>
          <a:xfrm>
            <a:off x="341325" y="3421800"/>
            <a:ext cx="8654700" cy="1928100"/>
          </a:xfrm>
          <a:prstGeom prst="rect">
            <a:avLst/>
          </a:prstGeom>
          <a:noFill/>
          <a:ln>
            <a:noFill/>
          </a:ln>
        </p:spPr>
        <p:txBody>
          <a:bodyPr anchorCtr="0" anchor="ctr"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b="1" lang="es-ES" sz="1800"/>
              <a:t>Bienes:</a:t>
            </a:r>
            <a:r>
              <a:rPr lang="es-ES" sz="1800"/>
              <a:t> Elementos materiales o inmateriales que son propiedad de la empresa: solares, edificios, maquinaria, materias primas, dinero en efectivo, etc.</a:t>
            </a:r>
            <a:endParaRPr sz="1800"/>
          </a:p>
          <a:p>
            <a:pPr indent="-342900" lvl="0" marL="457200" rtl="0" algn="l">
              <a:lnSpc>
                <a:spcPct val="100000"/>
              </a:lnSpc>
              <a:spcBef>
                <a:spcPts val="0"/>
              </a:spcBef>
              <a:spcAft>
                <a:spcPts val="0"/>
              </a:spcAft>
              <a:buSzPts val="1800"/>
              <a:buChar char="●"/>
            </a:pPr>
            <a:r>
              <a:rPr b="1" lang="es-ES" sz="1800"/>
              <a:t>Derechos: </a:t>
            </a:r>
            <a:r>
              <a:rPr lang="es-ES" sz="1800"/>
              <a:t>Todo lo que una tercera persona, física o jurídica, debe a la empresa y ésta tiene derecho a recuperar: deudas con clientes, depósitos en bancos, etc.</a:t>
            </a:r>
            <a:endParaRPr sz="1800"/>
          </a:p>
          <a:p>
            <a:pPr indent="-342900" lvl="0" marL="457200" rtl="0" algn="l">
              <a:lnSpc>
                <a:spcPct val="100000"/>
              </a:lnSpc>
              <a:spcBef>
                <a:spcPts val="0"/>
              </a:spcBef>
              <a:spcAft>
                <a:spcPts val="0"/>
              </a:spcAft>
              <a:buSzPts val="1800"/>
              <a:buChar char="●"/>
            </a:pPr>
            <a:r>
              <a:rPr b="1" lang="es-ES" sz="1800"/>
              <a:t>Obligaciones: </a:t>
            </a:r>
            <a:r>
              <a:rPr lang="es-ES" sz="1800"/>
              <a:t>Todo lo que la empresa tiene la obligación de devolver a una tercera persona: deudas con proveedores, préstamos bancarios, etc.</a:t>
            </a:r>
            <a:endParaRPr sz="1800"/>
          </a:p>
        </p:txBody>
      </p:sp>
      <p:sp>
        <p:nvSpPr>
          <p:cNvPr id="362" name="Google Shape;362;p40"/>
          <p:cNvSpPr txBox="1"/>
          <p:nvPr/>
        </p:nvSpPr>
        <p:spPr>
          <a:xfrm>
            <a:off x="4304375" y="2226225"/>
            <a:ext cx="3111600" cy="571800"/>
          </a:xfrm>
          <a:prstGeom prst="rect">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ES"/>
              <a:t>PATRIMONIO =</a:t>
            </a:r>
            <a:endParaRPr b="1"/>
          </a:p>
          <a:p>
            <a:pPr indent="0" lvl="0" marL="0" rtl="0" algn="ctr">
              <a:spcBef>
                <a:spcPts val="0"/>
              </a:spcBef>
              <a:spcAft>
                <a:spcPts val="0"/>
              </a:spcAft>
              <a:buNone/>
            </a:pPr>
            <a:r>
              <a:rPr lang="es-ES"/>
              <a:t>Bienes + Derechos - Obligaciones</a:t>
            </a:r>
            <a:endParaRPr/>
          </a:p>
        </p:txBody>
      </p:sp>
      <p:sp>
        <p:nvSpPr>
          <p:cNvPr id="363" name="Google Shape;363;p40"/>
          <p:cNvSpPr/>
          <p:nvPr/>
        </p:nvSpPr>
        <p:spPr>
          <a:xfrm>
            <a:off x="6524725" y="5640250"/>
            <a:ext cx="2133000" cy="7431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t>Cuestionario PoliformaT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1"/>
          <p:cNvSpPr txBox="1"/>
          <p:nvPr/>
        </p:nvSpPr>
        <p:spPr>
          <a:xfrm>
            <a:off x="2064480" y="0"/>
            <a:ext cx="4915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A- El Balance de Situación</a:t>
            </a:r>
            <a:endParaRPr b="1" i="0" sz="3300" u="none" cap="none" strike="noStrike">
              <a:solidFill>
                <a:srgbClr val="FFFFFF"/>
              </a:solidFill>
              <a:latin typeface="Calibri"/>
              <a:ea typeface="Calibri"/>
              <a:cs typeface="Calibri"/>
              <a:sym typeface="Calibri"/>
            </a:endParaRPr>
          </a:p>
        </p:txBody>
      </p:sp>
      <p:sp>
        <p:nvSpPr>
          <p:cNvPr id="370" name="Google Shape;370;p41"/>
          <p:cNvSpPr txBox="1"/>
          <p:nvPr/>
        </p:nvSpPr>
        <p:spPr>
          <a:xfrm>
            <a:off x="1484100" y="768575"/>
            <a:ext cx="5794800" cy="571800"/>
          </a:xfrm>
          <a:prstGeom prst="rect">
            <a:avLst/>
          </a:prstGeom>
          <a:solidFill>
            <a:srgbClr val="00B0F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t>PATRIMONIO =</a:t>
            </a:r>
            <a:endParaRPr b="1" sz="1800"/>
          </a:p>
          <a:p>
            <a:pPr indent="0" lvl="0" marL="0" rtl="0" algn="ctr">
              <a:spcBef>
                <a:spcPts val="0"/>
              </a:spcBef>
              <a:spcAft>
                <a:spcPts val="0"/>
              </a:spcAft>
              <a:buNone/>
            </a:pPr>
            <a:r>
              <a:rPr lang="es-ES" sz="1800"/>
              <a:t>Bienes + Derechos - Obligaciones</a:t>
            </a:r>
            <a:endParaRPr sz="1800"/>
          </a:p>
        </p:txBody>
      </p:sp>
      <p:pic>
        <p:nvPicPr>
          <p:cNvPr id="371" name="Google Shape;371;p41"/>
          <p:cNvPicPr preferRelativeResize="0"/>
          <p:nvPr/>
        </p:nvPicPr>
        <p:blipFill rotWithShape="1">
          <a:blip r:embed="rId3">
            <a:alphaModFix/>
          </a:blip>
          <a:srcRect b="47445" l="0" r="0" t="0"/>
          <a:stretch/>
        </p:blipFill>
        <p:spPr>
          <a:xfrm>
            <a:off x="1484100" y="1776038"/>
            <a:ext cx="2879150" cy="420900"/>
          </a:xfrm>
          <a:prstGeom prst="rect">
            <a:avLst/>
          </a:prstGeom>
          <a:noFill/>
          <a:ln>
            <a:noFill/>
          </a:ln>
        </p:spPr>
      </p:pic>
      <p:pic>
        <p:nvPicPr>
          <p:cNvPr id="372" name="Google Shape;372;p41"/>
          <p:cNvPicPr preferRelativeResize="0"/>
          <p:nvPr/>
        </p:nvPicPr>
        <p:blipFill rotWithShape="1">
          <a:blip r:embed="rId4">
            <a:alphaModFix/>
          </a:blip>
          <a:srcRect b="53782" l="0" r="0" t="0"/>
          <a:stretch/>
        </p:blipFill>
        <p:spPr>
          <a:xfrm>
            <a:off x="2564311" y="2559075"/>
            <a:ext cx="3745375" cy="420900"/>
          </a:xfrm>
          <a:prstGeom prst="rect">
            <a:avLst/>
          </a:prstGeom>
          <a:noFill/>
          <a:ln>
            <a:noFill/>
          </a:ln>
        </p:spPr>
      </p:pic>
      <p:sp>
        <p:nvSpPr>
          <p:cNvPr id="373" name="Google Shape;373;p41"/>
          <p:cNvSpPr txBox="1"/>
          <p:nvPr/>
        </p:nvSpPr>
        <p:spPr>
          <a:xfrm>
            <a:off x="2204250" y="3342100"/>
            <a:ext cx="4465500" cy="491100"/>
          </a:xfrm>
          <a:prstGeom prst="rect">
            <a:avLst/>
          </a:prstGeom>
          <a:solidFill>
            <a:srgbClr val="9FC5E8"/>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ES"/>
              <a:t>ACTIVO = PASIVO + PATRIMONIO NETO</a:t>
            </a:r>
            <a:endParaRPr b="1"/>
          </a:p>
        </p:txBody>
      </p:sp>
      <p:sp>
        <p:nvSpPr>
          <p:cNvPr id="374" name="Google Shape;374;p41"/>
          <p:cNvSpPr txBox="1"/>
          <p:nvPr/>
        </p:nvSpPr>
        <p:spPr>
          <a:xfrm>
            <a:off x="443575" y="4173150"/>
            <a:ext cx="8370300" cy="8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a:t>El </a:t>
            </a:r>
            <a:r>
              <a:rPr b="1" lang="es-ES" sz="1600"/>
              <a:t>Balance de Situación </a:t>
            </a:r>
            <a:r>
              <a:rPr lang="es-ES"/>
              <a:t>es un estado contable que refleja la valoración económica de los bienes, derechos y obligaciones que componen el patrimonio empresarial en un momento dado y ordenado según un determinado criterio.</a:t>
            </a:r>
            <a:endParaRPr/>
          </a:p>
        </p:txBody>
      </p:sp>
      <p:graphicFrame>
        <p:nvGraphicFramePr>
          <p:cNvPr id="375" name="Google Shape;375;p41"/>
          <p:cNvGraphicFramePr/>
          <p:nvPr/>
        </p:nvGraphicFramePr>
        <p:xfrm>
          <a:off x="3081325" y="4950475"/>
          <a:ext cx="3000000" cy="3000000"/>
        </p:xfrm>
        <a:graphic>
          <a:graphicData uri="http://schemas.openxmlformats.org/drawingml/2006/table">
            <a:tbl>
              <a:tblPr>
                <a:noFill/>
                <a:tableStyleId>{9818E3BB-B944-43F0-8DE7-3F2B60C46E2F}</a:tableStyleId>
              </a:tblPr>
              <a:tblGrid>
                <a:gridCol w="1214000"/>
                <a:gridCol w="1880800"/>
              </a:tblGrid>
              <a:tr h="334425">
                <a:tc>
                  <a:txBody>
                    <a:bodyPr/>
                    <a:lstStyle/>
                    <a:p>
                      <a:pPr indent="0" lvl="0" marL="0" rtl="0" algn="ctr">
                        <a:lnSpc>
                          <a:spcPct val="115000"/>
                        </a:lnSpc>
                        <a:spcBef>
                          <a:spcPts val="0"/>
                        </a:spcBef>
                        <a:spcAft>
                          <a:spcPts val="0"/>
                        </a:spcAft>
                        <a:buNone/>
                      </a:pPr>
                      <a:r>
                        <a:rPr b="1" lang="es-ES" sz="1800">
                          <a:latin typeface="Comic Sans MS"/>
                          <a:ea typeface="Comic Sans MS"/>
                          <a:cs typeface="Comic Sans MS"/>
                          <a:sym typeface="Comic Sans MS"/>
                        </a:rPr>
                        <a:t>Activo</a:t>
                      </a:r>
                      <a:endParaRPr b="1" sz="1800">
                        <a:latin typeface="Comic Sans MS"/>
                        <a:ea typeface="Comic Sans MS"/>
                        <a:cs typeface="Comic Sans MS"/>
                        <a:sym typeface="Comic Sans MS"/>
                      </a:endParaRPr>
                    </a:p>
                  </a:txBody>
                  <a:tcPr marT="34300" marB="34300" marR="34300" marL="34300">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s-ES" sz="1800">
                          <a:latin typeface="Comic Sans MS"/>
                          <a:ea typeface="Comic Sans MS"/>
                          <a:cs typeface="Comic Sans MS"/>
                          <a:sym typeface="Comic Sans MS"/>
                        </a:rPr>
                        <a:t>Pasivo + PN</a:t>
                      </a:r>
                      <a:endParaRPr b="1" sz="1800">
                        <a:latin typeface="Comic Sans MS"/>
                        <a:ea typeface="Comic Sans MS"/>
                        <a:cs typeface="Comic Sans MS"/>
                        <a:sym typeface="Comic Sans MS"/>
                      </a:endParaRPr>
                    </a:p>
                  </a:txBody>
                  <a:tcPr marT="34300" marB="34300" marR="34300" marL="34300">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883450">
                <a:tc>
                  <a:txBody>
                    <a:bodyPr/>
                    <a:lstStyle/>
                    <a:p>
                      <a:pPr indent="0" lvl="0" marL="0" rtl="0" algn="ctr">
                        <a:lnSpc>
                          <a:spcPct val="115000"/>
                        </a:lnSpc>
                        <a:spcBef>
                          <a:spcPts val="0"/>
                        </a:spcBef>
                        <a:spcAft>
                          <a:spcPts val="0"/>
                        </a:spcAft>
                        <a:buNone/>
                      </a:pPr>
                      <a:r>
                        <a:rPr lang="es-ES" sz="1800"/>
                        <a:t>Bienes</a:t>
                      </a:r>
                      <a:endParaRPr sz="1800"/>
                    </a:p>
                    <a:p>
                      <a:pPr indent="0" lvl="0" marL="0" rtl="0" algn="ctr">
                        <a:lnSpc>
                          <a:spcPct val="115000"/>
                        </a:lnSpc>
                        <a:spcBef>
                          <a:spcPts val="0"/>
                        </a:spcBef>
                        <a:spcAft>
                          <a:spcPts val="0"/>
                        </a:spcAft>
                        <a:buNone/>
                      </a:pPr>
                      <a:r>
                        <a:rPr lang="es-ES" sz="1800"/>
                        <a:t>+</a:t>
                      </a:r>
                      <a:endParaRPr sz="1800"/>
                    </a:p>
                    <a:p>
                      <a:pPr indent="0" lvl="0" marL="0" rtl="0" algn="ctr">
                        <a:lnSpc>
                          <a:spcPct val="115000"/>
                        </a:lnSpc>
                        <a:spcBef>
                          <a:spcPts val="0"/>
                        </a:spcBef>
                        <a:spcAft>
                          <a:spcPts val="0"/>
                        </a:spcAft>
                        <a:buNone/>
                      </a:pPr>
                      <a:r>
                        <a:rPr lang="es-ES" sz="1800"/>
                        <a:t>Derechos</a:t>
                      </a:r>
                      <a:endParaRPr sz="1800"/>
                    </a:p>
                  </a:txBody>
                  <a:tcPr marT="34300" marB="34300" marR="34300" marL="34300">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ES" sz="1800"/>
                        <a:t>Patrimonio Neto</a:t>
                      </a:r>
                      <a:endParaRPr sz="1800"/>
                    </a:p>
                    <a:p>
                      <a:pPr indent="0" lvl="0" marL="0" rtl="0" algn="ctr">
                        <a:lnSpc>
                          <a:spcPct val="115000"/>
                        </a:lnSpc>
                        <a:spcBef>
                          <a:spcPts val="0"/>
                        </a:spcBef>
                        <a:spcAft>
                          <a:spcPts val="0"/>
                        </a:spcAft>
                        <a:buNone/>
                      </a:pPr>
                      <a:r>
                        <a:rPr lang="es-ES" sz="1800"/>
                        <a:t>+</a:t>
                      </a:r>
                      <a:endParaRPr sz="1800"/>
                    </a:p>
                    <a:p>
                      <a:pPr indent="0" lvl="0" marL="0" rtl="0" algn="ctr">
                        <a:lnSpc>
                          <a:spcPct val="115000"/>
                        </a:lnSpc>
                        <a:spcBef>
                          <a:spcPts val="0"/>
                        </a:spcBef>
                        <a:spcAft>
                          <a:spcPts val="0"/>
                        </a:spcAft>
                        <a:buNone/>
                      </a:pPr>
                      <a:r>
                        <a:rPr lang="es-ES" sz="1800"/>
                        <a:t>Obligaciones</a:t>
                      </a:r>
                      <a:endParaRPr sz="1800"/>
                    </a:p>
                  </a:txBody>
                  <a:tcPr marT="34300" marB="34300" marR="34300" marL="34300">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
        <p:nvSpPr>
          <p:cNvPr id="376" name="Google Shape;376;p41"/>
          <p:cNvSpPr/>
          <p:nvPr/>
        </p:nvSpPr>
        <p:spPr>
          <a:xfrm rot="5400000">
            <a:off x="3375025" y="631913"/>
            <a:ext cx="314100" cy="1908300"/>
          </a:xfrm>
          <a:prstGeom prst="rightBrace">
            <a:avLst>
              <a:gd fmla="val 8333" name="adj1"/>
              <a:gd fmla="val 49789" name="adj2"/>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41"/>
          <p:cNvPicPr preferRelativeResize="0"/>
          <p:nvPr/>
        </p:nvPicPr>
        <p:blipFill rotWithShape="1">
          <a:blip r:embed="rId3">
            <a:alphaModFix/>
          </a:blip>
          <a:srcRect b="-6968" l="7981" r="7821" t="54414"/>
          <a:stretch/>
        </p:blipFill>
        <p:spPr>
          <a:xfrm>
            <a:off x="4692600" y="1803925"/>
            <a:ext cx="2424050" cy="420900"/>
          </a:xfrm>
          <a:prstGeom prst="rect">
            <a:avLst/>
          </a:prstGeom>
          <a:noFill/>
          <a:ln>
            <a:noFill/>
          </a:ln>
        </p:spPr>
      </p:pic>
      <p:sp>
        <p:nvSpPr>
          <p:cNvPr id="378" name="Google Shape;378;p41"/>
          <p:cNvSpPr/>
          <p:nvPr/>
        </p:nvSpPr>
        <p:spPr>
          <a:xfrm rot="5400000">
            <a:off x="5488600" y="653138"/>
            <a:ext cx="314100" cy="1908300"/>
          </a:xfrm>
          <a:prstGeom prst="rightBrace">
            <a:avLst>
              <a:gd fmla="val 8333" name="adj1"/>
              <a:gd fmla="val 49789" name="adj2"/>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4336500" y="2253525"/>
            <a:ext cx="292200" cy="177900"/>
          </a:xfrm>
          <a:prstGeom prst="downArrow">
            <a:avLst>
              <a:gd fmla="val 50000" name="adj1"/>
              <a:gd fmla="val 50000" name="adj2"/>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txBox="1"/>
          <p:nvPr/>
        </p:nvSpPr>
        <p:spPr>
          <a:xfrm>
            <a:off x="6812400" y="2916975"/>
            <a:ext cx="2302200" cy="10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t>El Patrimonio Neto informa del valor contable que tendría la empresa si se procediera a su liquidación</a:t>
            </a:r>
            <a:endParaRPr/>
          </a:p>
        </p:txBody>
      </p:sp>
      <p:sp>
        <p:nvSpPr>
          <p:cNvPr id="381" name="Google Shape;381;p41"/>
          <p:cNvSpPr/>
          <p:nvPr/>
        </p:nvSpPr>
        <p:spPr>
          <a:xfrm>
            <a:off x="4290900" y="3072088"/>
            <a:ext cx="292200" cy="177900"/>
          </a:xfrm>
          <a:prstGeom prst="downArrow">
            <a:avLst>
              <a:gd fmla="val 50000" name="adj1"/>
              <a:gd fmla="val 50000" name="adj2"/>
            </a:avLst>
          </a:prstGeom>
          <a:solidFill>
            <a:srgbClr val="9FC5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4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88" name="Google Shape;388;p42"/>
          <p:cNvSpPr txBox="1"/>
          <p:nvPr/>
        </p:nvSpPr>
        <p:spPr>
          <a:xfrm>
            <a:off x="2064480" y="0"/>
            <a:ext cx="4915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A- El Balance de Situación</a:t>
            </a:r>
            <a:endParaRPr b="1" i="0" sz="3300" u="none" cap="none" strike="noStrike">
              <a:solidFill>
                <a:srgbClr val="FFFFFF"/>
              </a:solidFill>
              <a:latin typeface="Calibri"/>
              <a:ea typeface="Calibri"/>
              <a:cs typeface="Calibri"/>
              <a:sym typeface="Calibri"/>
            </a:endParaRPr>
          </a:p>
        </p:txBody>
      </p:sp>
      <p:sp>
        <p:nvSpPr>
          <p:cNvPr id="389" name="Google Shape;389;p42"/>
          <p:cNvSpPr/>
          <p:nvPr/>
        </p:nvSpPr>
        <p:spPr>
          <a:xfrm>
            <a:off x="381112" y="715150"/>
            <a:ext cx="3819300" cy="687300"/>
          </a:xfrm>
          <a:prstGeom prst="roundRect">
            <a:avLst>
              <a:gd fmla="val 16667" name="adj"/>
            </a:avLst>
          </a:prstGeom>
          <a:solidFill>
            <a:srgbClr val="00B0EA"/>
          </a:solid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rgbClr val="FFFFFF"/>
              </a:buClr>
              <a:buSzPts val="2400"/>
              <a:buFont typeface="Arial"/>
              <a:buNone/>
            </a:pPr>
            <a:r>
              <a:rPr b="1" i="0" lang="es-ES" sz="2000" u="none">
                <a:solidFill>
                  <a:srgbClr val="FFFFFF"/>
                </a:solidFill>
                <a:latin typeface="Arial"/>
                <a:ea typeface="Arial"/>
                <a:cs typeface="Arial"/>
                <a:sym typeface="Arial"/>
              </a:rPr>
              <a:t>ACTIVO</a:t>
            </a:r>
            <a:r>
              <a:rPr b="0" i="0" lang="es-ES" sz="2000" u="none">
                <a:solidFill>
                  <a:srgbClr val="FFFFFF"/>
                </a:solidFill>
                <a:latin typeface="Arial"/>
                <a:ea typeface="Arial"/>
                <a:cs typeface="Arial"/>
                <a:sym typeface="Arial"/>
              </a:rPr>
              <a:t>:</a:t>
            </a:r>
            <a:r>
              <a:rPr b="0" i="0" lang="es-ES" sz="1800" u="none">
                <a:solidFill>
                  <a:srgbClr val="FFFFFF"/>
                </a:solidFill>
                <a:latin typeface="Arial"/>
                <a:ea typeface="Arial"/>
                <a:cs typeface="Arial"/>
                <a:sym typeface="Arial"/>
              </a:rPr>
              <a:t> ¿</a:t>
            </a:r>
            <a:r>
              <a:rPr lang="es-ES" sz="1800">
                <a:solidFill>
                  <a:srgbClr val="FFFFFF"/>
                </a:solidFill>
              </a:rPr>
              <a:t>Q</a:t>
            </a:r>
            <a:r>
              <a:rPr b="0" i="0" lang="es-ES" sz="1800" u="none">
                <a:solidFill>
                  <a:srgbClr val="FFFFFF"/>
                </a:solidFill>
                <a:latin typeface="Arial"/>
                <a:ea typeface="Arial"/>
                <a:cs typeface="Arial"/>
                <a:sym typeface="Arial"/>
              </a:rPr>
              <a:t>ué inversiones  ha realizado la empresa?</a:t>
            </a:r>
            <a:endParaRPr/>
          </a:p>
        </p:txBody>
      </p:sp>
      <p:sp>
        <p:nvSpPr>
          <p:cNvPr id="390" name="Google Shape;390;p42"/>
          <p:cNvSpPr/>
          <p:nvPr/>
        </p:nvSpPr>
        <p:spPr>
          <a:xfrm>
            <a:off x="438475" y="3329775"/>
            <a:ext cx="8530500" cy="2987700"/>
          </a:xfrm>
          <a:prstGeom prst="roundRect">
            <a:avLst>
              <a:gd fmla="val 5394"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2"/>
          <p:cNvSpPr/>
          <p:nvPr/>
        </p:nvSpPr>
        <p:spPr>
          <a:xfrm>
            <a:off x="4804825" y="702450"/>
            <a:ext cx="4089000" cy="700200"/>
          </a:xfrm>
          <a:prstGeom prst="roundRect">
            <a:avLst>
              <a:gd fmla="val 16667" name="adj"/>
            </a:avLst>
          </a:prstGeom>
          <a:solidFill>
            <a:srgbClr val="999999"/>
          </a:solidFill>
          <a:ln>
            <a:noFill/>
          </a:ln>
        </p:spPr>
        <p:txBody>
          <a:bodyPr anchorCtr="0" anchor="t" bIns="0" lIns="91425" spcFirstLastPara="1" rIns="91425" wrap="square" tIns="0">
            <a:noAutofit/>
          </a:bodyPr>
          <a:lstStyle/>
          <a:p>
            <a:pPr indent="0" lvl="0" marL="0" marR="0" rtl="0" algn="ctr">
              <a:lnSpc>
                <a:spcPct val="100000"/>
              </a:lnSpc>
              <a:spcBef>
                <a:spcPts val="0"/>
              </a:spcBef>
              <a:spcAft>
                <a:spcPts val="0"/>
              </a:spcAft>
              <a:buClr>
                <a:srgbClr val="FFFFFF"/>
              </a:buClr>
              <a:buSzPts val="2400"/>
              <a:buFont typeface="Arial"/>
              <a:buNone/>
            </a:pPr>
            <a:r>
              <a:rPr b="1" lang="es-ES" sz="2000">
                <a:solidFill>
                  <a:srgbClr val="FFFFFF"/>
                </a:solidFill>
              </a:rPr>
              <a:t>PASIVO:</a:t>
            </a:r>
            <a:r>
              <a:rPr b="1" i="0" lang="es-ES" sz="2400" u="none">
                <a:solidFill>
                  <a:srgbClr val="FFFFFF"/>
                </a:solidFill>
                <a:latin typeface="Arial"/>
                <a:ea typeface="Arial"/>
                <a:cs typeface="Arial"/>
                <a:sym typeface="Arial"/>
              </a:rPr>
              <a:t> </a:t>
            </a:r>
            <a:r>
              <a:rPr b="0" i="0" lang="es-ES" sz="1800" u="none">
                <a:solidFill>
                  <a:srgbClr val="FFFFFF"/>
                </a:solidFill>
                <a:latin typeface="Arial"/>
                <a:ea typeface="Arial"/>
                <a:cs typeface="Arial"/>
                <a:sym typeface="Arial"/>
              </a:rPr>
              <a:t>¿</a:t>
            </a:r>
            <a:r>
              <a:rPr lang="es-ES" sz="1800">
                <a:solidFill>
                  <a:srgbClr val="FFFFFF"/>
                </a:solidFill>
              </a:rPr>
              <a:t>Cómo financio las inversiones (</a:t>
            </a:r>
            <a:r>
              <a:rPr lang="es-ES">
                <a:solidFill>
                  <a:srgbClr val="FFFFFF"/>
                </a:solidFill>
              </a:rPr>
              <a:t>o de dónde vienen los fondos)?</a:t>
            </a:r>
            <a:endParaRPr/>
          </a:p>
        </p:txBody>
      </p:sp>
      <p:sp>
        <p:nvSpPr>
          <p:cNvPr id="392" name="Google Shape;392;p42"/>
          <p:cNvSpPr/>
          <p:nvPr/>
        </p:nvSpPr>
        <p:spPr>
          <a:xfrm>
            <a:off x="533500" y="3405976"/>
            <a:ext cx="3819300" cy="1376700"/>
          </a:xfrm>
          <a:prstGeom prst="roundRect">
            <a:avLst>
              <a:gd fmla="val 16667" name="adj"/>
            </a:avLst>
          </a:prstGeom>
          <a:solidFill>
            <a:srgbClr val="FFFFFF"/>
          </a:solidFill>
          <a:ln cap="flat" cmpd="sng" w="12700">
            <a:solidFill>
              <a:srgbClr val="00B0F0"/>
            </a:solidFill>
            <a:prstDash val="solid"/>
            <a:miter lim="800000"/>
            <a:headEnd len="sm" w="sm" type="none"/>
            <a:tailEnd len="sm" w="sm" type="none"/>
          </a:ln>
        </p:spPr>
        <p:txBody>
          <a:bodyPr anchorCtr="0" anchor="t" bIns="45700" lIns="91425" spcFirstLastPara="1" rIns="91425" wrap="square" tIns="0">
            <a:noAutofit/>
          </a:bodyPr>
          <a:lstStyle/>
          <a:p>
            <a:pPr indent="0" lvl="0" marL="0" marR="0" rtl="0" algn="ctr">
              <a:lnSpc>
                <a:spcPct val="100000"/>
              </a:lnSpc>
              <a:spcBef>
                <a:spcPts val="0"/>
              </a:spcBef>
              <a:spcAft>
                <a:spcPts val="0"/>
              </a:spcAft>
              <a:buClr>
                <a:srgbClr val="00B0F0"/>
              </a:buClr>
              <a:buSzPts val="2400"/>
              <a:buFont typeface="Arial"/>
              <a:buNone/>
            </a:pPr>
            <a:r>
              <a:rPr b="1" i="0" lang="es-ES" sz="2000" u="none">
                <a:solidFill>
                  <a:srgbClr val="00B0F0"/>
                </a:solidFill>
                <a:latin typeface="Arial"/>
                <a:ea typeface="Arial"/>
                <a:cs typeface="Arial"/>
                <a:sym typeface="Arial"/>
              </a:rPr>
              <a:t>ACTIVO NO CORRIENTE:</a:t>
            </a:r>
            <a:r>
              <a:rPr b="1" i="0" lang="es-ES" sz="2400" u="none">
                <a:solidFill>
                  <a:srgbClr val="00B0F0"/>
                </a:solidFill>
                <a:latin typeface="Arial"/>
                <a:ea typeface="Arial"/>
                <a:cs typeface="Arial"/>
                <a:sym typeface="Arial"/>
              </a:rPr>
              <a:t> </a:t>
            </a:r>
            <a:endParaRPr b="1" i="0" sz="2400" u="none">
              <a:solidFill>
                <a:srgbClr val="00B0F0"/>
              </a:solidFill>
              <a:latin typeface="Arial"/>
              <a:ea typeface="Arial"/>
              <a:cs typeface="Arial"/>
              <a:sym typeface="Arial"/>
            </a:endParaRPr>
          </a:p>
          <a:p>
            <a:pPr indent="0" lvl="0" marL="0" marR="0" rtl="0" algn="ctr">
              <a:lnSpc>
                <a:spcPct val="100000"/>
              </a:lnSpc>
              <a:spcBef>
                <a:spcPts val="0"/>
              </a:spcBef>
              <a:spcAft>
                <a:spcPts val="0"/>
              </a:spcAft>
              <a:buClr>
                <a:srgbClr val="00B0F0"/>
              </a:buClr>
              <a:buSzPts val="2400"/>
              <a:buFont typeface="Arial"/>
              <a:buNone/>
            </a:pPr>
            <a:r>
              <a:t/>
            </a:r>
            <a:endParaRPr sz="1600">
              <a:solidFill>
                <a:srgbClr val="00B0F0"/>
              </a:solidFill>
              <a:latin typeface="Calibri"/>
              <a:ea typeface="Calibri"/>
              <a:cs typeface="Calibri"/>
              <a:sym typeface="Calibri"/>
            </a:endParaRPr>
          </a:p>
          <a:p>
            <a:pPr indent="0" lvl="0" marL="0" marR="0" rtl="0" algn="ctr">
              <a:lnSpc>
                <a:spcPct val="100000"/>
              </a:lnSpc>
              <a:spcBef>
                <a:spcPts val="0"/>
              </a:spcBef>
              <a:spcAft>
                <a:spcPts val="0"/>
              </a:spcAft>
              <a:buClr>
                <a:srgbClr val="00B0F0"/>
              </a:buClr>
              <a:buSzPts val="2400"/>
              <a:buFont typeface="Arial"/>
              <a:buNone/>
            </a:pPr>
            <a:r>
              <a:rPr lang="es-ES" sz="1600">
                <a:solidFill>
                  <a:srgbClr val="00B0F0"/>
                </a:solidFill>
                <a:latin typeface="Calibri"/>
                <a:ea typeface="Calibri"/>
                <a:cs typeface="Calibri"/>
                <a:sym typeface="Calibri"/>
              </a:rPr>
              <a:t>Bienes y derechos, permanecen en la empresa durante mucho tiempo.</a:t>
            </a:r>
            <a:endParaRPr b="1" sz="2400">
              <a:solidFill>
                <a:srgbClr val="00B0F0"/>
              </a:solidFill>
            </a:endParaRPr>
          </a:p>
        </p:txBody>
      </p:sp>
      <p:sp>
        <p:nvSpPr>
          <p:cNvPr id="393" name="Google Shape;393;p42"/>
          <p:cNvSpPr/>
          <p:nvPr/>
        </p:nvSpPr>
        <p:spPr>
          <a:xfrm>
            <a:off x="4957225" y="4521450"/>
            <a:ext cx="4089000" cy="911400"/>
          </a:xfrm>
          <a:prstGeom prst="roundRect">
            <a:avLst>
              <a:gd fmla="val 16667" name="adj"/>
            </a:avLst>
          </a:prstGeom>
          <a:solidFill>
            <a:srgbClr val="F6B26B"/>
          </a:solidFill>
          <a:ln>
            <a:noFill/>
          </a:ln>
        </p:spPr>
        <p:txBody>
          <a:bodyPr anchorCtr="0" anchor="t" bIns="45700" lIns="91425" spcFirstLastPara="1" rIns="91425" wrap="square" tIns="0">
            <a:noAutofit/>
          </a:bodyPr>
          <a:lstStyle/>
          <a:p>
            <a:pPr indent="0" lvl="0" marL="0" marR="0" rtl="0" algn="ctr">
              <a:lnSpc>
                <a:spcPct val="100000"/>
              </a:lnSpc>
              <a:spcBef>
                <a:spcPts val="0"/>
              </a:spcBef>
              <a:spcAft>
                <a:spcPts val="0"/>
              </a:spcAft>
              <a:buClr>
                <a:srgbClr val="FFFFFF"/>
              </a:buClr>
              <a:buSzPts val="2400"/>
              <a:buFont typeface="Arial"/>
              <a:buNone/>
            </a:pPr>
            <a:r>
              <a:rPr b="1" i="0" lang="es-ES" sz="2000" u="none">
                <a:solidFill>
                  <a:srgbClr val="FFFFFF"/>
                </a:solidFill>
                <a:latin typeface="Arial"/>
                <a:ea typeface="Arial"/>
                <a:cs typeface="Arial"/>
                <a:sym typeface="Arial"/>
              </a:rPr>
              <a:t>PASIVO NO CORRIENTE</a:t>
            </a:r>
            <a:r>
              <a:rPr b="1" i="0" lang="es-ES" sz="2400" u="none">
                <a:solidFill>
                  <a:srgbClr val="FFFFFF"/>
                </a:solidFill>
                <a:latin typeface="Arial"/>
                <a:ea typeface="Arial"/>
                <a:cs typeface="Arial"/>
                <a:sym typeface="Arial"/>
              </a:rPr>
              <a:t>: </a:t>
            </a:r>
            <a:r>
              <a:rPr lang="es-ES" sz="1600">
                <a:solidFill>
                  <a:srgbClr val="FFFFFF"/>
                </a:solidFill>
                <a:latin typeface="Calibri"/>
                <a:ea typeface="Calibri"/>
                <a:cs typeface="Calibri"/>
                <a:sym typeface="Calibri"/>
              </a:rPr>
              <a:t>Fuentes de financiación a disposición de la empresa durante un periodo largo (&gt; 1 año).</a:t>
            </a:r>
            <a:endParaRPr b="1" sz="1600">
              <a:solidFill>
                <a:srgbClr val="FFFFFF"/>
              </a:solidFill>
            </a:endParaRPr>
          </a:p>
        </p:txBody>
      </p:sp>
      <p:sp>
        <p:nvSpPr>
          <p:cNvPr id="394" name="Google Shape;394;p42"/>
          <p:cNvSpPr/>
          <p:nvPr/>
        </p:nvSpPr>
        <p:spPr>
          <a:xfrm>
            <a:off x="381100" y="1489525"/>
            <a:ext cx="3819300" cy="1376700"/>
          </a:xfrm>
          <a:prstGeom prst="roundRect">
            <a:avLst>
              <a:gd fmla="val 9920" name="adj"/>
            </a:avLst>
          </a:prstGeom>
          <a:solidFill>
            <a:srgbClr val="00B0EA"/>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lang="es-ES" sz="1700">
                <a:solidFill>
                  <a:srgbClr val="FFFFFF"/>
                </a:solidFill>
              </a:rPr>
              <a:t>BIENES y DERECHOS</a:t>
            </a:r>
            <a:endParaRPr b="1" i="0" sz="17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400"/>
              <a:buFont typeface="Arial"/>
              <a:buNone/>
            </a:pPr>
            <a:r>
              <a:t/>
            </a:r>
            <a:endParaRPr b="1" sz="600">
              <a:solidFill>
                <a:srgbClr val="FFFFFF"/>
              </a:solidFill>
            </a:endParaRPr>
          </a:p>
          <a:p>
            <a:pPr indent="0" lvl="0" marL="0" marR="0" rtl="0" algn="ctr">
              <a:lnSpc>
                <a:spcPct val="100000"/>
              </a:lnSpc>
              <a:spcBef>
                <a:spcPts val="0"/>
              </a:spcBef>
              <a:spcAft>
                <a:spcPts val="0"/>
              </a:spcAft>
              <a:buClr>
                <a:srgbClr val="FFFFFF"/>
              </a:buClr>
              <a:buSzPts val="1800"/>
              <a:buFont typeface="Arial"/>
              <a:buNone/>
            </a:pPr>
            <a:r>
              <a:rPr b="1" i="0" lang="es-ES" sz="1600" u="none">
                <a:solidFill>
                  <a:srgbClr val="FFFFFF"/>
                </a:solidFill>
                <a:latin typeface="Arial"/>
                <a:ea typeface="Arial"/>
                <a:cs typeface="Arial"/>
                <a:sym typeface="Arial"/>
              </a:rPr>
              <a:t>Bienes: </a:t>
            </a:r>
            <a:r>
              <a:rPr b="0" i="0" lang="es-ES" sz="1600" u="none">
                <a:solidFill>
                  <a:srgbClr val="FFFFFF"/>
                </a:solidFill>
                <a:latin typeface="Arial"/>
                <a:ea typeface="Arial"/>
                <a:cs typeface="Arial"/>
                <a:sym typeface="Arial"/>
              </a:rPr>
              <a:t>terrenos, maquinarias, existencias</a:t>
            </a:r>
            <a:endParaRPr sz="1600"/>
          </a:p>
          <a:p>
            <a:pPr indent="0" lvl="0" marL="0" marR="0" rtl="0" algn="ctr">
              <a:lnSpc>
                <a:spcPct val="100000"/>
              </a:lnSpc>
              <a:spcBef>
                <a:spcPts val="0"/>
              </a:spcBef>
              <a:spcAft>
                <a:spcPts val="0"/>
              </a:spcAft>
              <a:buClr>
                <a:srgbClr val="FFFFFF"/>
              </a:buClr>
              <a:buSzPts val="1800"/>
              <a:buFont typeface="Arial"/>
              <a:buNone/>
            </a:pPr>
            <a:r>
              <a:rPr b="1" i="0" lang="es-ES" sz="1600" u="none">
                <a:solidFill>
                  <a:srgbClr val="FFFFFF"/>
                </a:solidFill>
                <a:latin typeface="Arial"/>
                <a:ea typeface="Arial"/>
                <a:cs typeface="Arial"/>
                <a:sym typeface="Arial"/>
              </a:rPr>
              <a:t>Derechos: </a:t>
            </a:r>
            <a:r>
              <a:rPr b="0" i="0" lang="es-ES" sz="1600" u="none">
                <a:solidFill>
                  <a:srgbClr val="FFFFFF"/>
                </a:solidFill>
                <a:latin typeface="Arial"/>
                <a:ea typeface="Arial"/>
                <a:cs typeface="Arial"/>
                <a:sym typeface="Arial"/>
              </a:rPr>
              <a:t>Clientes, bancos</a:t>
            </a:r>
            <a:endParaRPr sz="1600"/>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395" name="Google Shape;395;p42"/>
          <p:cNvSpPr/>
          <p:nvPr/>
        </p:nvSpPr>
        <p:spPr>
          <a:xfrm>
            <a:off x="533500" y="4941425"/>
            <a:ext cx="3819300" cy="1260300"/>
          </a:xfrm>
          <a:prstGeom prst="roundRect">
            <a:avLst>
              <a:gd fmla="val 16667" name="adj"/>
            </a:avLst>
          </a:prstGeom>
          <a:solidFill>
            <a:srgbClr val="FFFFFF"/>
          </a:solidFill>
          <a:ln cap="flat" cmpd="sng" w="12700">
            <a:solidFill>
              <a:srgbClr val="00B0F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2400"/>
              <a:buFont typeface="Arial"/>
              <a:buNone/>
            </a:pPr>
            <a:r>
              <a:rPr b="1" i="0" lang="es-ES" sz="2000" u="none">
                <a:solidFill>
                  <a:srgbClr val="00B0F0"/>
                </a:solidFill>
                <a:latin typeface="Arial"/>
                <a:ea typeface="Arial"/>
                <a:cs typeface="Arial"/>
                <a:sym typeface="Arial"/>
              </a:rPr>
              <a:t>ACTIVO CORRIENTE: </a:t>
            </a:r>
            <a:endParaRPr b="1" i="0" sz="2000" u="none">
              <a:solidFill>
                <a:srgbClr val="00B0F0"/>
              </a:solidFill>
              <a:latin typeface="Arial"/>
              <a:ea typeface="Arial"/>
              <a:cs typeface="Arial"/>
              <a:sym typeface="Arial"/>
            </a:endParaRPr>
          </a:p>
          <a:p>
            <a:pPr indent="0" lvl="0" marL="0" marR="0" rtl="0" algn="ctr">
              <a:lnSpc>
                <a:spcPct val="100000"/>
              </a:lnSpc>
              <a:spcBef>
                <a:spcPts val="0"/>
              </a:spcBef>
              <a:spcAft>
                <a:spcPts val="0"/>
              </a:spcAft>
              <a:buClr>
                <a:srgbClr val="00B0F0"/>
              </a:buClr>
              <a:buSzPts val="2400"/>
              <a:buFont typeface="Arial"/>
              <a:buNone/>
            </a:pPr>
            <a:r>
              <a:t/>
            </a:r>
            <a:endParaRPr sz="1200">
              <a:solidFill>
                <a:srgbClr val="00B0F0"/>
              </a:solidFill>
            </a:endParaRPr>
          </a:p>
          <a:p>
            <a:pPr indent="0" lvl="0" marL="0" marR="0" rtl="0" algn="ctr">
              <a:lnSpc>
                <a:spcPct val="100000"/>
              </a:lnSpc>
              <a:spcBef>
                <a:spcPts val="0"/>
              </a:spcBef>
              <a:spcAft>
                <a:spcPts val="0"/>
              </a:spcAft>
              <a:buClr>
                <a:srgbClr val="00B0F0"/>
              </a:buClr>
              <a:buSzPts val="2400"/>
              <a:buFont typeface="Arial"/>
              <a:buNone/>
            </a:pPr>
            <a:r>
              <a:rPr i="0" lang="es-ES" sz="1600" u="none">
                <a:solidFill>
                  <a:srgbClr val="00B0F0"/>
                </a:solidFill>
              </a:rPr>
              <a:t>B</a:t>
            </a:r>
            <a:r>
              <a:rPr lang="es-ES" sz="1600">
                <a:solidFill>
                  <a:srgbClr val="00B0F0"/>
                </a:solidFill>
                <a:latin typeface="Calibri"/>
                <a:ea typeface="Calibri"/>
                <a:cs typeface="Calibri"/>
                <a:sym typeface="Calibri"/>
              </a:rPr>
              <a:t>ienes y derechos, permanecen poco tiempo en la empresa</a:t>
            </a:r>
            <a:endParaRPr b="1" sz="2400">
              <a:solidFill>
                <a:srgbClr val="00B0F0"/>
              </a:solidFill>
            </a:endParaRPr>
          </a:p>
        </p:txBody>
      </p:sp>
      <p:sp>
        <p:nvSpPr>
          <p:cNvPr id="396" name="Google Shape;396;p42"/>
          <p:cNvSpPr/>
          <p:nvPr/>
        </p:nvSpPr>
        <p:spPr>
          <a:xfrm>
            <a:off x="4958450" y="5532725"/>
            <a:ext cx="4087800" cy="687300"/>
          </a:xfrm>
          <a:prstGeom prst="roundRect">
            <a:avLst>
              <a:gd fmla="val 16667" name="adj"/>
            </a:avLst>
          </a:prstGeom>
          <a:solidFill>
            <a:srgbClr val="F6B26B"/>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sz="2000" u="none">
                <a:solidFill>
                  <a:srgbClr val="FFFFFF"/>
                </a:solidFill>
                <a:latin typeface="Arial"/>
                <a:ea typeface="Arial"/>
                <a:cs typeface="Arial"/>
                <a:sym typeface="Arial"/>
              </a:rPr>
              <a:t>PASIVO CORRIENTE</a:t>
            </a:r>
            <a:r>
              <a:rPr b="1" i="0" lang="es-ES" sz="2400" u="none">
                <a:solidFill>
                  <a:srgbClr val="FFFFFF"/>
                </a:solidFill>
                <a:latin typeface="Arial"/>
                <a:ea typeface="Arial"/>
                <a:cs typeface="Arial"/>
                <a:sym typeface="Arial"/>
              </a:rPr>
              <a:t>: </a:t>
            </a:r>
            <a:r>
              <a:rPr lang="es-ES" sz="1600">
                <a:solidFill>
                  <a:srgbClr val="FFFFFF"/>
                </a:solidFill>
                <a:latin typeface="Calibri"/>
                <a:ea typeface="Calibri"/>
                <a:cs typeface="Calibri"/>
                <a:sym typeface="Calibri"/>
              </a:rPr>
              <a:t>deudas con vencimiento corto (&lt; 1 año)</a:t>
            </a:r>
            <a:endParaRPr sz="1600">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FFFFFF"/>
              </a:buClr>
              <a:buSzPts val="2400"/>
              <a:buFont typeface="Arial"/>
              <a:buNone/>
            </a:pPr>
            <a:r>
              <a:t/>
            </a:r>
            <a:endParaRPr sz="1600">
              <a:solidFill>
                <a:srgbClr val="FFFFFF"/>
              </a:solidFill>
              <a:latin typeface="Calibri"/>
              <a:ea typeface="Calibri"/>
              <a:cs typeface="Calibri"/>
              <a:sym typeface="Calibri"/>
            </a:endParaRPr>
          </a:p>
        </p:txBody>
      </p:sp>
      <p:sp>
        <p:nvSpPr>
          <p:cNvPr id="397" name="Google Shape;397;p42"/>
          <p:cNvSpPr/>
          <p:nvPr/>
        </p:nvSpPr>
        <p:spPr>
          <a:xfrm>
            <a:off x="274121" y="3634563"/>
            <a:ext cx="259500" cy="2462100"/>
          </a:xfrm>
          <a:prstGeom prst="downArrow">
            <a:avLst>
              <a:gd fmla="val 19828" name="adj1"/>
              <a:gd fmla="val 39214" name="adj2"/>
            </a:avLst>
          </a:pr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98" name="Google Shape;398;p42"/>
          <p:cNvSpPr/>
          <p:nvPr/>
        </p:nvSpPr>
        <p:spPr>
          <a:xfrm>
            <a:off x="4693213" y="3728225"/>
            <a:ext cx="259500" cy="2462100"/>
          </a:xfrm>
          <a:prstGeom prst="downArrow">
            <a:avLst>
              <a:gd fmla="val 19828" name="adj1"/>
              <a:gd fmla="val 45943" name="adj2"/>
            </a:avLst>
          </a:prstGeom>
          <a:solidFill>
            <a:srgbClr val="D6A3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99" name="Google Shape;399;p42"/>
          <p:cNvSpPr txBox="1"/>
          <p:nvPr/>
        </p:nvSpPr>
        <p:spPr>
          <a:xfrm rot="-5400000">
            <a:off x="2658128" y="4648772"/>
            <a:ext cx="3964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500">
                <a:solidFill>
                  <a:schemeClr val="dk1"/>
                </a:solidFill>
                <a:latin typeface="Arial"/>
                <a:ea typeface="Arial"/>
                <a:cs typeface="Arial"/>
                <a:sym typeface="Arial"/>
              </a:rPr>
              <a:t>De menor a mayor EXIGIBILIDAD</a:t>
            </a:r>
            <a:endParaRPr sz="1500">
              <a:solidFill>
                <a:schemeClr val="dk1"/>
              </a:solidFill>
              <a:latin typeface="Arial"/>
              <a:ea typeface="Arial"/>
              <a:cs typeface="Arial"/>
              <a:sym typeface="Arial"/>
            </a:endParaRPr>
          </a:p>
        </p:txBody>
      </p:sp>
      <p:sp>
        <p:nvSpPr>
          <p:cNvPr id="400" name="Google Shape;400;p42"/>
          <p:cNvSpPr/>
          <p:nvPr/>
        </p:nvSpPr>
        <p:spPr>
          <a:xfrm>
            <a:off x="4965550" y="3466302"/>
            <a:ext cx="4087800" cy="984900"/>
          </a:xfrm>
          <a:prstGeom prst="roundRect">
            <a:avLst>
              <a:gd fmla="val 16667" name="adj"/>
            </a:avLst>
          </a:prstGeom>
          <a:solidFill>
            <a:srgbClr val="C87918">
              <a:alpha val="94620"/>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sz="2000" u="none">
                <a:solidFill>
                  <a:srgbClr val="FFFFFF"/>
                </a:solidFill>
                <a:latin typeface="Arial"/>
                <a:ea typeface="Arial"/>
                <a:cs typeface="Arial"/>
                <a:sym typeface="Arial"/>
              </a:rPr>
              <a:t>PATRIMONIO:</a:t>
            </a:r>
            <a:r>
              <a:rPr b="1" i="0" lang="es-ES" sz="2400" u="none">
                <a:solidFill>
                  <a:srgbClr val="FFFFFF"/>
                </a:solidFill>
                <a:latin typeface="Arial"/>
                <a:ea typeface="Arial"/>
                <a:cs typeface="Arial"/>
                <a:sym typeface="Arial"/>
              </a:rPr>
              <a:t> </a:t>
            </a:r>
            <a:r>
              <a:rPr lang="es-ES" sz="1600">
                <a:solidFill>
                  <a:srgbClr val="FFFFFF"/>
                </a:solidFill>
                <a:latin typeface="Calibri"/>
                <a:ea typeface="Calibri"/>
                <a:cs typeface="Calibri"/>
                <a:sym typeface="Calibri"/>
              </a:rPr>
              <a:t>Capitales o fondos propios o no exigible (todos los pasivos que no tienen la consideración de deuda). </a:t>
            </a:r>
            <a:endParaRPr b="1" sz="1600">
              <a:solidFill>
                <a:srgbClr val="FFFFFF"/>
              </a:solidFill>
            </a:endParaRPr>
          </a:p>
        </p:txBody>
      </p:sp>
      <p:sp>
        <p:nvSpPr>
          <p:cNvPr id="401" name="Google Shape;401;p42"/>
          <p:cNvSpPr/>
          <p:nvPr/>
        </p:nvSpPr>
        <p:spPr>
          <a:xfrm>
            <a:off x="4804835" y="1489525"/>
            <a:ext cx="4089000" cy="1376700"/>
          </a:xfrm>
          <a:prstGeom prst="roundRect">
            <a:avLst>
              <a:gd fmla="val 8083" name="adj"/>
            </a:avLst>
          </a:prstGeom>
          <a:solidFill>
            <a:srgbClr val="999999"/>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sz="1700" u="none">
                <a:solidFill>
                  <a:srgbClr val="FFFFFF"/>
                </a:solidFill>
                <a:latin typeface="Arial"/>
                <a:ea typeface="Arial"/>
                <a:cs typeface="Arial"/>
                <a:sym typeface="Arial"/>
              </a:rPr>
              <a:t>CAPITALES PROPIOS Y DEUDAS (Fondos propios y Ajenos)</a:t>
            </a:r>
            <a:endParaRPr b="1" i="0" sz="17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400"/>
              <a:buFont typeface="Arial"/>
              <a:buNone/>
            </a:pPr>
            <a:r>
              <a:t/>
            </a:r>
            <a:endParaRPr b="1" sz="600">
              <a:solidFill>
                <a:srgbClr val="FFFFFF"/>
              </a:solidFill>
            </a:endParaRPr>
          </a:p>
          <a:p>
            <a:pPr indent="0" lvl="0" marL="0" marR="0" rtl="0" algn="ctr">
              <a:lnSpc>
                <a:spcPct val="100000"/>
              </a:lnSpc>
              <a:spcBef>
                <a:spcPts val="0"/>
              </a:spcBef>
              <a:spcAft>
                <a:spcPts val="0"/>
              </a:spcAft>
              <a:buClr>
                <a:srgbClr val="FFFFFF"/>
              </a:buClr>
              <a:buSzPts val="1800"/>
              <a:buFont typeface="Arial"/>
              <a:buNone/>
            </a:pPr>
            <a:r>
              <a:rPr b="1" i="0" lang="es-ES" sz="1600" u="none">
                <a:solidFill>
                  <a:srgbClr val="FFFFFF"/>
                </a:solidFill>
                <a:latin typeface="Arial"/>
                <a:ea typeface="Arial"/>
                <a:cs typeface="Arial"/>
                <a:sym typeface="Arial"/>
              </a:rPr>
              <a:t>Capitales propios: </a:t>
            </a:r>
            <a:r>
              <a:rPr b="0" i="0" lang="es-ES" sz="1600" u="none">
                <a:solidFill>
                  <a:srgbClr val="FFFFFF"/>
                </a:solidFill>
                <a:latin typeface="Arial"/>
                <a:ea typeface="Arial"/>
                <a:cs typeface="Arial"/>
                <a:sym typeface="Arial"/>
              </a:rPr>
              <a:t>Capital y reservas</a:t>
            </a:r>
            <a:endParaRPr sz="1600"/>
          </a:p>
          <a:p>
            <a:pPr indent="0" lvl="0" marL="0" marR="0" rtl="0" algn="ctr">
              <a:lnSpc>
                <a:spcPct val="100000"/>
              </a:lnSpc>
              <a:spcBef>
                <a:spcPts val="0"/>
              </a:spcBef>
              <a:spcAft>
                <a:spcPts val="0"/>
              </a:spcAft>
              <a:buClr>
                <a:srgbClr val="FFFFFF"/>
              </a:buClr>
              <a:buSzPts val="1800"/>
              <a:buFont typeface="Arial"/>
              <a:buNone/>
            </a:pPr>
            <a:r>
              <a:rPr b="1" i="0" lang="es-ES" sz="1600" u="none">
                <a:solidFill>
                  <a:srgbClr val="FFFFFF"/>
                </a:solidFill>
                <a:latin typeface="Arial"/>
                <a:ea typeface="Arial"/>
                <a:cs typeface="Arial"/>
                <a:sym typeface="Arial"/>
              </a:rPr>
              <a:t>Deudas: </a:t>
            </a:r>
            <a:r>
              <a:rPr b="0" i="0" lang="es-ES" sz="1600" u="none">
                <a:solidFill>
                  <a:srgbClr val="FFFFFF"/>
                </a:solidFill>
                <a:latin typeface="Arial"/>
                <a:ea typeface="Arial"/>
                <a:cs typeface="Arial"/>
                <a:sym typeface="Arial"/>
              </a:rPr>
              <a:t>proveedores, préstamos banca</a:t>
            </a:r>
            <a:r>
              <a:rPr lang="es-ES" sz="1600">
                <a:solidFill>
                  <a:srgbClr val="FFFFFF"/>
                </a:solidFill>
              </a:rPr>
              <a:t>.</a:t>
            </a:r>
            <a:endParaRPr sz="1600"/>
          </a:p>
        </p:txBody>
      </p:sp>
      <p:sp>
        <p:nvSpPr>
          <p:cNvPr id="402" name="Google Shape;402;p42"/>
          <p:cNvSpPr txBox="1"/>
          <p:nvPr/>
        </p:nvSpPr>
        <p:spPr>
          <a:xfrm>
            <a:off x="655200" y="2885175"/>
            <a:ext cx="7617300" cy="23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1800"/>
              <a:t>5 masas patrimoniales del balance de situación</a:t>
            </a:r>
            <a:endParaRPr b="1" sz="1800"/>
          </a:p>
        </p:txBody>
      </p:sp>
      <p:sp>
        <p:nvSpPr>
          <p:cNvPr id="403" name="Google Shape;403;p42"/>
          <p:cNvSpPr txBox="1"/>
          <p:nvPr/>
        </p:nvSpPr>
        <p:spPr>
          <a:xfrm rot="-5400000">
            <a:off x="-1600114" y="4648739"/>
            <a:ext cx="3552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500">
                <a:solidFill>
                  <a:schemeClr val="dk1"/>
                </a:solidFill>
                <a:latin typeface="Arial"/>
                <a:ea typeface="Arial"/>
                <a:cs typeface="Arial"/>
                <a:sym typeface="Arial"/>
              </a:rPr>
              <a:t>De menor a mayor LIQUIDEZ</a:t>
            </a:r>
            <a:endParaRPr sz="15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410" name="Google Shape;410;p43"/>
          <p:cNvSpPr txBox="1"/>
          <p:nvPr/>
        </p:nvSpPr>
        <p:spPr>
          <a:xfrm>
            <a:off x="2064480" y="0"/>
            <a:ext cx="4915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A- El Balance de Situación</a:t>
            </a:r>
            <a:endParaRPr b="1" i="0" sz="3300" u="none" cap="none" strike="noStrike">
              <a:solidFill>
                <a:srgbClr val="FFFFFF"/>
              </a:solidFill>
              <a:latin typeface="Calibri"/>
              <a:ea typeface="Calibri"/>
              <a:cs typeface="Calibri"/>
              <a:sym typeface="Calibri"/>
            </a:endParaRPr>
          </a:p>
        </p:txBody>
      </p:sp>
      <p:sp>
        <p:nvSpPr>
          <p:cNvPr id="411" name="Google Shape;411;p43"/>
          <p:cNvSpPr/>
          <p:nvPr/>
        </p:nvSpPr>
        <p:spPr>
          <a:xfrm>
            <a:off x="446717" y="1005978"/>
            <a:ext cx="4032300" cy="3238500"/>
          </a:xfrm>
          <a:prstGeom prst="roundRect">
            <a:avLst>
              <a:gd fmla="val 8919" name="adj"/>
            </a:avLst>
          </a:prstGeom>
          <a:solidFill>
            <a:srgbClr val="00A1DA"/>
          </a:solidFill>
          <a:ln>
            <a:noFill/>
          </a:ln>
        </p:spPr>
        <p:txBody>
          <a:bodyPr anchorCtr="0" anchor="t" bIns="45700" lIns="182875" spcFirstLastPara="1" rIns="91425" wrap="square" tIns="45700">
            <a:noAutofit/>
          </a:bodyPr>
          <a:lstStyle/>
          <a:p>
            <a:pPr indent="0" lvl="0" marL="0" marR="0" rtl="0" algn="l">
              <a:lnSpc>
                <a:spcPct val="100000"/>
              </a:lnSpc>
              <a:spcBef>
                <a:spcPts val="0"/>
              </a:spcBef>
              <a:spcAft>
                <a:spcPts val="0"/>
              </a:spcAft>
              <a:buClr>
                <a:srgbClr val="FFFFFF"/>
              </a:buClr>
              <a:buSzPts val="2400"/>
              <a:buFont typeface="Arial"/>
              <a:buNone/>
            </a:pPr>
            <a:r>
              <a:rPr b="1" i="0" lang="es-ES" sz="1600" u="none">
                <a:solidFill>
                  <a:srgbClr val="FFFFFF"/>
                </a:solidFill>
                <a:latin typeface="Arial"/>
                <a:ea typeface="Arial"/>
                <a:cs typeface="Arial"/>
                <a:sym typeface="Arial"/>
              </a:rPr>
              <a:t>ACTIVO NO CORRIENTE </a:t>
            </a:r>
            <a:r>
              <a:rPr b="0" i="0" lang="es-ES" sz="1600" u="none">
                <a:solidFill>
                  <a:srgbClr val="FFFFFF"/>
                </a:solidFill>
                <a:latin typeface="Arial"/>
                <a:ea typeface="Arial"/>
                <a:cs typeface="Arial"/>
                <a:sym typeface="Arial"/>
              </a:rPr>
              <a:t>(sup al año)</a:t>
            </a:r>
            <a:endParaRPr sz="1600"/>
          </a:p>
          <a:p>
            <a:pPr indent="0" lvl="0" marL="0" marR="0" rtl="0" algn="l">
              <a:lnSpc>
                <a:spcPct val="100000"/>
              </a:lnSpc>
              <a:spcBef>
                <a:spcPts val="0"/>
              </a:spcBef>
              <a:spcAft>
                <a:spcPts val="0"/>
              </a:spcAft>
              <a:buClr>
                <a:srgbClr val="000000"/>
              </a:buClr>
              <a:buSzPts val="600"/>
              <a:buFont typeface="Arial"/>
              <a:buNone/>
            </a:pPr>
            <a:r>
              <a:t/>
            </a:r>
            <a:endParaRPr b="0" i="0" u="none">
              <a:solidFill>
                <a:srgbClr val="FFFFFF"/>
              </a:solidFill>
              <a:latin typeface="Arial"/>
              <a:ea typeface="Arial"/>
              <a:cs typeface="Arial"/>
              <a:sym typeface="Arial"/>
            </a:endParaRPr>
          </a:p>
          <a:p>
            <a:pPr indent="-88900" lvl="0" marL="0" marR="0" rtl="0" algn="l">
              <a:lnSpc>
                <a:spcPct val="100000"/>
              </a:lnSpc>
              <a:spcBef>
                <a:spcPts val="0"/>
              </a:spcBef>
              <a:spcAft>
                <a:spcPts val="0"/>
              </a:spcAft>
              <a:buClr>
                <a:srgbClr val="FFFFFF"/>
              </a:buClr>
              <a:buSzPts val="1400"/>
              <a:buFont typeface="Noto Sans Symbols"/>
              <a:buChar char="❑"/>
            </a:pPr>
            <a:r>
              <a:rPr b="1" lang="es-ES">
                <a:solidFill>
                  <a:srgbClr val="FFFFFF"/>
                </a:solidFill>
              </a:rPr>
              <a:t> </a:t>
            </a:r>
            <a:r>
              <a:rPr b="1" i="0" lang="es-ES" u="none">
                <a:solidFill>
                  <a:srgbClr val="FFFFFF"/>
                </a:solidFill>
                <a:latin typeface="Arial"/>
                <a:ea typeface="Arial"/>
                <a:cs typeface="Arial"/>
                <a:sym typeface="Arial"/>
              </a:rPr>
              <a:t>Inmovilizaciones intangibles: </a:t>
            </a:r>
            <a:r>
              <a:rPr b="0" i="0" lang="es-ES" u="none">
                <a:solidFill>
                  <a:srgbClr val="FFFFFF"/>
                </a:solidFill>
                <a:latin typeface="Arial"/>
                <a:ea typeface="Arial"/>
                <a:cs typeface="Arial"/>
                <a:sym typeface="Arial"/>
              </a:rPr>
              <a:t>patentes, fondos de comercio, derechos de traspaso, programas informáticos</a:t>
            </a:r>
            <a:endParaRPr/>
          </a:p>
          <a:p>
            <a:pPr indent="-88900" lvl="0" marL="0" marR="0" rtl="0" algn="l">
              <a:lnSpc>
                <a:spcPct val="100000"/>
              </a:lnSpc>
              <a:spcBef>
                <a:spcPts val="0"/>
              </a:spcBef>
              <a:spcAft>
                <a:spcPts val="0"/>
              </a:spcAft>
              <a:buClr>
                <a:srgbClr val="FFFFFF"/>
              </a:buClr>
              <a:buSzPts val="1400"/>
              <a:buFont typeface="Noto Sans Symbols"/>
              <a:buChar char="❑"/>
            </a:pPr>
            <a:r>
              <a:rPr b="1" lang="es-ES">
                <a:solidFill>
                  <a:srgbClr val="FFFFFF"/>
                </a:solidFill>
              </a:rPr>
              <a:t> </a:t>
            </a:r>
            <a:r>
              <a:rPr b="1" i="0" lang="es-ES" u="none">
                <a:solidFill>
                  <a:srgbClr val="FFFFFF"/>
                </a:solidFill>
                <a:latin typeface="Arial"/>
                <a:ea typeface="Arial"/>
                <a:cs typeface="Arial"/>
                <a:sym typeface="Arial"/>
              </a:rPr>
              <a:t>Inmovilizaciones materiales: </a:t>
            </a:r>
            <a:r>
              <a:rPr b="0" i="0" lang="es-ES" u="none">
                <a:solidFill>
                  <a:srgbClr val="FFFFFF"/>
                </a:solidFill>
                <a:latin typeface="Arial"/>
                <a:ea typeface="Arial"/>
                <a:cs typeface="Arial"/>
                <a:sym typeface="Arial"/>
              </a:rPr>
              <a:t>terrenos, construcciones, maquinaria, utillaje, mobiliario, ordenadores, elementos de transporte</a:t>
            </a:r>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1" i="0" lang="es-ES" u="none">
                <a:solidFill>
                  <a:srgbClr val="FFFFFF"/>
                </a:solidFill>
              </a:rPr>
              <a:t>Inversiones inmobiliarias </a:t>
            </a:r>
            <a:r>
              <a:rPr b="0" i="0" lang="es-ES" u="none">
                <a:solidFill>
                  <a:srgbClr val="FFFFFF"/>
                </a:solidFill>
                <a:latin typeface="Arial"/>
                <a:ea typeface="Arial"/>
                <a:cs typeface="Arial"/>
                <a:sym typeface="Arial"/>
              </a:rPr>
              <a:t>(terrenos, bs naturales)</a:t>
            </a:r>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1" lang="es-ES">
                <a:solidFill>
                  <a:srgbClr val="FFFFFF"/>
                </a:solidFill>
              </a:rPr>
              <a:t>Inversiones en empresas</a:t>
            </a:r>
            <a:r>
              <a:rPr lang="es-ES">
                <a:solidFill>
                  <a:srgbClr val="FFFFFF"/>
                </a:solidFill>
              </a:rPr>
              <a:t> del grupo y asociadas a L.P.</a:t>
            </a:r>
            <a:endParaRPr>
              <a:solidFill>
                <a:srgbClr val="FFFFFF"/>
              </a:solidFill>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1" i="0" lang="es-ES" u="none">
                <a:solidFill>
                  <a:srgbClr val="FFFFFF"/>
                </a:solidFill>
              </a:rPr>
              <a:t>Inversiones financieras </a:t>
            </a:r>
            <a:r>
              <a:rPr b="0" i="0" lang="es-ES" u="none">
                <a:solidFill>
                  <a:srgbClr val="FFFFFF"/>
                </a:solidFill>
                <a:latin typeface="Arial"/>
                <a:ea typeface="Arial"/>
                <a:cs typeface="Arial"/>
                <a:sym typeface="Arial"/>
              </a:rPr>
              <a:t>a largo plazo</a:t>
            </a:r>
            <a:endParaRPr/>
          </a:p>
          <a:p>
            <a:pPr indent="0" lvl="0" marL="457200" marR="0" rtl="0" algn="l">
              <a:lnSpc>
                <a:spcPct val="100000"/>
              </a:lnSpc>
              <a:spcBef>
                <a:spcPts val="0"/>
              </a:spcBef>
              <a:spcAft>
                <a:spcPts val="0"/>
              </a:spcAft>
              <a:buNone/>
            </a:pPr>
            <a:r>
              <a:t/>
            </a:r>
            <a:endParaRPr/>
          </a:p>
        </p:txBody>
      </p:sp>
      <p:sp>
        <p:nvSpPr>
          <p:cNvPr id="412" name="Google Shape;412;p43"/>
          <p:cNvSpPr/>
          <p:nvPr/>
        </p:nvSpPr>
        <p:spPr>
          <a:xfrm>
            <a:off x="4944575" y="2653796"/>
            <a:ext cx="4113300" cy="1590600"/>
          </a:xfrm>
          <a:prstGeom prst="roundRect">
            <a:avLst>
              <a:gd fmla="val 16667" name="adj"/>
            </a:avLst>
          </a:prstGeom>
          <a:solidFill>
            <a:srgbClr val="F6B26B"/>
          </a:solidFill>
          <a:ln>
            <a:noFill/>
          </a:ln>
        </p:spPr>
        <p:txBody>
          <a:bodyPr anchorCtr="0" anchor="t" bIns="45700" lIns="274300"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lang="es-ES" sz="1600">
                <a:solidFill>
                  <a:srgbClr val="FFFFFF"/>
                </a:solidFill>
              </a:rPr>
              <a:t>PASIVO NO CORRIENTE (sup al año)</a:t>
            </a:r>
            <a:endParaRPr b="1" sz="1600">
              <a:solidFill>
                <a:srgbClr val="FFFFFF"/>
              </a:solidFill>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0" i="0" lang="es-ES" u="none">
                <a:solidFill>
                  <a:srgbClr val="FFFFFF"/>
                </a:solidFill>
                <a:latin typeface="Arial"/>
                <a:ea typeface="Arial"/>
                <a:cs typeface="Arial"/>
                <a:sym typeface="Arial"/>
              </a:rPr>
              <a:t>Provisiones a largo plazo</a:t>
            </a:r>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0" i="0" lang="es-ES" u="none">
                <a:solidFill>
                  <a:srgbClr val="FFFFFF"/>
                </a:solidFill>
                <a:latin typeface="Arial"/>
                <a:ea typeface="Arial"/>
                <a:cs typeface="Arial"/>
                <a:sym typeface="Arial"/>
              </a:rPr>
              <a:t>Deudas a largo plazo</a:t>
            </a:r>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0" i="0" lang="es-ES" u="none">
                <a:solidFill>
                  <a:srgbClr val="FFFFFF"/>
                </a:solidFill>
                <a:latin typeface="Arial"/>
                <a:ea typeface="Arial"/>
                <a:cs typeface="Arial"/>
                <a:sym typeface="Arial"/>
              </a:rPr>
              <a:t>Deudas con empresas del grupo a largo plazo</a:t>
            </a:r>
            <a:endParaRPr/>
          </a:p>
        </p:txBody>
      </p:sp>
      <p:sp>
        <p:nvSpPr>
          <p:cNvPr id="413" name="Google Shape;413;p43"/>
          <p:cNvSpPr/>
          <p:nvPr/>
        </p:nvSpPr>
        <p:spPr>
          <a:xfrm>
            <a:off x="463483" y="4305499"/>
            <a:ext cx="4032300" cy="1968600"/>
          </a:xfrm>
          <a:prstGeom prst="roundRect">
            <a:avLst>
              <a:gd fmla="val 16667" name="adj"/>
            </a:avLst>
          </a:prstGeom>
          <a:solidFill>
            <a:srgbClr val="3BD0FF"/>
          </a:solidFill>
          <a:ln>
            <a:noFill/>
          </a:ln>
        </p:spPr>
        <p:txBody>
          <a:bodyPr anchorCtr="0" anchor="t" bIns="45700" lIns="147600" spcFirstLastPara="1" rIns="54000" wrap="square" tIns="45700">
            <a:noAutofit/>
          </a:bodyPr>
          <a:lstStyle/>
          <a:p>
            <a:pPr indent="0" lvl="0" marL="0" marR="0" rtl="0" algn="l">
              <a:lnSpc>
                <a:spcPct val="100000"/>
              </a:lnSpc>
              <a:spcBef>
                <a:spcPts val="0"/>
              </a:spcBef>
              <a:spcAft>
                <a:spcPts val="0"/>
              </a:spcAft>
              <a:buClr>
                <a:srgbClr val="FFFFFF"/>
              </a:buClr>
              <a:buSzPts val="2400"/>
              <a:buFont typeface="Arial"/>
              <a:buNone/>
            </a:pPr>
            <a:r>
              <a:rPr b="1" lang="es-ES" sz="1600">
                <a:solidFill>
                  <a:srgbClr val="FFFFFF"/>
                </a:solidFill>
              </a:rPr>
              <a:t>ACTIVO CORRIENTE (inf al año)</a:t>
            </a:r>
            <a:endParaRPr b="1" sz="1600">
              <a:solidFill>
                <a:srgbClr val="FFFFFF"/>
              </a:solidFill>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1" i="0" lang="es-ES" u="none">
                <a:solidFill>
                  <a:srgbClr val="FFFFFF"/>
                </a:solidFill>
              </a:rPr>
              <a:t>Existencias </a:t>
            </a:r>
            <a:r>
              <a:rPr b="0" i="0" lang="es-ES" u="none">
                <a:solidFill>
                  <a:srgbClr val="FFFFFF"/>
                </a:solidFill>
                <a:latin typeface="Arial"/>
                <a:ea typeface="Arial"/>
                <a:cs typeface="Arial"/>
                <a:sym typeface="Arial"/>
              </a:rPr>
              <a:t>(</a:t>
            </a:r>
            <a:r>
              <a:rPr lang="es-ES">
                <a:solidFill>
                  <a:srgbClr val="FFFFFF"/>
                </a:solidFill>
              </a:rPr>
              <a:t>m.p, mercaderías, productos...) </a:t>
            </a:r>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1" lang="es-ES">
                <a:solidFill>
                  <a:srgbClr val="FFFFFF"/>
                </a:solidFill>
              </a:rPr>
              <a:t>Realizable</a:t>
            </a:r>
            <a:r>
              <a:rPr b="0" i="0" lang="es-ES" u="none">
                <a:solidFill>
                  <a:srgbClr val="FFFFFF"/>
                </a:solidFill>
                <a:latin typeface="Arial"/>
                <a:ea typeface="Arial"/>
                <a:cs typeface="Arial"/>
                <a:sym typeface="Arial"/>
              </a:rPr>
              <a:t>: Deudores comerciales y otras cuentas x cobrar (Clientes)</a:t>
            </a:r>
            <a:endParaRPr/>
          </a:p>
          <a:p>
            <a:pPr indent="-88900" lvl="0" marL="0" marR="0" rtl="0" algn="l">
              <a:lnSpc>
                <a:spcPct val="100000"/>
              </a:lnSpc>
              <a:spcBef>
                <a:spcPts val="0"/>
              </a:spcBef>
              <a:spcAft>
                <a:spcPts val="0"/>
              </a:spcAft>
              <a:buClr>
                <a:srgbClr val="FFFFFF"/>
              </a:buClr>
              <a:buSzPts val="1400"/>
              <a:buFont typeface="Noto Sans Symbols"/>
              <a:buChar char="❑"/>
            </a:pPr>
            <a:r>
              <a:rPr b="1" lang="es-ES">
                <a:solidFill>
                  <a:srgbClr val="FFFFFF"/>
                </a:solidFill>
              </a:rPr>
              <a:t> Inversione</a:t>
            </a:r>
            <a:r>
              <a:rPr b="0" i="0" lang="es-ES" u="none">
                <a:solidFill>
                  <a:srgbClr val="FFFFFF"/>
                </a:solidFill>
                <a:latin typeface="Arial"/>
                <a:ea typeface="Arial"/>
                <a:cs typeface="Arial"/>
                <a:sym typeface="Arial"/>
              </a:rPr>
              <a:t>s en empresas a corto plazo</a:t>
            </a:r>
            <a:endParaRPr/>
          </a:p>
          <a:p>
            <a:pPr indent="-88900" lvl="0" marL="0" marR="0" rtl="0" algn="l">
              <a:lnSpc>
                <a:spcPct val="100000"/>
              </a:lnSpc>
              <a:spcBef>
                <a:spcPts val="0"/>
              </a:spcBef>
              <a:spcAft>
                <a:spcPts val="0"/>
              </a:spcAft>
              <a:buClr>
                <a:srgbClr val="FFFFFF"/>
              </a:buClr>
              <a:buSzPts val="1400"/>
              <a:buFont typeface="Noto Sans Symbols"/>
              <a:buChar char="❑"/>
            </a:pPr>
            <a:r>
              <a:rPr b="1" lang="es-ES">
                <a:solidFill>
                  <a:srgbClr val="FFFFFF"/>
                </a:solidFill>
              </a:rPr>
              <a:t> Inversiones financieras</a:t>
            </a:r>
            <a:r>
              <a:rPr b="0" i="0" lang="es-ES" u="none">
                <a:solidFill>
                  <a:srgbClr val="FFFFFF"/>
                </a:solidFill>
                <a:latin typeface="Arial"/>
                <a:ea typeface="Arial"/>
                <a:cs typeface="Arial"/>
                <a:sym typeface="Arial"/>
              </a:rPr>
              <a:t> a corto plazo</a:t>
            </a:r>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1" lang="es-ES">
                <a:solidFill>
                  <a:srgbClr val="FFFFFF"/>
                </a:solidFill>
              </a:rPr>
              <a:t>Efectivo (</a:t>
            </a:r>
            <a:r>
              <a:rPr b="1" i="0" lang="es-ES" u="none">
                <a:solidFill>
                  <a:srgbClr val="FFFFFF"/>
                </a:solidFill>
              </a:rPr>
              <a:t>Disponible)</a:t>
            </a:r>
            <a:r>
              <a:rPr b="0" i="0" lang="es-ES" u="none">
                <a:solidFill>
                  <a:srgbClr val="FFFFFF"/>
                </a:solidFill>
                <a:latin typeface="Arial"/>
                <a:ea typeface="Arial"/>
                <a:cs typeface="Arial"/>
                <a:sym typeface="Arial"/>
              </a:rPr>
              <a:t>: Efectivo y activos líquidos (Tes</a:t>
            </a:r>
            <a:r>
              <a:rPr lang="es-ES">
                <a:solidFill>
                  <a:srgbClr val="FFFFFF"/>
                </a:solidFill>
              </a:rPr>
              <a:t>orería)</a:t>
            </a:r>
            <a:r>
              <a:rPr b="0" i="0" lang="es-ES" u="none">
                <a:solidFill>
                  <a:srgbClr val="FFFFFF"/>
                </a:solidFill>
                <a:latin typeface="Arial"/>
                <a:ea typeface="Arial"/>
                <a:cs typeface="Arial"/>
                <a:sym typeface="Arial"/>
              </a:rPr>
              <a:t>: caja+bancos</a:t>
            </a:r>
            <a:endParaRPr/>
          </a:p>
          <a:p>
            <a:pPr indent="0" lvl="0" marL="0" marR="0" rtl="0" algn="l">
              <a:lnSpc>
                <a:spcPct val="100000"/>
              </a:lnSpc>
              <a:spcBef>
                <a:spcPts val="0"/>
              </a:spcBef>
              <a:spcAft>
                <a:spcPts val="0"/>
              </a:spcAft>
              <a:buNone/>
            </a:pPr>
            <a:r>
              <a:t/>
            </a:r>
            <a:endParaRPr b="0" i="0" u="none">
              <a:solidFill>
                <a:srgbClr val="FFFFFF"/>
              </a:solidFill>
              <a:latin typeface="Arial"/>
              <a:ea typeface="Arial"/>
              <a:cs typeface="Arial"/>
              <a:sym typeface="Arial"/>
            </a:endParaRPr>
          </a:p>
        </p:txBody>
      </p:sp>
      <p:sp>
        <p:nvSpPr>
          <p:cNvPr id="414" name="Google Shape;414;p43"/>
          <p:cNvSpPr txBox="1"/>
          <p:nvPr/>
        </p:nvSpPr>
        <p:spPr>
          <a:xfrm rot="-5400000">
            <a:off x="2658128" y="3505772"/>
            <a:ext cx="39645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latin typeface="Arial"/>
                <a:ea typeface="Arial"/>
                <a:cs typeface="Arial"/>
                <a:sym typeface="Arial"/>
              </a:rPr>
              <a:t>De menor a mayor EXIGIBILIDAD</a:t>
            </a:r>
            <a:endParaRPr sz="1800">
              <a:solidFill>
                <a:schemeClr val="dk1"/>
              </a:solidFill>
              <a:latin typeface="Arial"/>
              <a:ea typeface="Arial"/>
              <a:cs typeface="Arial"/>
              <a:sym typeface="Arial"/>
            </a:endParaRPr>
          </a:p>
        </p:txBody>
      </p:sp>
      <p:sp>
        <p:nvSpPr>
          <p:cNvPr id="415" name="Google Shape;415;p43"/>
          <p:cNvSpPr/>
          <p:nvPr/>
        </p:nvSpPr>
        <p:spPr>
          <a:xfrm>
            <a:off x="4938592" y="4431802"/>
            <a:ext cx="4125300" cy="1716000"/>
          </a:xfrm>
          <a:prstGeom prst="roundRect">
            <a:avLst>
              <a:gd fmla="val 10951" name="adj"/>
            </a:avLst>
          </a:prstGeom>
          <a:solidFill>
            <a:srgbClr val="F6B26B"/>
          </a:solidFill>
          <a:ln>
            <a:noFill/>
          </a:ln>
        </p:spPr>
        <p:txBody>
          <a:bodyPr anchorCtr="0" anchor="t" bIns="45700" lIns="274300"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lang="es-ES" sz="1600">
                <a:solidFill>
                  <a:srgbClr val="FFFFFF"/>
                </a:solidFill>
              </a:rPr>
              <a:t>PASIVO CORRIENTE (inf al año)</a:t>
            </a:r>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0" i="0" lang="es-ES" u="none">
                <a:solidFill>
                  <a:srgbClr val="FFFFFF"/>
                </a:solidFill>
                <a:latin typeface="Arial"/>
                <a:ea typeface="Arial"/>
                <a:cs typeface="Arial"/>
                <a:sym typeface="Arial"/>
              </a:rPr>
              <a:t>Provisiones a cp</a:t>
            </a:r>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0" i="0" lang="es-ES" u="none">
                <a:solidFill>
                  <a:srgbClr val="FFFFFF"/>
                </a:solidFill>
                <a:latin typeface="Arial"/>
                <a:ea typeface="Arial"/>
                <a:cs typeface="Arial"/>
                <a:sym typeface="Arial"/>
              </a:rPr>
              <a:t>Deudas a cp (cr</a:t>
            </a:r>
            <a:r>
              <a:rPr lang="es-ES">
                <a:solidFill>
                  <a:srgbClr val="FFFFFF"/>
                </a:solidFill>
              </a:rPr>
              <a:t>éditos a CP).</a:t>
            </a:r>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0" i="0" lang="es-ES" u="none">
                <a:solidFill>
                  <a:srgbClr val="FFFFFF"/>
                </a:solidFill>
                <a:latin typeface="Arial"/>
                <a:ea typeface="Arial"/>
                <a:cs typeface="Arial"/>
                <a:sym typeface="Arial"/>
              </a:rPr>
              <a:t>Deudas con empresas del grupo y asociadas cp</a:t>
            </a:r>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0" i="0" lang="es-ES" u="none">
                <a:solidFill>
                  <a:srgbClr val="FFFFFF"/>
                </a:solidFill>
                <a:latin typeface="Arial"/>
                <a:ea typeface="Arial"/>
                <a:cs typeface="Arial"/>
                <a:sym typeface="Arial"/>
              </a:rPr>
              <a:t>Acreedores comerciales y otras cuentas a pagar (proveedores o compras a cr</a:t>
            </a:r>
            <a:r>
              <a:rPr lang="es-ES">
                <a:solidFill>
                  <a:srgbClr val="FFFFFF"/>
                </a:solidFill>
              </a:rPr>
              <a:t>édito)</a:t>
            </a:r>
            <a:endParaRPr/>
          </a:p>
        </p:txBody>
      </p:sp>
      <p:sp>
        <p:nvSpPr>
          <p:cNvPr id="416" name="Google Shape;416;p43"/>
          <p:cNvSpPr/>
          <p:nvPr/>
        </p:nvSpPr>
        <p:spPr>
          <a:xfrm>
            <a:off x="192369" y="1091703"/>
            <a:ext cx="268500" cy="4989600"/>
          </a:xfrm>
          <a:prstGeom prst="downArrow">
            <a:avLst>
              <a:gd fmla="val 20729" name="adj1"/>
              <a:gd fmla="val 64777" name="adj2"/>
            </a:avLst>
          </a:pr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u="none">
              <a:solidFill>
                <a:srgbClr val="000000"/>
              </a:solidFill>
              <a:latin typeface="Arial"/>
              <a:ea typeface="Arial"/>
              <a:cs typeface="Arial"/>
              <a:sym typeface="Arial"/>
            </a:endParaRPr>
          </a:p>
        </p:txBody>
      </p:sp>
      <p:sp>
        <p:nvSpPr>
          <p:cNvPr id="417" name="Google Shape;417;p43"/>
          <p:cNvSpPr/>
          <p:nvPr/>
        </p:nvSpPr>
        <p:spPr>
          <a:xfrm>
            <a:off x="4674655" y="1109166"/>
            <a:ext cx="270000" cy="4991100"/>
          </a:xfrm>
          <a:prstGeom prst="downArrow">
            <a:avLst>
              <a:gd fmla="val 20726" name="adj1"/>
              <a:gd fmla="val 67246" name="adj2"/>
            </a:avLst>
          </a:pr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u="none">
              <a:solidFill>
                <a:srgbClr val="000000"/>
              </a:solidFill>
              <a:latin typeface="Arial"/>
              <a:ea typeface="Arial"/>
              <a:cs typeface="Arial"/>
              <a:sym typeface="Arial"/>
            </a:endParaRPr>
          </a:p>
        </p:txBody>
      </p:sp>
      <p:sp>
        <p:nvSpPr>
          <p:cNvPr id="418" name="Google Shape;418;p43"/>
          <p:cNvSpPr/>
          <p:nvPr/>
        </p:nvSpPr>
        <p:spPr>
          <a:xfrm>
            <a:off x="4938600" y="1034550"/>
            <a:ext cx="4125300" cy="1503300"/>
          </a:xfrm>
          <a:prstGeom prst="roundRect">
            <a:avLst>
              <a:gd fmla="val 16667" name="adj"/>
            </a:avLst>
          </a:prstGeom>
          <a:solidFill>
            <a:srgbClr val="C87918">
              <a:alpha val="94620"/>
            </a:srgbClr>
          </a:solidFill>
          <a:ln>
            <a:noFill/>
          </a:ln>
        </p:spPr>
        <p:txBody>
          <a:bodyPr anchorCtr="0" anchor="t" bIns="45700" lIns="129600" spcFirstLastPara="1" rIns="91425" wrap="square" tIns="0">
            <a:noAutofit/>
          </a:bodyPr>
          <a:lstStyle/>
          <a:p>
            <a:pPr indent="0" lvl="0" marL="0" marR="0" rtl="0" algn="ctr">
              <a:lnSpc>
                <a:spcPct val="100000"/>
              </a:lnSpc>
              <a:spcBef>
                <a:spcPts val="0"/>
              </a:spcBef>
              <a:spcAft>
                <a:spcPts val="0"/>
              </a:spcAft>
              <a:buClr>
                <a:srgbClr val="FFFFFF"/>
              </a:buClr>
              <a:buSzPts val="2400"/>
              <a:buFont typeface="Arial"/>
              <a:buNone/>
            </a:pPr>
            <a:r>
              <a:rPr b="1" lang="es-ES" sz="1600">
                <a:solidFill>
                  <a:srgbClr val="FFFFFF"/>
                </a:solidFill>
              </a:rPr>
              <a:t>PATRIMONIO NETO</a:t>
            </a:r>
            <a:endParaRPr b="1" sz="1600">
              <a:solidFill>
                <a:srgbClr val="FFFFFF"/>
              </a:solidFill>
            </a:endParaRPr>
          </a:p>
          <a:p>
            <a:pPr indent="0" lvl="0" marL="0" marR="0" rtl="0" algn="l">
              <a:lnSpc>
                <a:spcPct val="100000"/>
              </a:lnSpc>
              <a:spcBef>
                <a:spcPts val="0"/>
              </a:spcBef>
              <a:spcAft>
                <a:spcPts val="0"/>
              </a:spcAft>
              <a:buClr>
                <a:srgbClr val="000000"/>
              </a:buClr>
              <a:buSzPts val="400"/>
              <a:buFont typeface="Arial"/>
              <a:buNone/>
            </a:pPr>
            <a:r>
              <a:t/>
            </a:r>
            <a:endParaRPr b="1" i="0" u="none">
              <a:solidFill>
                <a:srgbClr val="FFFFFF"/>
              </a:solidFill>
              <a:latin typeface="Arial"/>
              <a:ea typeface="Arial"/>
              <a:cs typeface="Arial"/>
              <a:sym typeface="Arial"/>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0" i="0" lang="es-ES" u="none">
                <a:solidFill>
                  <a:srgbClr val="FFFFFF"/>
                </a:solidFill>
                <a:latin typeface="Arial"/>
                <a:ea typeface="Arial"/>
                <a:cs typeface="Arial"/>
                <a:sym typeface="Arial"/>
              </a:rPr>
              <a:t>Fondos Propios (</a:t>
            </a:r>
            <a:r>
              <a:rPr b="1" i="0" lang="es-ES" u="none">
                <a:solidFill>
                  <a:srgbClr val="FFFFFF"/>
                </a:solidFill>
                <a:latin typeface="Arial"/>
                <a:ea typeface="Arial"/>
                <a:cs typeface="Arial"/>
                <a:sym typeface="Arial"/>
              </a:rPr>
              <a:t>Capital, Resultados de ejercicios anteriores, Reservas </a:t>
            </a:r>
            <a:r>
              <a:rPr b="1" i="0" lang="es-ES" sz="1100" u="none">
                <a:solidFill>
                  <a:srgbClr val="FFFFFF"/>
                </a:solidFill>
                <a:latin typeface="Arial"/>
                <a:ea typeface="Arial"/>
                <a:cs typeface="Arial"/>
                <a:sym typeface="Arial"/>
              </a:rPr>
              <a:t>(bºno</a:t>
            </a:r>
            <a:r>
              <a:rPr b="1" lang="es-ES" sz="1100">
                <a:solidFill>
                  <a:srgbClr val="FFFFFF"/>
                </a:solidFill>
              </a:rPr>
              <a:t> </a:t>
            </a:r>
            <a:r>
              <a:rPr b="1" i="0" lang="es-ES" sz="1100" u="none">
                <a:solidFill>
                  <a:srgbClr val="FFFFFF"/>
                </a:solidFill>
                <a:latin typeface="Arial"/>
                <a:ea typeface="Arial"/>
                <a:cs typeface="Arial"/>
                <a:sym typeface="Arial"/>
              </a:rPr>
              <a:t>repartid</a:t>
            </a:r>
            <a:r>
              <a:rPr b="1" lang="es-ES" sz="1100">
                <a:solidFill>
                  <a:srgbClr val="FFFFFF"/>
                </a:solidFill>
              </a:rPr>
              <a:t>o)</a:t>
            </a:r>
            <a:endParaRPr sz="1100"/>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0" i="0" lang="es-ES" u="none">
                <a:solidFill>
                  <a:srgbClr val="FFFFFF"/>
                </a:solidFill>
                <a:latin typeface="Arial"/>
                <a:ea typeface="Arial"/>
                <a:cs typeface="Arial"/>
                <a:sym typeface="Arial"/>
              </a:rPr>
              <a:t>Ajustes por cambios de valor</a:t>
            </a:r>
            <a:endParaRPr/>
          </a:p>
          <a:p>
            <a:pPr indent="-88900" lvl="0" marL="0" marR="0" rtl="0" algn="l">
              <a:lnSpc>
                <a:spcPct val="100000"/>
              </a:lnSpc>
              <a:spcBef>
                <a:spcPts val="0"/>
              </a:spcBef>
              <a:spcAft>
                <a:spcPts val="0"/>
              </a:spcAft>
              <a:buClr>
                <a:srgbClr val="FFFFFF"/>
              </a:buClr>
              <a:buSzPts val="1400"/>
              <a:buFont typeface="Noto Sans Symbols"/>
              <a:buChar char="❑"/>
            </a:pPr>
            <a:r>
              <a:rPr lang="es-ES">
                <a:solidFill>
                  <a:srgbClr val="FFFFFF"/>
                </a:solidFill>
              </a:rPr>
              <a:t> </a:t>
            </a:r>
            <a:r>
              <a:rPr b="0" i="0" lang="es-ES" u="none">
                <a:solidFill>
                  <a:srgbClr val="FFFFFF"/>
                </a:solidFill>
                <a:latin typeface="Arial"/>
                <a:ea typeface="Arial"/>
                <a:cs typeface="Arial"/>
                <a:sym typeface="Arial"/>
              </a:rPr>
              <a:t>Subvenciones, donaciones y legados</a:t>
            </a:r>
            <a:endParaRPr/>
          </a:p>
        </p:txBody>
      </p:sp>
      <p:sp>
        <p:nvSpPr>
          <p:cNvPr id="419" name="Google Shape;419;p43"/>
          <p:cNvSpPr txBox="1"/>
          <p:nvPr/>
        </p:nvSpPr>
        <p:spPr>
          <a:xfrm>
            <a:off x="56578" y="658200"/>
            <a:ext cx="8804400" cy="425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lang="es-ES" sz="1600"/>
              <a:t>En detalle...</a:t>
            </a:r>
            <a:endParaRPr sz="1600"/>
          </a:p>
        </p:txBody>
      </p:sp>
      <p:sp>
        <p:nvSpPr>
          <p:cNvPr id="420" name="Google Shape;420;p43"/>
          <p:cNvSpPr txBox="1"/>
          <p:nvPr/>
        </p:nvSpPr>
        <p:spPr>
          <a:xfrm rot="-5400000">
            <a:off x="-1600114" y="3581939"/>
            <a:ext cx="35526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800">
                <a:solidFill>
                  <a:schemeClr val="dk1"/>
                </a:solidFill>
                <a:latin typeface="Arial"/>
                <a:ea typeface="Arial"/>
                <a:cs typeface="Arial"/>
                <a:sym typeface="Arial"/>
              </a:rPr>
              <a:t>De menor a mayor LIQUIDEZ</a:t>
            </a:r>
            <a:endParaRPr sz="1800">
              <a:solidFill>
                <a:schemeClr val="dk1"/>
              </a:solidFill>
              <a:latin typeface="Arial"/>
              <a:ea typeface="Arial"/>
              <a:cs typeface="Arial"/>
              <a:sym typeface="Arial"/>
            </a:endParaRPr>
          </a:p>
        </p:txBody>
      </p:sp>
      <p:sp>
        <p:nvSpPr>
          <p:cNvPr id="421" name="Google Shape;421;p43"/>
          <p:cNvSpPr txBox="1"/>
          <p:nvPr/>
        </p:nvSpPr>
        <p:spPr>
          <a:xfrm>
            <a:off x="3628055" y="3205316"/>
            <a:ext cx="1887900" cy="1569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9600">
                <a:solidFill>
                  <a:srgbClr val="FF0000"/>
                </a:solidFill>
                <a:latin typeface="Arial"/>
                <a:ea typeface="Arial"/>
                <a:cs typeface="Arial"/>
                <a:sym typeface="Arial"/>
              </a:rPr>
              <a:t>=</a:t>
            </a:r>
            <a:endParaRPr sz="9600">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28" name="Google Shape;428;p44"/>
          <p:cNvSpPr txBox="1"/>
          <p:nvPr/>
        </p:nvSpPr>
        <p:spPr>
          <a:xfrm>
            <a:off x="2064480" y="0"/>
            <a:ext cx="4915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A- El Balance de Situación</a:t>
            </a:r>
            <a:endParaRPr b="1" i="0" sz="3300" u="none" cap="none" strike="noStrike">
              <a:solidFill>
                <a:srgbClr val="FFFFFF"/>
              </a:solidFill>
              <a:latin typeface="Calibri"/>
              <a:ea typeface="Calibri"/>
              <a:cs typeface="Calibri"/>
              <a:sym typeface="Calibri"/>
            </a:endParaRPr>
          </a:p>
        </p:txBody>
      </p:sp>
      <p:pic>
        <p:nvPicPr>
          <p:cNvPr id="429" name="Google Shape;429;p44"/>
          <p:cNvPicPr preferRelativeResize="0"/>
          <p:nvPr/>
        </p:nvPicPr>
        <p:blipFill>
          <a:blip r:embed="rId3">
            <a:alphaModFix/>
          </a:blip>
          <a:stretch>
            <a:fillRect/>
          </a:stretch>
        </p:blipFill>
        <p:spPr>
          <a:xfrm>
            <a:off x="517150" y="1719275"/>
            <a:ext cx="8343824" cy="3946400"/>
          </a:xfrm>
          <a:prstGeom prst="rect">
            <a:avLst/>
          </a:prstGeom>
          <a:noFill/>
          <a:ln>
            <a:noFill/>
          </a:ln>
        </p:spPr>
      </p:pic>
      <p:sp>
        <p:nvSpPr>
          <p:cNvPr id="430" name="Google Shape;430;p44"/>
          <p:cNvSpPr txBox="1"/>
          <p:nvPr/>
        </p:nvSpPr>
        <p:spPr>
          <a:xfrm>
            <a:off x="56578" y="886800"/>
            <a:ext cx="8804400" cy="425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1" lang="es-ES" sz="1600"/>
              <a:t>Recuerda cómo se ordena un Balance de Situación</a:t>
            </a:r>
            <a:endParaRPr b="1"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37" name="Google Shape;437;p45"/>
          <p:cNvSpPr txBox="1"/>
          <p:nvPr/>
        </p:nvSpPr>
        <p:spPr>
          <a:xfrm>
            <a:off x="1063775" y="56575"/>
            <a:ext cx="6891900" cy="8940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b="1" i="1" lang="es-ES" sz="2400">
                <a:solidFill>
                  <a:srgbClr val="FF9900"/>
                </a:solidFill>
              </a:rPr>
              <a:t>Ejercicio</a:t>
            </a:r>
            <a:r>
              <a:rPr lang="es-ES" sz="2400">
                <a:solidFill>
                  <a:srgbClr val="FFFFFF"/>
                </a:solidFill>
              </a:rPr>
              <a:t> BS: </a:t>
            </a:r>
            <a:r>
              <a:rPr b="1" i="1" lang="es-ES" sz="2400">
                <a:solidFill>
                  <a:srgbClr val="FFFFFF"/>
                </a:solidFill>
              </a:rPr>
              <a:t>calcula el total Activo y Pasivo</a:t>
            </a:r>
            <a:endParaRPr sz="2400">
              <a:solidFill>
                <a:srgbClr val="FFFFFF"/>
              </a:solidFill>
            </a:endParaRPr>
          </a:p>
          <a:p>
            <a:pPr indent="0" lvl="0" marL="0" marR="0" rtl="0" algn="ctr">
              <a:lnSpc>
                <a:spcPct val="90000"/>
              </a:lnSpc>
              <a:spcBef>
                <a:spcPts val="0"/>
              </a:spcBef>
              <a:spcAft>
                <a:spcPts val="0"/>
              </a:spcAft>
              <a:buClr>
                <a:srgbClr val="DBDBDB"/>
              </a:buClr>
              <a:buSzPts val="3300"/>
              <a:buFont typeface="Calibri"/>
              <a:buNone/>
            </a:pPr>
            <a:r>
              <a:t/>
            </a:r>
            <a:endParaRPr b="1" sz="2400">
              <a:solidFill>
                <a:srgbClr val="FFFFFF"/>
              </a:solidFill>
              <a:latin typeface="Calibri"/>
              <a:ea typeface="Calibri"/>
              <a:cs typeface="Calibri"/>
              <a:sym typeface="Calibri"/>
            </a:endParaRPr>
          </a:p>
        </p:txBody>
      </p:sp>
      <p:sp>
        <p:nvSpPr>
          <p:cNvPr id="438" name="Google Shape;438;p45"/>
          <p:cNvSpPr/>
          <p:nvPr/>
        </p:nvSpPr>
        <p:spPr>
          <a:xfrm>
            <a:off x="-7075" y="1092200"/>
            <a:ext cx="3006000" cy="5062500"/>
          </a:xfrm>
          <a:prstGeom prst="roundRect">
            <a:avLst>
              <a:gd fmla="val 1228" name="adj"/>
            </a:avLst>
          </a:prstGeom>
          <a:solidFill>
            <a:srgbClr val="00B0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lang="es-ES" sz="1600" u="sng">
                <a:solidFill>
                  <a:srgbClr val="FFFFFF"/>
                </a:solidFill>
              </a:rPr>
              <a:t>Ejercicio 1</a:t>
            </a:r>
            <a:endParaRPr sz="1600"/>
          </a:p>
          <a:p>
            <a:pPr indent="0" lvl="0" marL="0" marR="0" rtl="0" algn="l">
              <a:lnSpc>
                <a:spcPct val="100000"/>
              </a:lnSpc>
              <a:spcBef>
                <a:spcPts val="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Construcciones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Elementos de transporte</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Mobiliario</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Equipos informáticos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Aplicaciones informáticas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Capital</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Reservas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Resultado ejercicio</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Existencias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Clientes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Deudas a lp</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Préstamos a lp</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Créditos a cp</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Caja</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Bancos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Proveedores</a:t>
            </a:r>
            <a:endParaRPr sz="1600"/>
          </a:p>
          <a:p>
            <a:pPr indent="0" lvl="0" marL="0" marR="0" rtl="0" algn="l">
              <a:lnSpc>
                <a:spcPct val="100000"/>
              </a:lnSpc>
              <a:spcBef>
                <a:spcPts val="0"/>
              </a:spcBef>
              <a:spcAft>
                <a:spcPts val="0"/>
              </a:spcAft>
              <a:buClr>
                <a:srgbClr val="000000"/>
              </a:buClr>
              <a:buFont typeface="Arial"/>
              <a:buNone/>
            </a:pPr>
            <a:r>
              <a:t/>
            </a:r>
            <a:endParaRPr sz="1600">
              <a:solidFill>
                <a:srgbClr val="FFFFFF"/>
              </a:solidFill>
            </a:endParaRPr>
          </a:p>
        </p:txBody>
      </p:sp>
      <p:sp>
        <p:nvSpPr>
          <p:cNvPr id="439" name="Google Shape;439;p45"/>
          <p:cNvSpPr/>
          <p:nvPr/>
        </p:nvSpPr>
        <p:spPr>
          <a:xfrm>
            <a:off x="6110288" y="1098550"/>
            <a:ext cx="2963400" cy="5056200"/>
          </a:xfrm>
          <a:prstGeom prst="roundRect">
            <a:avLst>
              <a:gd fmla="val 1405" name="adj"/>
            </a:avLst>
          </a:prstGeom>
          <a:solidFill>
            <a:srgbClr val="F2760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lang="es-ES" sz="1600" u="sng">
                <a:solidFill>
                  <a:srgbClr val="FFFFFF"/>
                </a:solidFill>
              </a:rPr>
              <a:t>Ejercicio 3</a:t>
            </a:r>
            <a:endParaRPr sz="1600"/>
          </a:p>
          <a:p>
            <a:pPr indent="0" lvl="0" marL="0" marR="0" rtl="0" algn="l">
              <a:lnSpc>
                <a:spcPct val="100000"/>
              </a:lnSpc>
              <a:spcBef>
                <a:spcPts val="0"/>
              </a:spcBef>
              <a:spcAft>
                <a:spcPts val="0"/>
              </a:spcAft>
              <a:buClr>
                <a:schemeClr val="dk1"/>
              </a:buClr>
              <a:buSzPts val="400"/>
              <a:buFont typeface="Arial"/>
              <a:buNone/>
            </a:pPr>
            <a:r>
              <a:t/>
            </a:r>
            <a:endParaRPr b="1"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Construcciones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Elementos de transporte</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Mobiliario</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Equipos informáticos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Aplicaciones informáticas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Capital</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Reservas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Resultado ejercicio</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Existencias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Clientes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Deudas a lp</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Préstamos a lp</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Créditos a cp</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Caja</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Bancos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Proveedores</a:t>
            </a:r>
            <a:endParaRPr sz="1600"/>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440" name="Google Shape;440;p45"/>
          <p:cNvSpPr/>
          <p:nvPr/>
        </p:nvSpPr>
        <p:spPr>
          <a:xfrm>
            <a:off x="3065859" y="1092200"/>
            <a:ext cx="2880300" cy="5062500"/>
          </a:xfrm>
          <a:prstGeom prst="roundRect">
            <a:avLst>
              <a:gd fmla="val 1228" name="adj"/>
            </a:avLst>
          </a:prstGeom>
          <a:solidFill>
            <a:srgbClr val="6666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000"/>
              <a:buFont typeface="Arial"/>
              <a:buNone/>
            </a:pPr>
            <a:r>
              <a:rPr b="1" lang="es-ES" sz="1600" u="sng">
                <a:solidFill>
                  <a:srgbClr val="FFFFFF"/>
                </a:solidFill>
              </a:rPr>
              <a:t>Ejercicio 2</a:t>
            </a:r>
            <a:endParaRPr sz="1600"/>
          </a:p>
          <a:p>
            <a:pPr indent="0" lvl="0" marL="0" marR="0" rtl="0" algn="l">
              <a:lnSpc>
                <a:spcPct val="100000"/>
              </a:lnSpc>
              <a:spcBef>
                <a:spcPts val="0"/>
              </a:spcBef>
              <a:spcAft>
                <a:spcPts val="0"/>
              </a:spcAft>
              <a:buClr>
                <a:schemeClr val="dk1"/>
              </a:buClr>
              <a:buSzPts val="14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Construcciones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Elementos de transporte</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Mobiliario</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Equipos informáticos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Aplicaciones informáticas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Capital</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Reservas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Resultado ejercicio</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Existencias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Clientes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Deudas a lp</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Préstamos a lp</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Créditos a cp</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Caja</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Bancos</a:t>
            </a:r>
            <a:endParaRPr sz="1600"/>
          </a:p>
          <a:p>
            <a:pPr indent="0" lvl="0" marL="0" marR="0" rtl="0" algn="l">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Proveedores</a:t>
            </a:r>
            <a:endParaRPr sz="1600"/>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441" name="Google Shape;441;p45"/>
          <p:cNvSpPr txBox="1"/>
          <p:nvPr/>
        </p:nvSpPr>
        <p:spPr>
          <a:xfrm>
            <a:off x="1983850" y="1554925"/>
            <a:ext cx="1015200" cy="44586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19.000</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7.000</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2.000</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482</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70</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10.000</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3.235</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3.662</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2.300</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1.700</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7.045</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6.853</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2.000</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390</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1.000</a:t>
            </a:r>
            <a:endParaRPr sz="1600"/>
          </a:p>
          <a:p>
            <a:pPr indent="0" lvl="0" marL="0" marR="0" rtl="0" algn="r">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1.147</a:t>
            </a:r>
            <a:endParaRPr sz="1600"/>
          </a:p>
        </p:txBody>
      </p:sp>
      <p:sp>
        <p:nvSpPr>
          <p:cNvPr id="442" name="Google Shape;442;p45"/>
          <p:cNvSpPr txBox="1"/>
          <p:nvPr/>
        </p:nvSpPr>
        <p:spPr>
          <a:xfrm>
            <a:off x="5134826" y="1601775"/>
            <a:ext cx="887400" cy="4522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25.000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5.000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4.000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682</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90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15.000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2.235</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5.662</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5.300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2.700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8.000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8.853</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4.235</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1.360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4.000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4.147</a:t>
            </a:r>
            <a:endParaRPr sz="1600">
              <a:solidFill>
                <a:srgbClr val="FFFFFF"/>
              </a:solidFill>
            </a:endParaRPr>
          </a:p>
        </p:txBody>
      </p:sp>
      <p:sp>
        <p:nvSpPr>
          <p:cNvPr id="443" name="Google Shape;443;p45"/>
          <p:cNvSpPr txBox="1"/>
          <p:nvPr/>
        </p:nvSpPr>
        <p:spPr>
          <a:xfrm>
            <a:off x="8217302" y="1566850"/>
            <a:ext cx="887400" cy="45243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26.000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6.500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4.500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770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120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11.900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2.500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6.000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6.900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3.000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7.650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8.900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8.000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160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4.000</a:t>
            </a:r>
            <a:endParaRPr sz="1600">
              <a:solidFill>
                <a:srgbClr val="FFFFFF"/>
              </a:solidFill>
            </a:endParaRPr>
          </a:p>
          <a:p>
            <a:pPr indent="0" lvl="0" marL="0" marR="0" rtl="0" algn="r">
              <a:lnSpc>
                <a:spcPct val="100000"/>
              </a:lnSpc>
              <a:spcBef>
                <a:spcPts val="0"/>
              </a:spcBef>
              <a:spcAft>
                <a:spcPts val="0"/>
              </a:spcAft>
              <a:buClr>
                <a:schemeClr val="dk1"/>
              </a:buClr>
              <a:buSzPts val="1800"/>
              <a:buFont typeface="Arial"/>
              <a:buNone/>
            </a:pPr>
            <a:r>
              <a:rPr b="0" i="0" lang="es-ES" sz="1600" u="none">
                <a:solidFill>
                  <a:srgbClr val="FFFFFF"/>
                </a:solidFill>
                <a:latin typeface="Arial"/>
                <a:ea typeface="Arial"/>
                <a:cs typeface="Arial"/>
                <a:sym typeface="Arial"/>
              </a:rPr>
              <a:t>7.000</a:t>
            </a:r>
            <a:endParaRPr sz="16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6"/>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id="450" name="Google Shape;450;p46"/>
          <p:cNvPicPr preferRelativeResize="0"/>
          <p:nvPr/>
        </p:nvPicPr>
        <p:blipFill rotWithShape="1">
          <a:blip r:embed="rId3">
            <a:alphaModFix/>
          </a:blip>
          <a:srcRect b="0" l="0" r="0" t="0"/>
          <a:stretch/>
        </p:blipFill>
        <p:spPr>
          <a:xfrm>
            <a:off x="4780350" y="1452550"/>
            <a:ext cx="4026975" cy="4275025"/>
          </a:xfrm>
          <a:prstGeom prst="rect">
            <a:avLst/>
          </a:prstGeom>
          <a:noFill/>
          <a:ln>
            <a:noFill/>
          </a:ln>
        </p:spPr>
      </p:pic>
      <p:pic>
        <p:nvPicPr>
          <p:cNvPr id="451" name="Google Shape;451;p46"/>
          <p:cNvPicPr preferRelativeResize="0"/>
          <p:nvPr/>
        </p:nvPicPr>
        <p:blipFill rotWithShape="1">
          <a:blip r:embed="rId4">
            <a:alphaModFix/>
          </a:blip>
          <a:srcRect b="0" l="0" r="0" t="0"/>
          <a:stretch/>
        </p:blipFill>
        <p:spPr>
          <a:xfrm>
            <a:off x="545400" y="1452550"/>
            <a:ext cx="4099225" cy="4275025"/>
          </a:xfrm>
          <a:prstGeom prst="rect">
            <a:avLst/>
          </a:prstGeom>
          <a:noFill/>
          <a:ln>
            <a:noFill/>
          </a:ln>
        </p:spPr>
      </p:pic>
      <p:sp>
        <p:nvSpPr>
          <p:cNvPr id="452" name="Google Shape;452;p46"/>
          <p:cNvSpPr txBox="1"/>
          <p:nvPr>
            <p:ph type="title"/>
          </p:nvPr>
        </p:nvSpPr>
        <p:spPr>
          <a:xfrm>
            <a:off x="1324075" y="47775"/>
            <a:ext cx="7191300" cy="619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400"/>
              <a:buFont typeface="Arial"/>
              <a:buNone/>
            </a:pPr>
            <a:r>
              <a:rPr b="1" i="1" lang="es-ES" sz="2400">
                <a:solidFill>
                  <a:srgbClr val="FF9900"/>
                </a:solidFill>
                <a:latin typeface="Arial"/>
                <a:ea typeface="Arial"/>
                <a:cs typeface="Arial"/>
                <a:sym typeface="Arial"/>
              </a:rPr>
              <a:t>Ejercicio 1: </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47"/>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id="459" name="Google Shape;459;p47"/>
          <p:cNvPicPr preferRelativeResize="0"/>
          <p:nvPr/>
        </p:nvPicPr>
        <p:blipFill rotWithShape="1">
          <a:blip r:embed="rId3">
            <a:alphaModFix/>
          </a:blip>
          <a:srcRect b="0" l="0" r="0" t="0"/>
          <a:stretch/>
        </p:blipFill>
        <p:spPr>
          <a:xfrm>
            <a:off x="550075" y="1498600"/>
            <a:ext cx="4053954" cy="3899750"/>
          </a:xfrm>
          <a:prstGeom prst="rect">
            <a:avLst/>
          </a:prstGeom>
          <a:noFill/>
          <a:ln>
            <a:noFill/>
          </a:ln>
        </p:spPr>
      </p:pic>
      <p:pic>
        <p:nvPicPr>
          <p:cNvPr id="460" name="Google Shape;460;p47"/>
          <p:cNvPicPr preferRelativeResize="0"/>
          <p:nvPr/>
        </p:nvPicPr>
        <p:blipFill rotWithShape="1">
          <a:blip r:embed="rId4">
            <a:alphaModFix/>
          </a:blip>
          <a:srcRect b="0" l="0" r="0" t="0"/>
          <a:stretch/>
        </p:blipFill>
        <p:spPr>
          <a:xfrm>
            <a:off x="4721339" y="1498600"/>
            <a:ext cx="3969986" cy="3898527"/>
          </a:xfrm>
          <a:prstGeom prst="rect">
            <a:avLst/>
          </a:prstGeom>
          <a:noFill/>
          <a:ln>
            <a:noFill/>
          </a:ln>
        </p:spPr>
      </p:pic>
      <p:sp>
        <p:nvSpPr>
          <p:cNvPr id="461" name="Google Shape;461;p47"/>
          <p:cNvSpPr txBox="1"/>
          <p:nvPr>
            <p:ph type="title"/>
          </p:nvPr>
        </p:nvSpPr>
        <p:spPr>
          <a:xfrm>
            <a:off x="1324075" y="47775"/>
            <a:ext cx="7191300" cy="619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400"/>
              <a:buFont typeface="Arial"/>
              <a:buNone/>
            </a:pPr>
            <a:r>
              <a:rPr b="1" i="1" lang="es-ES" sz="2400">
                <a:solidFill>
                  <a:srgbClr val="FF9900"/>
                </a:solidFill>
                <a:latin typeface="Arial"/>
                <a:ea typeface="Arial"/>
                <a:cs typeface="Arial"/>
                <a:sym typeface="Arial"/>
              </a:rPr>
              <a:t>Ejercicio 2: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
        <p:nvSpPr>
          <p:cNvPr id="211" name="Google Shape;211;p3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
        <p:nvSpPr>
          <p:cNvPr id="212" name="Google Shape;212;p30"/>
          <p:cNvSpPr/>
          <p:nvPr/>
        </p:nvSpPr>
        <p:spPr>
          <a:xfrm>
            <a:off x="0" y="6427500"/>
            <a:ext cx="9144000" cy="430500"/>
          </a:xfrm>
          <a:prstGeom prst="rect">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
        <p:nvSpPr>
          <p:cNvPr id="213" name="Google Shape;213;p30"/>
          <p:cNvSpPr txBox="1"/>
          <p:nvPr/>
        </p:nvSpPr>
        <p:spPr>
          <a:xfrm>
            <a:off x="4681550" y="739800"/>
            <a:ext cx="4339500" cy="4615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750"/>
              </a:spcBef>
              <a:spcAft>
                <a:spcPts val="0"/>
              </a:spcAft>
              <a:buNone/>
            </a:pPr>
            <a:r>
              <a:rPr b="1" lang="es-ES" sz="2000">
                <a:solidFill>
                  <a:srgbClr val="44546A"/>
                </a:solidFill>
              </a:rPr>
              <a:t>1 - El Sistema Financiero</a:t>
            </a:r>
            <a:endParaRPr sz="2000">
              <a:solidFill>
                <a:srgbClr val="44546A"/>
              </a:solidFill>
            </a:endParaRPr>
          </a:p>
          <a:p>
            <a:pPr indent="0" lvl="0" marL="457200" rtl="0" algn="l">
              <a:lnSpc>
                <a:spcPct val="115000"/>
              </a:lnSpc>
              <a:spcBef>
                <a:spcPts val="1600"/>
              </a:spcBef>
              <a:spcAft>
                <a:spcPts val="0"/>
              </a:spcAft>
              <a:buNone/>
            </a:pPr>
            <a:r>
              <a:rPr b="1" lang="es-ES" sz="2000">
                <a:solidFill>
                  <a:srgbClr val="44546A"/>
                </a:solidFill>
              </a:rPr>
              <a:t>Análisis Patrimoniales, económico y financiero de la empresa mediante las cuentas anuales: Balance Situación y Pérdidas y Ganancias</a:t>
            </a:r>
            <a:endParaRPr sz="2000">
              <a:solidFill>
                <a:srgbClr val="44546A"/>
              </a:solidFill>
            </a:endParaRPr>
          </a:p>
          <a:p>
            <a:pPr indent="0" lvl="0" marL="0" rtl="0" algn="l">
              <a:lnSpc>
                <a:spcPct val="115000"/>
              </a:lnSpc>
              <a:spcBef>
                <a:spcPts val="1600"/>
              </a:spcBef>
              <a:spcAft>
                <a:spcPts val="0"/>
              </a:spcAft>
              <a:buNone/>
            </a:pPr>
            <a:r>
              <a:rPr b="1" lang="es-ES" sz="2000">
                <a:solidFill>
                  <a:srgbClr val="44546A"/>
                </a:solidFill>
              </a:rPr>
              <a:t>2 - Fuentes de Financiación</a:t>
            </a:r>
            <a:endParaRPr b="1" sz="2000">
              <a:solidFill>
                <a:srgbClr val="44546A"/>
              </a:solidFill>
            </a:endParaRPr>
          </a:p>
          <a:p>
            <a:pPr indent="0" lvl="0" marL="0" rtl="0" algn="l">
              <a:lnSpc>
                <a:spcPct val="115000"/>
              </a:lnSpc>
              <a:spcBef>
                <a:spcPts val="1600"/>
              </a:spcBef>
              <a:spcAft>
                <a:spcPts val="1600"/>
              </a:spcAft>
              <a:buNone/>
            </a:pPr>
            <a:r>
              <a:rPr b="1" lang="es-ES" sz="2000">
                <a:solidFill>
                  <a:srgbClr val="44546A"/>
                </a:solidFill>
              </a:rPr>
              <a:t>3-  Inversiones</a:t>
            </a:r>
            <a:endParaRPr b="1" sz="2000">
              <a:solidFill>
                <a:srgbClr val="44546A"/>
              </a:solidFill>
            </a:endParaRPr>
          </a:p>
        </p:txBody>
      </p:sp>
      <p:sp>
        <p:nvSpPr>
          <p:cNvPr id="214" name="Google Shape;214;p30"/>
          <p:cNvSpPr/>
          <p:nvPr/>
        </p:nvSpPr>
        <p:spPr>
          <a:xfrm>
            <a:off x="-609600" y="1045500"/>
            <a:ext cx="4635900" cy="4309800"/>
          </a:xfrm>
          <a:prstGeom prst="ellipse">
            <a:avLst/>
          </a:prstGeom>
          <a:solidFill>
            <a:srgbClr val="FFFFFF">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txBox="1"/>
          <p:nvPr/>
        </p:nvSpPr>
        <p:spPr>
          <a:xfrm>
            <a:off x="-168000" y="2278725"/>
            <a:ext cx="4209900" cy="59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ES" sz="3600"/>
              <a:t>¿Qué temas vamos a ver?  </a:t>
            </a:r>
            <a:endParaRPr b="1" sz="3600"/>
          </a:p>
          <a:p>
            <a:pPr indent="0" lvl="0" marL="0" rtl="0" algn="ctr">
              <a:lnSpc>
                <a:spcPct val="100000"/>
              </a:lnSpc>
              <a:spcBef>
                <a:spcPts val="0"/>
              </a:spcBef>
              <a:spcAft>
                <a:spcPts val="0"/>
              </a:spcAft>
              <a:buNone/>
            </a:pPr>
            <a:r>
              <a:rPr lang="es-ES" sz="3600"/>
              <a:t>____</a:t>
            </a:r>
            <a:endParaRPr sz="3600"/>
          </a:p>
        </p:txBody>
      </p:sp>
      <p:pic>
        <p:nvPicPr>
          <p:cNvPr descr="logo1-upv.png" id="216" name="Google Shape;216;p30"/>
          <p:cNvPicPr preferRelativeResize="0"/>
          <p:nvPr/>
        </p:nvPicPr>
        <p:blipFill rotWithShape="1">
          <a:blip r:embed="rId3">
            <a:alphaModFix/>
          </a:blip>
          <a:srcRect b="0" l="0" r="0" t="0"/>
          <a:stretch/>
        </p:blipFill>
        <p:spPr>
          <a:xfrm>
            <a:off x="95024" y="84949"/>
            <a:ext cx="1571613" cy="524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48"/>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id="468" name="Google Shape;468;p48"/>
          <p:cNvPicPr preferRelativeResize="0"/>
          <p:nvPr/>
        </p:nvPicPr>
        <p:blipFill rotWithShape="1">
          <a:blip r:embed="rId3">
            <a:alphaModFix/>
          </a:blip>
          <a:srcRect b="0" l="0" r="0" t="0"/>
          <a:stretch/>
        </p:blipFill>
        <p:spPr>
          <a:xfrm>
            <a:off x="571500" y="1492250"/>
            <a:ext cx="3786062" cy="3898098"/>
          </a:xfrm>
          <a:prstGeom prst="rect">
            <a:avLst/>
          </a:prstGeom>
          <a:noFill/>
          <a:ln>
            <a:noFill/>
          </a:ln>
        </p:spPr>
      </p:pic>
      <p:pic>
        <p:nvPicPr>
          <p:cNvPr id="469" name="Google Shape;469;p48"/>
          <p:cNvPicPr preferRelativeResize="0"/>
          <p:nvPr/>
        </p:nvPicPr>
        <p:blipFill rotWithShape="1">
          <a:blip r:embed="rId4">
            <a:alphaModFix/>
          </a:blip>
          <a:srcRect b="0" l="0" r="0" t="0"/>
          <a:stretch/>
        </p:blipFill>
        <p:spPr>
          <a:xfrm>
            <a:off x="4475464" y="1528762"/>
            <a:ext cx="4039911" cy="3870713"/>
          </a:xfrm>
          <a:prstGeom prst="rect">
            <a:avLst/>
          </a:prstGeom>
          <a:noFill/>
          <a:ln>
            <a:noFill/>
          </a:ln>
        </p:spPr>
      </p:pic>
      <p:sp>
        <p:nvSpPr>
          <p:cNvPr id="470" name="Google Shape;470;p48"/>
          <p:cNvSpPr txBox="1"/>
          <p:nvPr>
            <p:ph type="title"/>
          </p:nvPr>
        </p:nvSpPr>
        <p:spPr>
          <a:xfrm>
            <a:off x="1324075" y="47775"/>
            <a:ext cx="7191300" cy="619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400"/>
              <a:buFont typeface="Arial"/>
              <a:buNone/>
            </a:pPr>
            <a:r>
              <a:rPr b="1" i="1" lang="es-ES" sz="2400">
                <a:solidFill>
                  <a:srgbClr val="FF9900"/>
                </a:solidFill>
                <a:latin typeface="Arial"/>
                <a:ea typeface="Arial"/>
                <a:cs typeface="Arial"/>
                <a:sym typeface="Arial"/>
              </a:rPr>
              <a:t>Ejercicio 3: </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77" name="Google Shape;477;p49"/>
          <p:cNvSpPr txBox="1"/>
          <p:nvPr/>
        </p:nvSpPr>
        <p:spPr>
          <a:xfrm>
            <a:off x="2064480" y="0"/>
            <a:ext cx="4915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A- El Balance de Situación</a:t>
            </a:r>
            <a:endParaRPr b="1" i="0" sz="3300" u="none" cap="none" strike="noStrike">
              <a:solidFill>
                <a:srgbClr val="FFFFFF"/>
              </a:solidFill>
              <a:latin typeface="Calibri"/>
              <a:ea typeface="Calibri"/>
              <a:cs typeface="Calibri"/>
              <a:sym typeface="Calibri"/>
            </a:endParaRPr>
          </a:p>
        </p:txBody>
      </p:sp>
      <p:sp>
        <p:nvSpPr>
          <p:cNvPr id="478" name="Google Shape;478;p49"/>
          <p:cNvSpPr txBox="1"/>
          <p:nvPr/>
        </p:nvSpPr>
        <p:spPr>
          <a:xfrm>
            <a:off x="316706" y="423862"/>
            <a:ext cx="76725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400"/>
              <a:buFont typeface="Arial"/>
              <a:buNone/>
            </a:pPr>
            <a:r>
              <a:rPr b="1" i="0" lang="es-ES" sz="1800" u="none">
                <a:solidFill>
                  <a:schemeClr val="dk1"/>
                </a:solidFill>
              </a:rPr>
              <a:t>Fondo de Maniobra o Fondo Neto de Rotación</a:t>
            </a:r>
            <a:endParaRPr b="1" sz="1800"/>
          </a:p>
        </p:txBody>
      </p:sp>
      <p:sp>
        <p:nvSpPr>
          <p:cNvPr id="479" name="Google Shape;479;p49"/>
          <p:cNvSpPr txBox="1"/>
          <p:nvPr/>
        </p:nvSpPr>
        <p:spPr>
          <a:xfrm>
            <a:off x="1056250" y="1226700"/>
            <a:ext cx="7563900" cy="1089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b="0" i="0" lang="es-ES" sz="1800" u="none">
                <a:solidFill>
                  <a:schemeClr val="dk1"/>
                </a:solidFill>
                <a:latin typeface="Arial"/>
                <a:ea typeface="Arial"/>
                <a:cs typeface="Arial"/>
                <a:sym typeface="Arial"/>
              </a:rPr>
              <a:t>Es un dato para comprobar la salud de la empresa!! </a:t>
            </a:r>
            <a:endParaRPr b="0" i="0" sz="1800" u="none">
              <a:solidFill>
                <a:schemeClr val="dk1"/>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2400"/>
              <a:buFont typeface="Arial"/>
              <a:buNone/>
            </a:pPr>
            <a:r>
              <a:t/>
            </a:r>
            <a:endParaRPr sz="600">
              <a:solidFill>
                <a:schemeClr val="dk1"/>
              </a:solidFill>
            </a:endParaRPr>
          </a:p>
          <a:p>
            <a:pPr indent="0" lvl="0" marL="0" marR="0" rtl="0" algn="ctr">
              <a:lnSpc>
                <a:spcPct val="90000"/>
              </a:lnSpc>
              <a:spcBef>
                <a:spcPts val="0"/>
              </a:spcBef>
              <a:spcAft>
                <a:spcPts val="0"/>
              </a:spcAft>
              <a:buClr>
                <a:schemeClr val="dk1"/>
              </a:buClr>
              <a:buSzPts val="2400"/>
              <a:buFont typeface="Arial"/>
              <a:buNone/>
            </a:pPr>
            <a:r>
              <a:rPr b="0" i="0" lang="es-ES" sz="1800" u="none">
                <a:solidFill>
                  <a:schemeClr val="dk1"/>
                </a:solidFill>
                <a:latin typeface="Arial"/>
                <a:ea typeface="Arial"/>
                <a:cs typeface="Arial"/>
                <a:sym typeface="Arial"/>
              </a:rPr>
              <a:t>Es el excedente del activo corriente de la empresa que nos queda tras hacer frente a nuestros compromisos de pago a corto plazo.</a:t>
            </a:r>
            <a:endParaRPr sz="1800"/>
          </a:p>
        </p:txBody>
      </p:sp>
      <p:pic>
        <p:nvPicPr>
          <p:cNvPr id="480" name="Google Shape;480;p49"/>
          <p:cNvPicPr preferRelativeResize="0"/>
          <p:nvPr/>
        </p:nvPicPr>
        <p:blipFill rotWithShape="1">
          <a:blip r:embed="rId3">
            <a:alphaModFix/>
          </a:blip>
          <a:srcRect b="0" l="0" r="0" t="0"/>
          <a:stretch/>
        </p:blipFill>
        <p:spPr>
          <a:xfrm>
            <a:off x="423863" y="2773362"/>
            <a:ext cx="2235994" cy="821531"/>
          </a:xfrm>
          <a:prstGeom prst="rect">
            <a:avLst/>
          </a:prstGeom>
          <a:noFill/>
          <a:ln>
            <a:noFill/>
          </a:ln>
          <a:effectLst>
            <a:outerShdw blurRad="63500" dir="2700000" dist="139700">
              <a:srgbClr val="333333">
                <a:alpha val="64709"/>
              </a:srgbClr>
            </a:outerShdw>
          </a:effectLst>
        </p:spPr>
      </p:pic>
      <p:sp>
        <p:nvSpPr>
          <p:cNvPr id="481" name="Google Shape;481;p49"/>
          <p:cNvSpPr txBox="1"/>
          <p:nvPr/>
        </p:nvSpPr>
        <p:spPr>
          <a:xfrm>
            <a:off x="4907181" y="2343162"/>
            <a:ext cx="1935900" cy="1463700"/>
          </a:xfrm>
          <a:prstGeom prst="rect">
            <a:avLst/>
          </a:prstGeom>
          <a:solidFill>
            <a:schemeClr val="accen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Activo No Corriente </a:t>
            </a:r>
            <a:endParaRPr/>
          </a:p>
        </p:txBody>
      </p:sp>
      <p:sp>
        <p:nvSpPr>
          <p:cNvPr id="482" name="Google Shape;482;p49"/>
          <p:cNvSpPr txBox="1"/>
          <p:nvPr/>
        </p:nvSpPr>
        <p:spPr>
          <a:xfrm>
            <a:off x="4907181" y="3670312"/>
            <a:ext cx="1935900" cy="1362000"/>
          </a:xfrm>
          <a:prstGeom prst="rect">
            <a:avLst/>
          </a:prstGeom>
          <a:solidFill>
            <a:srgbClr val="91E4F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i="0" lang="es-ES" sz="2000" u="none">
                <a:solidFill>
                  <a:schemeClr val="lt1"/>
                </a:solidFill>
                <a:latin typeface="Arial"/>
                <a:ea typeface="Arial"/>
                <a:cs typeface="Arial"/>
                <a:sym typeface="Arial"/>
              </a:rPr>
              <a:t>Activo Corriente </a:t>
            </a:r>
            <a:endParaRPr/>
          </a:p>
        </p:txBody>
      </p:sp>
      <p:sp>
        <p:nvSpPr>
          <p:cNvPr id="483" name="Google Shape;483;p49"/>
          <p:cNvSpPr txBox="1"/>
          <p:nvPr/>
        </p:nvSpPr>
        <p:spPr>
          <a:xfrm>
            <a:off x="6983631" y="2343162"/>
            <a:ext cx="1935900" cy="897000"/>
          </a:xfrm>
          <a:prstGeom prst="rect">
            <a:avLst/>
          </a:prstGeom>
          <a:solidFill>
            <a:srgbClr val="F2760D"/>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Patrimonio Neto</a:t>
            </a:r>
            <a:endParaRPr/>
          </a:p>
        </p:txBody>
      </p:sp>
      <p:sp>
        <p:nvSpPr>
          <p:cNvPr id="484" name="Google Shape;484;p49"/>
          <p:cNvSpPr txBox="1"/>
          <p:nvPr/>
        </p:nvSpPr>
        <p:spPr>
          <a:xfrm>
            <a:off x="6983631" y="3240100"/>
            <a:ext cx="1935900" cy="895200"/>
          </a:xfrm>
          <a:prstGeom prst="rect">
            <a:avLst/>
          </a:prstGeom>
          <a:solidFill>
            <a:srgbClr val="F7AD6E"/>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Pasivo No Corriente</a:t>
            </a:r>
            <a:endParaRPr/>
          </a:p>
        </p:txBody>
      </p:sp>
      <p:sp>
        <p:nvSpPr>
          <p:cNvPr id="485" name="Google Shape;485;p49"/>
          <p:cNvSpPr txBox="1"/>
          <p:nvPr/>
        </p:nvSpPr>
        <p:spPr>
          <a:xfrm>
            <a:off x="6983631" y="4135450"/>
            <a:ext cx="1935900" cy="897000"/>
          </a:xfrm>
          <a:prstGeom prst="rect">
            <a:avLst/>
          </a:prstGeom>
          <a:solidFill>
            <a:srgbClr val="FCE4CF"/>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000"/>
              <a:buFont typeface="Arial"/>
              <a:buNone/>
            </a:pPr>
            <a:r>
              <a:rPr b="1" i="0" lang="es-ES" sz="2000" u="none">
                <a:solidFill>
                  <a:schemeClr val="lt1"/>
                </a:solidFill>
                <a:latin typeface="Arial"/>
                <a:ea typeface="Arial"/>
                <a:cs typeface="Arial"/>
                <a:sym typeface="Arial"/>
              </a:rPr>
              <a:t>Pasivo Corriente </a:t>
            </a:r>
            <a:endParaRPr/>
          </a:p>
        </p:txBody>
      </p:sp>
      <p:cxnSp>
        <p:nvCxnSpPr>
          <p:cNvPr id="486" name="Google Shape;486;p49"/>
          <p:cNvCxnSpPr/>
          <p:nvPr/>
        </p:nvCxnSpPr>
        <p:spPr>
          <a:xfrm rot="10800000">
            <a:off x="4907088" y="4135450"/>
            <a:ext cx="4012500" cy="0"/>
          </a:xfrm>
          <a:prstGeom prst="straightConnector1">
            <a:avLst/>
          </a:prstGeom>
          <a:noFill/>
          <a:ln cap="flat" cmpd="sng" w="38100">
            <a:solidFill>
              <a:schemeClr val="accent1"/>
            </a:solidFill>
            <a:prstDash val="solid"/>
            <a:miter lim="800000"/>
            <a:headEnd len="med" w="med" type="none"/>
            <a:tailEnd len="med" w="med" type="none"/>
          </a:ln>
        </p:spPr>
      </p:cxnSp>
      <p:sp>
        <p:nvSpPr>
          <p:cNvPr id="487" name="Google Shape;487;p49"/>
          <p:cNvSpPr/>
          <p:nvPr/>
        </p:nvSpPr>
        <p:spPr>
          <a:xfrm>
            <a:off x="3778469" y="3746512"/>
            <a:ext cx="677400" cy="4047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FM</a:t>
            </a:r>
            <a:endParaRPr/>
          </a:p>
        </p:txBody>
      </p:sp>
      <p:sp>
        <p:nvSpPr>
          <p:cNvPr id="488" name="Google Shape;488;p49"/>
          <p:cNvSpPr/>
          <p:nvPr/>
        </p:nvSpPr>
        <p:spPr>
          <a:xfrm>
            <a:off x="4549994" y="3670312"/>
            <a:ext cx="255900" cy="543000"/>
          </a:xfrm>
          <a:prstGeom prst="leftBrace">
            <a:avLst>
              <a:gd fmla="val 5387" name="adj1"/>
              <a:gd fmla="val 50000" name="adj2"/>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489" name="Google Shape;489;p49"/>
          <p:cNvSpPr txBox="1"/>
          <p:nvPr/>
        </p:nvSpPr>
        <p:spPr>
          <a:xfrm>
            <a:off x="199400" y="5110793"/>
            <a:ext cx="8957100" cy="1169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Arial"/>
              <a:buNone/>
            </a:pPr>
            <a:r>
              <a:rPr b="0" i="0" lang="es-ES" sz="1800" u="none">
                <a:solidFill>
                  <a:schemeClr val="dk1"/>
                </a:solidFill>
                <a:latin typeface="Arial"/>
                <a:ea typeface="Arial"/>
                <a:cs typeface="Arial"/>
                <a:sym typeface="Arial"/>
              </a:rPr>
              <a:t>Debe existir cierta correspondencia entre la liquidez del activo y la exigibilidad del pasivo.</a:t>
            </a:r>
            <a:endParaRPr sz="1800"/>
          </a:p>
          <a:p>
            <a:pPr indent="0" lvl="0" marL="0" marR="0" rtl="0" algn="l">
              <a:lnSpc>
                <a:spcPct val="100000"/>
              </a:lnSpc>
              <a:spcBef>
                <a:spcPts val="0"/>
              </a:spcBef>
              <a:spcAft>
                <a:spcPts val="0"/>
              </a:spcAft>
              <a:buClr>
                <a:schemeClr val="dk1"/>
              </a:buClr>
              <a:buSzPts val="2200"/>
              <a:buFont typeface="Arial"/>
              <a:buNone/>
            </a:pPr>
            <a:r>
              <a:rPr b="0" i="0" lang="es-ES" sz="1800" u="none">
                <a:solidFill>
                  <a:schemeClr val="dk1"/>
                </a:solidFill>
                <a:latin typeface="Arial"/>
                <a:ea typeface="Arial"/>
                <a:cs typeface="Arial"/>
                <a:sym typeface="Arial"/>
              </a:rPr>
              <a:t>El activo fijo o no corriente ha de ser financiado con capitales permanentes y el c</a:t>
            </a:r>
            <a:r>
              <a:rPr lang="es-ES" sz="1800">
                <a:solidFill>
                  <a:schemeClr val="dk1"/>
                </a:solidFill>
              </a:rPr>
              <a:t>orriente </a:t>
            </a:r>
            <a:r>
              <a:rPr b="0" i="0" lang="es-ES" sz="1800" u="none">
                <a:solidFill>
                  <a:schemeClr val="dk1"/>
                </a:solidFill>
                <a:latin typeface="Arial"/>
                <a:ea typeface="Arial"/>
                <a:cs typeface="Arial"/>
                <a:sym typeface="Arial"/>
              </a:rPr>
              <a:t>con pasivo a corto.</a:t>
            </a:r>
            <a:endParaRPr sz="1800"/>
          </a:p>
        </p:txBody>
      </p:sp>
      <p:sp>
        <p:nvSpPr>
          <p:cNvPr id="490" name="Google Shape;490;p49"/>
          <p:cNvSpPr txBox="1"/>
          <p:nvPr/>
        </p:nvSpPr>
        <p:spPr>
          <a:xfrm>
            <a:off x="241697" y="3863975"/>
            <a:ext cx="2919300" cy="780900"/>
          </a:xfrm>
          <a:prstGeom prst="rect">
            <a:avLst/>
          </a:prstGeom>
          <a:solidFill>
            <a:srgbClr val="F2760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sz="2400" u="none">
                <a:solidFill>
                  <a:srgbClr val="FFFFFF"/>
                </a:solidFill>
                <a:latin typeface="Arial"/>
                <a:ea typeface="Arial"/>
                <a:cs typeface="Arial"/>
                <a:sym typeface="Arial"/>
              </a:rPr>
              <a:t>FM = (PN + PNC) - ANC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5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497" name="Google Shape;497;p50"/>
          <p:cNvSpPr txBox="1"/>
          <p:nvPr/>
        </p:nvSpPr>
        <p:spPr>
          <a:xfrm>
            <a:off x="1109050" y="70925"/>
            <a:ext cx="6688200" cy="511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b="1" i="1" lang="es-ES" sz="2400">
                <a:solidFill>
                  <a:srgbClr val="FF9900"/>
                </a:solidFill>
              </a:rPr>
              <a:t>Ejercicio: </a:t>
            </a:r>
            <a:r>
              <a:rPr lang="es-ES" sz="2400">
                <a:solidFill>
                  <a:srgbClr val="FFFFFF"/>
                </a:solidFill>
              </a:rPr>
              <a:t>Balance de Situación: </a:t>
            </a:r>
            <a:r>
              <a:rPr b="1" i="1" lang="es-ES" sz="2400">
                <a:solidFill>
                  <a:srgbClr val="FFFFFF"/>
                </a:solidFill>
              </a:rPr>
              <a:t>calcula el FM</a:t>
            </a:r>
            <a:endParaRPr b="1" sz="2400">
              <a:solidFill>
                <a:srgbClr val="FFFFFF"/>
              </a:solidFill>
              <a:latin typeface="Calibri"/>
              <a:ea typeface="Calibri"/>
              <a:cs typeface="Calibri"/>
              <a:sym typeface="Calibri"/>
            </a:endParaRPr>
          </a:p>
        </p:txBody>
      </p:sp>
      <p:pic>
        <p:nvPicPr>
          <p:cNvPr id="498" name="Google Shape;498;p50"/>
          <p:cNvPicPr preferRelativeResize="0"/>
          <p:nvPr/>
        </p:nvPicPr>
        <p:blipFill rotWithShape="1">
          <a:blip r:embed="rId3">
            <a:alphaModFix/>
          </a:blip>
          <a:srcRect b="0" l="0" r="0" t="0"/>
          <a:stretch/>
        </p:blipFill>
        <p:spPr>
          <a:xfrm>
            <a:off x="3462338" y="4176712"/>
            <a:ext cx="2227659" cy="2035969"/>
          </a:xfrm>
          <a:prstGeom prst="rect">
            <a:avLst/>
          </a:prstGeom>
          <a:noFill/>
          <a:ln>
            <a:noFill/>
          </a:ln>
        </p:spPr>
      </p:pic>
      <p:sp>
        <p:nvSpPr>
          <p:cNvPr id="499" name="Google Shape;499;p50"/>
          <p:cNvSpPr/>
          <p:nvPr/>
        </p:nvSpPr>
        <p:spPr>
          <a:xfrm>
            <a:off x="98822" y="720725"/>
            <a:ext cx="2857500" cy="598500"/>
          </a:xfrm>
          <a:prstGeom prst="roundRect">
            <a:avLst>
              <a:gd fmla="val 1228" name="adj"/>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lang="es-ES" sz="2000">
                <a:solidFill>
                  <a:srgbClr val="FFFFFF"/>
                </a:solidFill>
              </a:rPr>
              <a:t>Ejercicio</a:t>
            </a:r>
            <a:r>
              <a:rPr b="1" i="0" lang="es-ES" sz="2000" u="none">
                <a:solidFill>
                  <a:srgbClr val="FFFFFF"/>
                </a:solidFill>
                <a:latin typeface="Arial"/>
                <a:ea typeface="Arial"/>
                <a:cs typeface="Arial"/>
                <a:sym typeface="Arial"/>
              </a:rPr>
              <a:t> 1</a:t>
            </a:r>
            <a:endParaRPr/>
          </a:p>
        </p:txBody>
      </p:sp>
      <p:sp>
        <p:nvSpPr>
          <p:cNvPr id="500" name="Google Shape;500;p50"/>
          <p:cNvSpPr/>
          <p:nvPr/>
        </p:nvSpPr>
        <p:spPr>
          <a:xfrm>
            <a:off x="6110288" y="727075"/>
            <a:ext cx="2963400" cy="592200"/>
          </a:xfrm>
          <a:prstGeom prst="roundRect">
            <a:avLst>
              <a:gd fmla="val 1405" name="adj"/>
            </a:avLst>
          </a:prstGeom>
          <a:solidFill>
            <a:srgbClr val="F2760D"/>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lang="es-ES" sz="2000">
                <a:solidFill>
                  <a:srgbClr val="FFFFFF"/>
                </a:solidFill>
              </a:rPr>
              <a:t>Ejercicio</a:t>
            </a:r>
            <a:r>
              <a:rPr b="1" i="0" lang="es-ES" sz="2000" u="none">
                <a:solidFill>
                  <a:srgbClr val="FFFFFF"/>
                </a:solidFill>
                <a:latin typeface="Arial"/>
                <a:ea typeface="Arial"/>
                <a:cs typeface="Arial"/>
                <a:sym typeface="Arial"/>
              </a:rPr>
              <a:t> </a:t>
            </a:r>
            <a:r>
              <a:rPr b="1" lang="es-ES" sz="2000">
                <a:solidFill>
                  <a:srgbClr val="FFFFFF"/>
                </a:solidFill>
              </a:rPr>
              <a:t>3</a:t>
            </a:r>
            <a:r>
              <a:rPr b="1" i="0" lang="es-ES" sz="2000" u="none">
                <a:solidFill>
                  <a:srgbClr val="FFFFFF"/>
                </a:solidFill>
                <a:latin typeface="Arial"/>
                <a:ea typeface="Arial"/>
                <a:cs typeface="Arial"/>
                <a:sym typeface="Arial"/>
              </a:rPr>
              <a:t> </a:t>
            </a:r>
            <a:endParaRPr b="1" i="0" sz="2000" u="none">
              <a:solidFill>
                <a:srgbClr val="FFFFFF"/>
              </a:solidFill>
              <a:latin typeface="Arial"/>
              <a:ea typeface="Arial"/>
              <a:cs typeface="Arial"/>
              <a:sym typeface="Arial"/>
            </a:endParaRPr>
          </a:p>
        </p:txBody>
      </p:sp>
      <p:sp>
        <p:nvSpPr>
          <p:cNvPr id="501" name="Google Shape;501;p50"/>
          <p:cNvSpPr/>
          <p:nvPr/>
        </p:nvSpPr>
        <p:spPr>
          <a:xfrm>
            <a:off x="3065859" y="720725"/>
            <a:ext cx="2880300" cy="598500"/>
          </a:xfrm>
          <a:prstGeom prst="roundRect">
            <a:avLst>
              <a:gd fmla="val 1228" name="adj"/>
            </a:avLst>
          </a:prstGeom>
          <a:solidFill>
            <a:srgbClr val="999999"/>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lang="es-ES" sz="2000">
                <a:solidFill>
                  <a:srgbClr val="FFFFFF"/>
                </a:solidFill>
              </a:rPr>
              <a:t>Ejercicio</a:t>
            </a:r>
            <a:r>
              <a:rPr b="1" i="0" lang="es-ES" sz="2000" u="none">
                <a:solidFill>
                  <a:srgbClr val="FFFFFF"/>
                </a:solidFill>
                <a:latin typeface="Arial"/>
                <a:ea typeface="Arial"/>
                <a:cs typeface="Arial"/>
                <a:sym typeface="Arial"/>
              </a:rPr>
              <a:t> </a:t>
            </a:r>
            <a:r>
              <a:rPr b="1" lang="es-ES" sz="2000">
                <a:solidFill>
                  <a:srgbClr val="FFFFFF"/>
                </a:solidFill>
              </a:rPr>
              <a:t>2</a:t>
            </a:r>
            <a:r>
              <a:rPr b="1" i="0" lang="es-ES" sz="2000" u="none">
                <a:solidFill>
                  <a:srgbClr val="FFFFFF"/>
                </a:solidFill>
                <a:latin typeface="Arial"/>
                <a:ea typeface="Arial"/>
                <a:cs typeface="Arial"/>
                <a:sym typeface="Arial"/>
              </a:rPr>
              <a:t> </a:t>
            </a:r>
            <a:endParaRPr b="0" i="0" sz="1400" u="none">
              <a:solidFill>
                <a:srgbClr val="FFFFFF"/>
              </a:solidFill>
              <a:latin typeface="Arial"/>
              <a:ea typeface="Arial"/>
              <a:cs typeface="Arial"/>
              <a:sym typeface="Arial"/>
            </a:endParaRPr>
          </a:p>
        </p:txBody>
      </p:sp>
      <p:pic>
        <p:nvPicPr>
          <p:cNvPr id="502" name="Google Shape;502;p50"/>
          <p:cNvPicPr preferRelativeResize="0"/>
          <p:nvPr/>
        </p:nvPicPr>
        <p:blipFill rotWithShape="1">
          <a:blip r:embed="rId4">
            <a:alphaModFix/>
          </a:blip>
          <a:srcRect b="0" l="0" r="0" t="0"/>
          <a:stretch/>
        </p:blipFill>
        <p:spPr>
          <a:xfrm>
            <a:off x="453628" y="1447800"/>
            <a:ext cx="1976438" cy="2280046"/>
          </a:xfrm>
          <a:prstGeom prst="rect">
            <a:avLst/>
          </a:prstGeom>
          <a:noFill/>
          <a:ln>
            <a:noFill/>
          </a:ln>
        </p:spPr>
      </p:pic>
      <p:pic>
        <p:nvPicPr>
          <p:cNvPr id="503" name="Google Shape;503;p50"/>
          <p:cNvPicPr preferRelativeResize="0"/>
          <p:nvPr/>
        </p:nvPicPr>
        <p:blipFill rotWithShape="1">
          <a:blip r:embed="rId5">
            <a:alphaModFix/>
          </a:blip>
          <a:srcRect b="0" l="0" r="0" t="0"/>
          <a:stretch/>
        </p:blipFill>
        <p:spPr>
          <a:xfrm>
            <a:off x="3476625" y="1371600"/>
            <a:ext cx="2213372" cy="2728912"/>
          </a:xfrm>
          <a:prstGeom prst="rect">
            <a:avLst/>
          </a:prstGeom>
          <a:noFill/>
          <a:ln>
            <a:noFill/>
          </a:ln>
        </p:spPr>
      </p:pic>
      <p:pic>
        <p:nvPicPr>
          <p:cNvPr id="504" name="Google Shape;504;p50"/>
          <p:cNvPicPr preferRelativeResize="0"/>
          <p:nvPr/>
        </p:nvPicPr>
        <p:blipFill rotWithShape="1">
          <a:blip r:embed="rId6">
            <a:alphaModFix/>
          </a:blip>
          <a:srcRect b="0" l="0" r="0" t="0"/>
          <a:stretch/>
        </p:blipFill>
        <p:spPr>
          <a:xfrm>
            <a:off x="6416278" y="1366837"/>
            <a:ext cx="2220515" cy="2311003"/>
          </a:xfrm>
          <a:prstGeom prst="rect">
            <a:avLst/>
          </a:prstGeom>
          <a:noFill/>
          <a:ln>
            <a:noFill/>
          </a:ln>
        </p:spPr>
      </p:pic>
      <p:sp>
        <p:nvSpPr>
          <p:cNvPr id="505" name="Google Shape;505;p50"/>
          <p:cNvSpPr txBox="1"/>
          <p:nvPr/>
        </p:nvSpPr>
        <p:spPr>
          <a:xfrm>
            <a:off x="292281" y="3727862"/>
            <a:ext cx="2288400" cy="780900"/>
          </a:xfrm>
          <a:prstGeom prst="rect">
            <a:avLst/>
          </a:prstGeom>
          <a:solidFill>
            <a:srgbClr val="F2760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sz="2400" u="none">
                <a:solidFill>
                  <a:srgbClr val="FFFFFF"/>
                </a:solidFill>
                <a:latin typeface="Arial"/>
                <a:ea typeface="Arial"/>
                <a:cs typeface="Arial"/>
                <a:sym typeface="Arial"/>
              </a:rPr>
              <a:t>FM = 2.243</a:t>
            </a:r>
            <a:endParaRPr/>
          </a:p>
        </p:txBody>
      </p:sp>
      <p:sp>
        <p:nvSpPr>
          <p:cNvPr id="506" name="Google Shape;506;p50"/>
          <p:cNvSpPr txBox="1"/>
          <p:nvPr/>
        </p:nvSpPr>
        <p:spPr>
          <a:xfrm>
            <a:off x="3425428" y="3657600"/>
            <a:ext cx="2287200" cy="780900"/>
          </a:xfrm>
          <a:prstGeom prst="rect">
            <a:avLst/>
          </a:prstGeom>
          <a:solidFill>
            <a:srgbClr val="F2760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sz="2400" u="none">
                <a:solidFill>
                  <a:srgbClr val="FFFFFF"/>
                </a:solidFill>
                <a:latin typeface="Arial"/>
                <a:ea typeface="Arial"/>
                <a:cs typeface="Arial"/>
                <a:sym typeface="Arial"/>
              </a:rPr>
              <a:t>FM = 4.978</a:t>
            </a:r>
            <a:endParaRPr/>
          </a:p>
        </p:txBody>
      </p:sp>
      <p:sp>
        <p:nvSpPr>
          <p:cNvPr id="507" name="Google Shape;507;p50"/>
          <p:cNvSpPr txBox="1"/>
          <p:nvPr/>
        </p:nvSpPr>
        <p:spPr>
          <a:xfrm>
            <a:off x="6382928" y="3656012"/>
            <a:ext cx="2287200" cy="780900"/>
          </a:xfrm>
          <a:prstGeom prst="rect">
            <a:avLst/>
          </a:prstGeom>
          <a:solidFill>
            <a:srgbClr val="F2760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sz="2400" u="none">
                <a:solidFill>
                  <a:srgbClr val="FFFFFF"/>
                </a:solidFill>
                <a:latin typeface="Arial"/>
                <a:ea typeface="Arial"/>
                <a:cs typeface="Arial"/>
                <a:sym typeface="Arial"/>
              </a:rPr>
              <a:t>FM = -940</a:t>
            </a:r>
            <a:endParaRPr/>
          </a:p>
        </p:txBody>
      </p:sp>
      <p:pic>
        <p:nvPicPr>
          <p:cNvPr id="508" name="Google Shape;508;p50"/>
          <p:cNvPicPr preferRelativeResize="0"/>
          <p:nvPr/>
        </p:nvPicPr>
        <p:blipFill rotWithShape="1">
          <a:blip r:embed="rId7">
            <a:alphaModFix/>
          </a:blip>
          <a:srcRect b="0" l="0" r="0" t="0"/>
          <a:stretch/>
        </p:blipFill>
        <p:spPr>
          <a:xfrm>
            <a:off x="453628" y="4452937"/>
            <a:ext cx="1965721" cy="1789509"/>
          </a:xfrm>
          <a:prstGeom prst="rect">
            <a:avLst/>
          </a:prstGeom>
          <a:noFill/>
          <a:ln>
            <a:noFill/>
          </a:ln>
        </p:spPr>
      </p:pic>
      <p:pic>
        <p:nvPicPr>
          <p:cNvPr id="509" name="Google Shape;509;p50"/>
          <p:cNvPicPr preferRelativeResize="0"/>
          <p:nvPr/>
        </p:nvPicPr>
        <p:blipFill rotWithShape="1">
          <a:blip r:embed="rId8">
            <a:alphaModFix/>
          </a:blip>
          <a:srcRect b="0" l="0" r="0" t="0"/>
          <a:stretch/>
        </p:blipFill>
        <p:spPr>
          <a:xfrm>
            <a:off x="6416278" y="4406900"/>
            <a:ext cx="2220515" cy="184308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516" name="Google Shape;516;p51"/>
          <p:cNvSpPr txBox="1"/>
          <p:nvPr>
            <p:ph type="title"/>
          </p:nvPr>
        </p:nvSpPr>
        <p:spPr>
          <a:xfrm>
            <a:off x="1109050" y="-177800"/>
            <a:ext cx="73980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400"/>
              <a:buFont typeface="Arial"/>
              <a:buNone/>
            </a:pPr>
            <a:r>
              <a:rPr b="1" i="1" lang="es-ES" sz="2400">
                <a:solidFill>
                  <a:srgbClr val="FF9900"/>
                </a:solidFill>
                <a:latin typeface="Arial"/>
                <a:ea typeface="Arial"/>
                <a:cs typeface="Arial"/>
                <a:sym typeface="Arial"/>
              </a:rPr>
              <a:t>Ejercicio: </a:t>
            </a:r>
            <a:r>
              <a:rPr b="0" i="0" lang="es-ES" sz="2400" u="none" cap="none" strike="noStrike">
                <a:solidFill>
                  <a:srgbClr val="FFFFFF"/>
                </a:solidFill>
                <a:latin typeface="Arial"/>
                <a:ea typeface="Arial"/>
                <a:cs typeface="Arial"/>
                <a:sym typeface="Arial"/>
              </a:rPr>
              <a:t>Balance de Situación</a:t>
            </a:r>
            <a:endParaRPr sz="2400">
              <a:solidFill>
                <a:srgbClr val="FFFFFF"/>
              </a:solidFill>
            </a:endParaRPr>
          </a:p>
        </p:txBody>
      </p:sp>
      <p:pic>
        <p:nvPicPr>
          <p:cNvPr id="517" name="Google Shape;517;p51"/>
          <p:cNvPicPr preferRelativeResize="0"/>
          <p:nvPr>
            <p:ph idx="1" type="body"/>
          </p:nvPr>
        </p:nvPicPr>
        <p:blipFill rotWithShape="1">
          <a:blip r:embed="rId3">
            <a:alphaModFix/>
          </a:blip>
          <a:srcRect b="0" l="0" r="0" t="0"/>
          <a:stretch/>
        </p:blipFill>
        <p:spPr>
          <a:xfrm>
            <a:off x="339131" y="999487"/>
            <a:ext cx="3645600" cy="4971900"/>
          </a:xfrm>
          <a:prstGeom prst="rect">
            <a:avLst/>
          </a:prstGeom>
          <a:noFill/>
          <a:ln>
            <a:noFill/>
          </a:ln>
          <a:effectLst>
            <a:outerShdw blurRad="63500" dir="2700000" dist="139700">
              <a:srgbClr val="333333">
                <a:alpha val="64709"/>
              </a:srgbClr>
            </a:outerShdw>
          </a:effectLst>
        </p:spPr>
      </p:pic>
      <p:sp>
        <p:nvSpPr>
          <p:cNvPr id="518" name="Google Shape;518;p51"/>
          <p:cNvSpPr txBox="1"/>
          <p:nvPr/>
        </p:nvSpPr>
        <p:spPr>
          <a:xfrm>
            <a:off x="4318359" y="1351912"/>
            <a:ext cx="4349400" cy="3600600"/>
          </a:xfrm>
          <a:prstGeom prst="rect">
            <a:avLst/>
          </a:prstGeom>
          <a:noFill/>
          <a:ln>
            <a:noFill/>
          </a:ln>
        </p:spPr>
        <p:txBody>
          <a:bodyPr anchorCtr="0" anchor="t" bIns="45700" lIns="91425" spcFirstLastPara="1" rIns="91425" wrap="square" tIns="45700">
            <a:noAutofit/>
          </a:bodyPr>
          <a:lstStyle/>
          <a:p>
            <a:pPr indent="-273050" lvl="0" marL="273050" marR="0" rtl="0" algn="l">
              <a:lnSpc>
                <a:spcPct val="100000"/>
              </a:lnSpc>
              <a:spcBef>
                <a:spcPts val="0"/>
              </a:spcBef>
              <a:spcAft>
                <a:spcPts val="0"/>
              </a:spcAft>
              <a:buClr>
                <a:srgbClr val="A6A6A6"/>
              </a:buClr>
              <a:buSzPts val="2800"/>
              <a:buFont typeface="Arial"/>
              <a:buChar char="•"/>
            </a:pPr>
            <a:r>
              <a:rPr b="0" i="0" lang="es-ES" sz="2800" u="none">
                <a:solidFill>
                  <a:schemeClr val="dk1"/>
                </a:solidFill>
                <a:latin typeface="Arial"/>
                <a:ea typeface="Arial"/>
                <a:cs typeface="Arial"/>
                <a:sym typeface="Arial"/>
              </a:rPr>
              <a:t>Determinar la </a:t>
            </a:r>
            <a:r>
              <a:rPr b="0" i="0" lang="es-ES" sz="2800" u="none">
                <a:solidFill>
                  <a:srgbClr val="00B0F0"/>
                </a:solidFill>
                <a:latin typeface="Arial"/>
                <a:ea typeface="Arial"/>
                <a:cs typeface="Arial"/>
                <a:sym typeface="Arial"/>
              </a:rPr>
              <a:t>cifra de Reservas</a:t>
            </a:r>
            <a:endParaRPr/>
          </a:p>
          <a:p>
            <a:pPr indent="-273050" lvl="0" marL="273050" marR="0" rtl="0" algn="l">
              <a:lnSpc>
                <a:spcPct val="100000"/>
              </a:lnSpc>
              <a:spcBef>
                <a:spcPts val="2200"/>
              </a:spcBef>
              <a:spcAft>
                <a:spcPts val="0"/>
              </a:spcAft>
              <a:buClr>
                <a:srgbClr val="A6A6A6"/>
              </a:buClr>
              <a:buSzPts val="2800"/>
              <a:buFont typeface="Arial"/>
              <a:buChar char="•"/>
            </a:pPr>
            <a:r>
              <a:rPr b="0" i="0" lang="es-ES" sz="2800" u="none">
                <a:solidFill>
                  <a:schemeClr val="dk1"/>
                </a:solidFill>
                <a:latin typeface="Arial"/>
                <a:ea typeface="Arial"/>
                <a:cs typeface="Arial"/>
                <a:sym typeface="Arial"/>
              </a:rPr>
              <a:t>Realizar el balance de situación ordenando las siguientes cuentas por </a:t>
            </a:r>
            <a:r>
              <a:rPr b="0" i="0" lang="es-ES" sz="2800" u="none">
                <a:solidFill>
                  <a:srgbClr val="00B0F0"/>
                </a:solidFill>
                <a:latin typeface="Arial"/>
                <a:ea typeface="Arial"/>
                <a:cs typeface="Arial"/>
                <a:sym typeface="Arial"/>
              </a:rPr>
              <a:t>masas patrimoniales</a:t>
            </a:r>
            <a:r>
              <a:rPr b="0" i="0" lang="es-ES" sz="2800" u="none">
                <a:solidFill>
                  <a:schemeClr val="dk1"/>
                </a:solidFill>
                <a:latin typeface="Arial"/>
                <a:ea typeface="Arial"/>
                <a:cs typeface="Arial"/>
                <a:sym typeface="Arial"/>
              </a:rPr>
              <a:t>.</a:t>
            </a:r>
            <a:endParaRPr/>
          </a:p>
          <a:p>
            <a:pPr indent="-273050" lvl="0" marL="273050" marR="0" rtl="0" algn="l">
              <a:lnSpc>
                <a:spcPct val="100000"/>
              </a:lnSpc>
              <a:spcBef>
                <a:spcPts val="2200"/>
              </a:spcBef>
              <a:spcAft>
                <a:spcPts val="0"/>
              </a:spcAft>
              <a:buClr>
                <a:srgbClr val="A6A6A6"/>
              </a:buClr>
              <a:buSzPts val="2800"/>
              <a:buFont typeface="Arial"/>
              <a:buChar char="•"/>
            </a:pPr>
            <a:r>
              <a:rPr b="0" i="0" lang="es-ES" sz="2800" u="none">
                <a:solidFill>
                  <a:schemeClr val="dk1"/>
                </a:solidFill>
                <a:latin typeface="Arial"/>
                <a:ea typeface="Arial"/>
                <a:cs typeface="Arial"/>
                <a:sym typeface="Arial"/>
              </a:rPr>
              <a:t>Calcular el </a:t>
            </a:r>
            <a:r>
              <a:rPr b="0" i="0" lang="es-ES" sz="2800" u="none">
                <a:solidFill>
                  <a:srgbClr val="00B0F0"/>
                </a:solidFill>
                <a:latin typeface="Arial"/>
                <a:ea typeface="Arial"/>
                <a:cs typeface="Arial"/>
                <a:sym typeface="Arial"/>
              </a:rPr>
              <a:t>Fondo de Maniobra </a:t>
            </a:r>
            <a:r>
              <a:rPr b="0" i="0" lang="es-ES" sz="2800" u="none">
                <a:solidFill>
                  <a:schemeClr val="dk1"/>
                </a:solidFill>
                <a:latin typeface="Arial"/>
                <a:ea typeface="Arial"/>
                <a:cs typeface="Arial"/>
                <a:sym typeface="Arial"/>
              </a:rPr>
              <a:t>y comentarlo.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52"/>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id="525" name="Google Shape;525;p52"/>
          <p:cNvPicPr preferRelativeResize="0"/>
          <p:nvPr/>
        </p:nvPicPr>
        <p:blipFill rotWithShape="1">
          <a:blip r:embed="rId3">
            <a:alphaModFix/>
          </a:blip>
          <a:srcRect b="0" l="0" r="-999" t="5338"/>
          <a:stretch/>
        </p:blipFill>
        <p:spPr>
          <a:xfrm>
            <a:off x="228525" y="1316437"/>
            <a:ext cx="8611500" cy="4586700"/>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p:spPr>
      </p:pic>
      <p:sp>
        <p:nvSpPr>
          <p:cNvPr id="526" name="Google Shape;526;p52"/>
          <p:cNvSpPr txBox="1"/>
          <p:nvPr>
            <p:ph type="title"/>
          </p:nvPr>
        </p:nvSpPr>
        <p:spPr>
          <a:xfrm>
            <a:off x="1109050" y="-177800"/>
            <a:ext cx="73980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400"/>
              <a:buFont typeface="Arial"/>
              <a:buNone/>
            </a:pPr>
            <a:r>
              <a:rPr b="1" i="1" lang="es-ES" sz="2400">
                <a:solidFill>
                  <a:srgbClr val="FF9900"/>
                </a:solidFill>
                <a:latin typeface="Arial"/>
                <a:ea typeface="Arial"/>
                <a:cs typeface="Arial"/>
                <a:sym typeface="Arial"/>
              </a:rPr>
              <a:t>Ejercicio: </a:t>
            </a:r>
            <a:r>
              <a:rPr b="0" i="0" lang="es-ES" sz="2400" u="none" cap="none" strike="noStrike">
                <a:solidFill>
                  <a:srgbClr val="FFFFFF"/>
                </a:solidFill>
                <a:latin typeface="Arial"/>
                <a:ea typeface="Arial"/>
                <a:cs typeface="Arial"/>
                <a:sym typeface="Arial"/>
              </a:rPr>
              <a:t>Balance de Situación</a:t>
            </a:r>
            <a:endParaRPr sz="24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53"/>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logo1-upv.png" id="533" name="Google Shape;533;p53"/>
          <p:cNvPicPr preferRelativeResize="0"/>
          <p:nvPr/>
        </p:nvPicPr>
        <p:blipFill rotWithShape="1">
          <a:blip r:embed="rId3">
            <a:alphaModFix/>
          </a:blip>
          <a:srcRect b="0" l="0" r="0" t="0"/>
          <a:stretch/>
        </p:blipFill>
        <p:spPr>
          <a:xfrm>
            <a:off x="95024" y="84949"/>
            <a:ext cx="1571613" cy="524700"/>
          </a:xfrm>
          <a:prstGeom prst="rect">
            <a:avLst/>
          </a:prstGeom>
          <a:noFill/>
          <a:ln>
            <a:noFill/>
          </a:ln>
        </p:spPr>
      </p:pic>
      <p:sp>
        <p:nvSpPr>
          <p:cNvPr id="534" name="Google Shape;534;p53"/>
          <p:cNvSpPr txBox="1"/>
          <p:nvPr>
            <p:ph idx="4294967295" type="title"/>
          </p:nvPr>
        </p:nvSpPr>
        <p:spPr>
          <a:xfrm>
            <a:off x="4866750" y="982850"/>
            <a:ext cx="4154400" cy="1026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lang="es-ES" sz="4000">
                <a:solidFill>
                  <a:srgbClr val="FFFFFF"/>
                </a:solidFill>
                <a:latin typeface="Arial"/>
                <a:ea typeface="Arial"/>
                <a:cs typeface="Arial"/>
                <a:sym typeface="Arial"/>
              </a:rPr>
              <a:t>b- El análisis Económico: La cuenta de pérdidas y ganancias (PyG) o de Resultados o de Explotación </a:t>
            </a:r>
            <a:endParaRPr>
              <a:solidFill>
                <a:srgbClr val="FFFFFF"/>
              </a:solidFill>
            </a:endParaRPr>
          </a:p>
        </p:txBody>
      </p:sp>
      <p:pic>
        <p:nvPicPr>
          <p:cNvPr id="535" name="Google Shape;535;p53"/>
          <p:cNvPicPr preferRelativeResize="0"/>
          <p:nvPr/>
        </p:nvPicPr>
        <p:blipFill>
          <a:blip r:embed="rId4">
            <a:alphaModFix/>
          </a:blip>
          <a:stretch>
            <a:fillRect/>
          </a:stretch>
        </p:blipFill>
        <p:spPr>
          <a:xfrm>
            <a:off x="0" y="1564125"/>
            <a:ext cx="4572000" cy="3263455"/>
          </a:xfrm>
          <a:prstGeom prst="rect">
            <a:avLst/>
          </a:prstGeom>
          <a:noFill/>
          <a:ln>
            <a:noFill/>
          </a:ln>
        </p:spPr>
      </p:pic>
      <p:sp>
        <p:nvSpPr>
          <p:cNvPr id="536" name="Google Shape;536;p53"/>
          <p:cNvSpPr/>
          <p:nvPr/>
        </p:nvSpPr>
        <p:spPr>
          <a:xfrm>
            <a:off x="0" y="6427500"/>
            <a:ext cx="9144000" cy="430500"/>
          </a:xfrm>
          <a:prstGeom prst="rect">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5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543" name="Google Shape;543;p54"/>
          <p:cNvSpPr txBox="1"/>
          <p:nvPr>
            <p:ph type="title"/>
          </p:nvPr>
        </p:nvSpPr>
        <p:spPr>
          <a:xfrm>
            <a:off x="902899" y="894825"/>
            <a:ext cx="7435500" cy="5913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C0C0C"/>
              </a:buClr>
              <a:buSzPts val="3300"/>
              <a:buFont typeface="Calibri"/>
              <a:buNone/>
            </a:pPr>
            <a:r>
              <a:rPr b="0" i="0" lang="es-ES" sz="3300" u="none" cap="none" strike="noStrike">
                <a:solidFill>
                  <a:srgbClr val="0C0C0C"/>
                </a:solidFill>
                <a:latin typeface="Calibri"/>
                <a:ea typeface="Calibri"/>
                <a:cs typeface="Calibri"/>
                <a:sym typeface="Calibri"/>
              </a:rPr>
              <a:t>La cuenta de Pérdidas y Ganancias (PyG) o de </a:t>
            </a:r>
            <a:r>
              <a:rPr lang="es-ES">
                <a:solidFill>
                  <a:srgbClr val="0C0C0C"/>
                </a:solidFill>
              </a:rPr>
              <a:t>Resultados o de Explotación</a:t>
            </a:r>
            <a:endParaRPr b="0" i="0" sz="3300" u="none" cap="none" strike="noStrike">
              <a:solidFill>
                <a:srgbClr val="0C0C0C"/>
              </a:solidFill>
              <a:latin typeface="Calibri"/>
              <a:ea typeface="Calibri"/>
              <a:cs typeface="Calibri"/>
              <a:sym typeface="Calibri"/>
            </a:endParaRPr>
          </a:p>
        </p:txBody>
      </p:sp>
      <p:sp>
        <p:nvSpPr>
          <p:cNvPr id="544" name="Google Shape;544;p54"/>
          <p:cNvSpPr/>
          <p:nvPr/>
        </p:nvSpPr>
        <p:spPr>
          <a:xfrm>
            <a:off x="3739525" y="3044825"/>
            <a:ext cx="5347200" cy="897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u="sng">
                <a:solidFill>
                  <a:schemeClr val="dk1"/>
                </a:solidFill>
                <a:latin typeface="Calibri"/>
                <a:ea typeface="Calibri"/>
                <a:cs typeface="Calibri"/>
                <a:sym typeface="Calibri"/>
              </a:rPr>
              <a:t>Variables FLUJO</a:t>
            </a:r>
            <a:r>
              <a:rPr lang="es-ES" sz="1800">
                <a:solidFill>
                  <a:schemeClr val="dk1"/>
                </a:solidFill>
                <a:latin typeface="Calibri"/>
                <a:ea typeface="Calibri"/>
                <a:cs typeface="Calibri"/>
                <a:sym typeface="Calibri"/>
              </a:rPr>
              <a:t>: Siempre está referido a un PERÍODO: ya sea un mes, varios meses o como máximo un año.</a:t>
            </a:r>
            <a:endParaRPr sz="1800">
              <a:solidFill>
                <a:schemeClr val="dk1"/>
              </a:solidFill>
              <a:latin typeface="Calibri"/>
              <a:ea typeface="Calibri"/>
              <a:cs typeface="Calibri"/>
              <a:sym typeface="Calibri"/>
            </a:endParaRPr>
          </a:p>
        </p:txBody>
      </p:sp>
      <p:sp>
        <p:nvSpPr>
          <p:cNvPr id="545" name="Google Shape;545;p54"/>
          <p:cNvSpPr txBox="1"/>
          <p:nvPr/>
        </p:nvSpPr>
        <p:spPr>
          <a:xfrm>
            <a:off x="14125" y="1941300"/>
            <a:ext cx="9053700" cy="738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es-ES" sz="1800">
                <a:solidFill>
                  <a:schemeClr val="dk1"/>
                </a:solidFill>
              </a:rPr>
              <a:t>Es el documento contable en el que se informa de los </a:t>
            </a:r>
            <a:r>
              <a:rPr b="1" lang="es-ES" sz="1800">
                <a:solidFill>
                  <a:schemeClr val="dk1"/>
                </a:solidFill>
              </a:rPr>
              <a:t>INGRESOS y GASTOS </a:t>
            </a:r>
            <a:r>
              <a:rPr lang="es-ES" sz="1800">
                <a:solidFill>
                  <a:schemeClr val="dk1"/>
                </a:solidFill>
              </a:rPr>
              <a:t>de cuya diferencia surge el  </a:t>
            </a:r>
            <a:r>
              <a:rPr b="1" lang="es-ES" sz="1800">
                <a:solidFill>
                  <a:schemeClr val="dk1"/>
                </a:solidFill>
              </a:rPr>
              <a:t>RESULTADO</a:t>
            </a:r>
            <a:r>
              <a:rPr lang="es-ES" sz="1800">
                <a:solidFill>
                  <a:schemeClr val="dk1"/>
                </a:solidFill>
              </a:rPr>
              <a:t> que se han producido en un determinado </a:t>
            </a:r>
            <a:r>
              <a:rPr b="1" lang="es-ES" sz="1800" u="sng">
                <a:solidFill>
                  <a:schemeClr val="dk1"/>
                </a:solidFill>
              </a:rPr>
              <a:t>periodo.</a:t>
            </a:r>
            <a:r>
              <a:rPr lang="es-ES" sz="1800" u="sng">
                <a:solidFill>
                  <a:schemeClr val="dk1"/>
                </a:solidFill>
              </a:rPr>
              <a:t> </a:t>
            </a:r>
            <a:endParaRPr sz="1800" u="sng">
              <a:solidFill>
                <a:schemeClr val="dk1"/>
              </a:solidFill>
            </a:endParaRPr>
          </a:p>
          <a:p>
            <a:pPr indent="0" lvl="0" marL="0" rtl="0" algn="l">
              <a:spcBef>
                <a:spcPts val="0"/>
              </a:spcBef>
              <a:spcAft>
                <a:spcPts val="0"/>
              </a:spcAft>
              <a:buClr>
                <a:schemeClr val="dk1"/>
              </a:buClr>
              <a:buSzPts val="1100"/>
              <a:buFont typeface="Arial"/>
              <a:buNone/>
            </a:pPr>
            <a:r>
              <a:rPr lang="es-ES" sz="1800">
                <a:solidFill>
                  <a:schemeClr val="dk1"/>
                </a:solidFill>
              </a:rPr>
              <a:t>Es decir, informa del resultado económico de la empresa.</a:t>
            </a:r>
            <a:endParaRPr sz="1800">
              <a:solidFill>
                <a:schemeClr val="dk1"/>
              </a:solidFil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54"/>
          <p:cNvSpPr txBox="1"/>
          <p:nvPr/>
        </p:nvSpPr>
        <p:spPr>
          <a:xfrm>
            <a:off x="2173400" y="4280625"/>
            <a:ext cx="5084400" cy="16647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i="1" lang="es-ES" sz="2400">
                <a:solidFill>
                  <a:schemeClr val="dk1"/>
                </a:solidFill>
                <a:latin typeface="Calibri"/>
                <a:ea typeface="Calibri"/>
                <a:cs typeface="Calibri"/>
                <a:sym typeface="Calibri"/>
              </a:rPr>
              <a:t>RESULTADO = INGRESOS – GASTOS</a:t>
            </a:r>
            <a:endParaRPr/>
          </a:p>
          <a:p>
            <a:pPr indent="0" lvl="0" marL="0" marR="0" rtl="0" algn="ctr">
              <a:spcBef>
                <a:spcPts val="0"/>
              </a:spcBef>
              <a:spcAft>
                <a:spcPts val="0"/>
              </a:spcAft>
              <a:buNone/>
            </a:pPr>
            <a:r>
              <a:rPr b="1" i="1" lang="es-ES" sz="2400">
                <a:solidFill>
                  <a:schemeClr val="dk1"/>
                </a:solidFill>
                <a:latin typeface="Calibri"/>
                <a:ea typeface="Calibri"/>
                <a:cs typeface="Calibri"/>
                <a:sym typeface="Calibri"/>
              </a:rPr>
              <a:t> </a:t>
            </a:r>
            <a:endParaRPr/>
          </a:p>
          <a:p>
            <a:pPr indent="0" lvl="0" marL="0" marR="0" rtl="0" algn="ctr">
              <a:spcBef>
                <a:spcPts val="0"/>
              </a:spcBef>
              <a:spcAft>
                <a:spcPts val="0"/>
              </a:spcAft>
              <a:buNone/>
            </a:pPr>
            <a:r>
              <a:rPr b="1" i="1" lang="es-ES" sz="2400">
                <a:solidFill>
                  <a:schemeClr val="dk1"/>
                </a:solidFill>
                <a:latin typeface="Calibri"/>
                <a:ea typeface="Calibri"/>
                <a:cs typeface="Calibri"/>
                <a:sym typeface="Calibri"/>
              </a:rPr>
              <a:t>Beneficio: </a:t>
            </a:r>
            <a:r>
              <a:rPr i="1" lang="es-ES" sz="2400">
                <a:solidFill>
                  <a:schemeClr val="dk1"/>
                </a:solidFill>
                <a:latin typeface="Calibri"/>
                <a:ea typeface="Calibri"/>
                <a:cs typeface="Calibri"/>
                <a:sym typeface="Calibri"/>
              </a:rPr>
              <a:t>Ingresos &gt; Gastos</a:t>
            </a:r>
            <a:endParaRPr/>
          </a:p>
          <a:p>
            <a:pPr indent="0" lvl="0" marL="0" marR="0" rtl="0" algn="ctr">
              <a:spcBef>
                <a:spcPts val="0"/>
              </a:spcBef>
              <a:spcAft>
                <a:spcPts val="0"/>
              </a:spcAft>
              <a:buNone/>
            </a:pPr>
            <a:r>
              <a:rPr b="1" i="1" lang="es-ES" sz="2400">
                <a:solidFill>
                  <a:schemeClr val="dk1"/>
                </a:solidFill>
                <a:latin typeface="Calibri"/>
                <a:ea typeface="Calibri"/>
                <a:cs typeface="Calibri"/>
                <a:sym typeface="Calibri"/>
              </a:rPr>
              <a:t>Pérdida</a:t>
            </a:r>
            <a:r>
              <a:rPr i="1" lang="es-ES" sz="2400">
                <a:solidFill>
                  <a:schemeClr val="dk1"/>
                </a:solidFill>
                <a:latin typeface="Calibri"/>
                <a:ea typeface="Calibri"/>
                <a:cs typeface="Calibri"/>
                <a:sym typeface="Calibri"/>
              </a:rPr>
              <a:t>: Ingresos &lt; Gastos</a:t>
            </a:r>
            <a:endParaRPr/>
          </a:p>
          <a:p>
            <a:pPr indent="0" lvl="0" marL="0" marR="0" rtl="0" algn="ctr">
              <a:spcBef>
                <a:spcPts val="0"/>
              </a:spcBef>
              <a:spcAft>
                <a:spcPts val="0"/>
              </a:spcAft>
              <a:buNone/>
            </a:pPr>
            <a:r>
              <a:t/>
            </a:r>
            <a:endParaRPr i="1" sz="2400">
              <a:solidFill>
                <a:schemeClr val="dk1"/>
              </a:solidFill>
              <a:latin typeface="Calibri"/>
              <a:ea typeface="Calibri"/>
              <a:cs typeface="Calibri"/>
              <a:sym typeface="Calibri"/>
            </a:endParaRPr>
          </a:p>
        </p:txBody>
      </p:sp>
      <p:sp>
        <p:nvSpPr>
          <p:cNvPr id="547" name="Google Shape;547;p54"/>
          <p:cNvSpPr txBox="1"/>
          <p:nvPr/>
        </p:nvSpPr>
        <p:spPr>
          <a:xfrm>
            <a:off x="1131500" y="0"/>
            <a:ext cx="633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B- La Cuenta de Explotación o PyG</a:t>
            </a:r>
            <a:endParaRPr b="1" i="0" sz="3300" u="none" cap="none" strike="noStrike">
              <a:solidFill>
                <a:srgbClr val="FFFFFF"/>
              </a:solidFill>
              <a:latin typeface="Calibri"/>
              <a:ea typeface="Calibri"/>
              <a:cs typeface="Calibri"/>
              <a:sym typeface="Calibri"/>
            </a:endParaRPr>
          </a:p>
        </p:txBody>
      </p:sp>
      <p:sp>
        <p:nvSpPr>
          <p:cNvPr id="548" name="Google Shape;548;p54"/>
          <p:cNvSpPr/>
          <p:nvPr/>
        </p:nvSpPr>
        <p:spPr>
          <a:xfrm>
            <a:off x="7878025" y="2585025"/>
            <a:ext cx="418800" cy="520500"/>
          </a:xfrm>
          <a:prstGeom prst="downArrow">
            <a:avLst>
              <a:gd fmla="val 50000" name="adj1"/>
              <a:gd fmla="val 50000" name="adj2"/>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55"/>
          <p:cNvSpPr txBox="1"/>
          <p:nvPr>
            <p:ph idx="1" type="body"/>
          </p:nvPr>
        </p:nvSpPr>
        <p:spPr>
          <a:xfrm>
            <a:off x="5026925" y="810600"/>
            <a:ext cx="4041000" cy="5339400"/>
          </a:xfrm>
          <a:prstGeom prst="rect">
            <a:avLst/>
          </a:prstGeom>
          <a:solidFill>
            <a:srgbClr val="FFFFFF"/>
          </a:solidFill>
          <a:ln>
            <a:noFill/>
          </a:ln>
        </p:spPr>
        <p:txBody>
          <a:bodyPr anchorCtr="0" anchor="t" bIns="45700" lIns="91425" spcFirstLastPara="1" rIns="91425" wrap="square" tIns="45700">
            <a:noAutofit/>
          </a:bodyPr>
          <a:lstStyle/>
          <a:p>
            <a:pPr indent="-58102" lvl="0" marL="91440" marR="0" rtl="0" algn="l">
              <a:lnSpc>
                <a:spcPct val="70000"/>
              </a:lnSpc>
              <a:spcBef>
                <a:spcPts val="0"/>
              </a:spcBef>
              <a:spcAft>
                <a:spcPts val="0"/>
              </a:spcAft>
              <a:buClr>
                <a:schemeClr val="dk1"/>
              </a:buClr>
              <a:buSzPts val="525"/>
              <a:buFont typeface="Arial"/>
              <a:buNone/>
            </a:pPr>
            <a:r>
              <a:t/>
            </a:r>
            <a:endParaRPr b="0" i="0" sz="525" u="none" cap="none" strike="noStrike">
              <a:solidFill>
                <a:schemeClr val="dk1"/>
              </a:solidFill>
              <a:latin typeface="Calibri"/>
              <a:ea typeface="Calibri"/>
              <a:cs typeface="Calibri"/>
              <a:sym typeface="Calibri"/>
            </a:endParaRPr>
          </a:p>
          <a:p>
            <a:pPr indent="-171450" lvl="5" marL="514350" marR="0" rtl="0" algn="l">
              <a:lnSpc>
                <a:spcPct val="70000"/>
              </a:lnSpc>
              <a:spcBef>
                <a:spcPts val="375"/>
              </a:spcBef>
              <a:spcAft>
                <a:spcPts val="0"/>
              </a:spcAft>
              <a:buClr>
                <a:schemeClr val="dk1"/>
              </a:buClr>
              <a:buSzPts val="1100"/>
              <a:buFont typeface="Noto Sans Symbols"/>
              <a:buNone/>
            </a:pPr>
            <a:r>
              <a:rPr b="1" i="0" lang="es-ES" sz="1100" u="none" cap="none" strike="noStrike">
                <a:solidFill>
                  <a:schemeClr val="dk1"/>
                </a:solidFill>
                <a:highlight>
                  <a:srgbClr val="C0C0C0"/>
                </a:highlight>
                <a:latin typeface="Calibri"/>
                <a:ea typeface="Calibri"/>
                <a:cs typeface="Calibri"/>
                <a:sym typeface="Calibri"/>
              </a:rPr>
              <a:t>+ Ingresos de la explotación</a:t>
            </a:r>
            <a:endParaRPr/>
          </a:p>
          <a:p>
            <a:pPr indent="-171450" lvl="5" marL="514350" marR="0" rtl="0" algn="l">
              <a:lnSpc>
                <a:spcPct val="70000"/>
              </a:lnSpc>
              <a:spcBef>
                <a:spcPts val="375"/>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Venta de mercaderías y prestación de servicios</a:t>
            </a:r>
            <a:endParaRPr/>
          </a:p>
          <a:p>
            <a:pPr indent="-171450" lvl="5" marL="514350" marR="0" rtl="0" algn="l">
              <a:lnSpc>
                <a:spcPct val="70000"/>
              </a:lnSpc>
              <a:spcBef>
                <a:spcPts val="375"/>
              </a:spcBef>
              <a:spcAft>
                <a:spcPts val="0"/>
              </a:spcAft>
              <a:buClr>
                <a:schemeClr val="dk1"/>
              </a:buClr>
              <a:buSzPts val="1100"/>
              <a:buFont typeface="Noto Sans Symbols"/>
              <a:buNone/>
            </a:pPr>
            <a:r>
              <a:rPr b="1" i="0" lang="es-ES" sz="1100" u="none" cap="none" strike="noStrike">
                <a:solidFill>
                  <a:schemeClr val="dk1"/>
                </a:solidFill>
                <a:highlight>
                  <a:srgbClr val="C0C0C0"/>
                </a:highlight>
                <a:latin typeface="Calibri"/>
                <a:ea typeface="Calibri"/>
                <a:cs typeface="Calibri"/>
                <a:sym typeface="Calibri"/>
              </a:rPr>
              <a:t>-Gastos de explotación (Fijos y variables)</a:t>
            </a:r>
            <a:endParaRPr/>
          </a:p>
          <a:p>
            <a:pPr indent="-171450" lvl="5" marL="514350" marR="0" rtl="0" algn="l">
              <a:lnSpc>
                <a:spcPct val="100000"/>
              </a:lnSpc>
              <a:spcBef>
                <a:spcPts val="100"/>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C</a:t>
            </a:r>
            <a:r>
              <a:rPr b="1" lang="es-ES" sz="1100"/>
              <a:t>ostes</a:t>
            </a:r>
            <a:r>
              <a:rPr b="1" i="0" lang="es-ES" sz="1100" u="none" cap="none" strike="noStrike">
                <a:solidFill>
                  <a:schemeClr val="dk1"/>
                </a:solidFill>
                <a:latin typeface="Calibri"/>
                <a:ea typeface="Calibri"/>
                <a:cs typeface="Calibri"/>
                <a:sym typeface="Calibri"/>
              </a:rPr>
              <a:t> de mercaderías </a:t>
            </a:r>
            <a:endParaRPr/>
          </a:p>
          <a:p>
            <a:pPr indent="-171450" lvl="5" marL="514350" marR="0" rtl="0" algn="l">
              <a:lnSpc>
                <a:spcPct val="100000"/>
              </a:lnSpc>
              <a:spcBef>
                <a:spcPts val="100"/>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C</a:t>
            </a:r>
            <a:r>
              <a:rPr b="1" lang="es-ES" sz="1100"/>
              <a:t>ostes</a:t>
            </a:r>
            <a:r>
              <a:rPr b="1" i="0" lang="es-ES" sz="1100" u="none" cap="none" strike="noStrike">
                <a:solidFill>
                  <a:schemeClr val="dk1"/>
                </a:solidFill>
                <a:latin typeface="Calibri"/>
                <a:ea typeface="Calibri"/>
                <a:cs typeface="Calibri"/>
                <a:sym typeface="Calibri"/>
              </a:rPr>
              <a:t> de primeras materias </a:t>
            </a:r>
            <a:endParaRPr/>
          </a:p>
          <a:p>
            <a:pPr indent="-171450" lvl="5" marL="514350" marR="0" rtl="0" algn="l">
              <a:lnSpc>
                <a:spcPct val="100000"/>
              </a:lnSpc>
              <a:spcBef>
                <a:spcPts val="100"/>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Alquileres y c</a:t>
            </a:r>
            <a:r>
              <a:rPr b="1" lang="es-ES" sz="1100"/>
              <a:t>á</a:t>
            </a:r>
            <a:r>
              <a:rPr b="1" i="0" lang="es-ES" sz="1100" u="none" cap="none" strike="noStrike">
                <a:solidFill>
                  <a:schemeClr val="dk1"/>
                </a:solidFill>
                <a:latin typeface="Calibri"/>
                <a:ea typeface="Calibri"/>
                <a:cs typeface="Calibri"/>
                <a:sym typeface="Calibri"/>
              </a:rPr>
              <a:t>nones</a:t>
            </a:r>
            <a:endParaRPr b="1" i="0" sz="1100" u="none" cap="none" strike="noStrike">
              <a:solidFill>
                <a:schemeClr val="dk1"/>
              </a:solidFill>
              <a:latin typeface="Calibri"/>
              <a:ea typeface="Calibri"/>
              <a:cs typeface="Calibri"/>
              <a:sym typeface="Calibri"/>
            </a:endParaRPr>
          </a:p>
          <a:p>
            <a:pPr indent="-171450" lvl="5" marL="514350" marR="0" rtl="0" algn="l">
              <a:lnSpc>
                <a:spcPct val="100000"/>
              </a:lnSpc>
              <a:spcBef>
                <a:spcPts val="100"/>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Servicios de profesionales independientes</a:t>
            </a:r>
            <a:endParaRPr/>
          </a:p>
          <a:p>
            <a:pPr indent="-171450" lvl="5" marL="514350" marR="0" rtl="0" algn="l">
              <a:lnSpc>
                <a:spcPct val="100000"/>
              </a:lnSpc>
              <a:spcBef>
                <a:spcPts val="100"/>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Transportes </a:t>
            </a:r>
            <a:endParaRPr/>
          </a:p>
          <a:p>
            <a:pPr indent="-171450" lvl="5" marL="514350" marR="0" rtl="0" algn="l">
              <a:lnSpc>
                <a:spcPct val="100000"/>
              </a:lnSpc>
              <a:spcBef>
                <a:spcPts val="100"/>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Suministros </a:t>
            </a:r>
            <a:r>
              <a:rPr b="1" lang="es-ES" sz="1100"/>
              <a:t>(luz, agua…)</a:t>
            </a:r>
            <a:endParaRPr/>
          </a:p>
          <a:p>
            <a:pPr indent="-171450" lvl="5" marL="514350" marR="0" rtl="0" algn="l">
              <a:lnSpc>
                <a:spcPct val="100000"/>
              </a:lnSpc>
              <a:spcBef>
                <a:spcPts val="100"/>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Otros tributos </a:t>
            </a:r>
            <a:endParaRPr/>
          </a:p>
          <a:p>
            <a:pPr indent="-171450" lvl="5" marL="514350" marR="0" rtl="0" algn="l">
              <a:lnSpc>
                <a:spcPct val="100000"/>
              </a:lnSpc>
              <a:spcBef>
                <a:spcPts val="100"/>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Sueldos y Salarios</a:t>
            </a:r>
            <a:endParaRPr/>
          </a:p>
          <a:p>
            <a:pPr indent="-171450" lvl="5" marL="514350" marR="0" rtl="0" algn="l">
              <a:lnSpc>
                <a:spcPct val="100000"/>
              </a:lnSpc>
              <a:spcBef>
                <a:spcPts val="100"/>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Seguridad Social a cargo de la Empresa</a:t>
            </a:r>
            <a:endParaRPr/>
          </a:p>
          <a:p>
            <a:pPr indent="-171450" lvl="5" marL="514350" marR="0" rtl="0" algn="l">
              <a:lnSpc>
                <a:spcPct val="100000"/>
              </a:lnSpc>
              <a:spcBef>
                <a:spcPts val="100"/>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Servicios bancarios</a:t>
            </a:r>
            <a:endParaRPr/>
          </a:p>
          <a:p>
            <a:pPr indent="-171450" lvl="5" marL="514350" marR="0" rtl="0" algn="l">
              <a:lnSpc>
                <a:spcPct val="100000"/>
              </a:lnSpc>
              <a:spcBef>
                <a:spcPts val="100"/>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Amortización del Inmovilizado</a:t>
            </a:r>
            <a:br>
              <a:rPr b="1" i="0" lang="es-ES" sz="1100" u="none" cap="none" strike="noStrike">
                <a:solidFill>
                  <a:schemeClr val="dk1"/>
                </a:solidFill>
                <a:latin typeface="Calibri"/>
                <a:ea typeface="Calibri"/>
                <a:cs typeface="Calibri"/>
                <a:sym typeface="Calibri"/>
              </a:rPr>
            </a:br>
            <a:r>
              <a:rPr b="1" i="0" lang="es-ES" sz="1100" u="none" cap="none" strike="noStrike">
                <a:solidFill>
                  <a:schemeClr val="dk1"/>
                </a:solidFill>
                <a:latin typeface="Calibri"/>
                <a:ea typeface="Calibri"/>
                <a:cs typeface="Calibri"/>
                <a:sym typeface="Calibri"/>
              </a:rPr>
              <a:t>________________________________________________</a:t>
            </a:r>
            <a:endParaRPr/>
          </a:p>
          <a:p>
            <a:pPr indent="-171450" lvl="5" marL="514350" marR="0" rtl="0" algn="l">
              <a:lnSpc>
                <a:spcPct val="70000"/>
              </a:lnSpc>
              <a:spcBef>
                <a:spcPts val="375"/>
              </a:spcBef>
              <a:spcAft>
                <a:spcPts val="0"/>
              </a:spcAft>
              <a:buClr>
                <a:srgbClr val="2E75B5"/>
              </a:buClr>
              <a:buSzPts val="1100"/>
              <a:buFont typeface="Noto Sans Symbols"/>
              <a:buNone/>
            </a:pPr>
            <a:r>
              <a:rPr b="1" i="0" lang="es-ES" sz="1100" u="none" cap="none" strike="noStrike">
                <a:solidFill>
                  <a:srgbClr val="2E75B5"/>
                </a:solidFill>
                <a:latin typeface="Calibri"/>
                <a:ea typeface="Calibri"/>
                <a:cs typeface="Calibri"/>
                <a:sym typeface="Calibri"/>
              </a:rPr>
              <a:t>A.1) RESULTADO DE LA EXPLOTACIÓN = BENEFICIOS ANTES DE INTERE</a:t>
            </a:r>
            <a:r>
              <a:rPr b="1" lang="es-ES" sz="1100">
                <a:solidFill>
                  <a:srgbClr val="2E75B5"/>
                </a:solidFill>
              </a:rPr>
              <a:t>SES </a:t>
            </a:r>
            <a:r>
              <a:rPr b="1" i="0" lang="es-ES" sz="1100" u="none" cap="none" strike="noStrike">
                <a:solidFill>
                  <a:srgbClr val="2E75B5"/>
                </a:solidFill>
                <a:latin typeface="Calibri"/>
                <a:ea typeface="Calibri"/>
                <a:cs typeface="Calibri"/>
                <a:sym typeface="Calibri"/>
              </a:rPr>
              <a:t> E IMPUESTOS (BAII) </a:t>
            </a:r>
            <a:endParaRPr/>
          </a:p>
          <a:p>
            <a:pPr indent="-171450" lvl="5" marL="514350" marR="0" rtl="0" algn="l">
              <a:lnSpc>
                <a:spcPct val="70000"/>
              </a:lnSpc>
              <a:spcBef>
                <a:spcPts val="375"/>
              </a:spcBef>
              <a:spcAft>
                <a:spcPts val="0"/>
              </a:spcAft>
              <a:buClr>
                <a:schemeClr val="dk1"/>
              </a:buClr>
              <a:buSzPts val="1100"/>
              <a:buFont typeface="Noto Sans Symbols"/>
              <a:buNone/>
            </a:pPr>
            <a:r>
              <a:rPr b="1" i="0" lang="es-ES" sz="1100" u="none" cap="none" strike="noStrike">
                <a:solidFill>
                  <a:schemeClr val="dk1"/>
                </a:solidFill>
                <a:highlight>
                  <a:srgbClr val="C0C0C0"/>
                </a:highlight>
                <a:latin typeface="Calibri"/>
                <a:ea typeface="Calibri"/>
                <a:cs typeface="Calibri"/>
                <a:sym typeface="Calibri"/>
              </a:rPr>
              <a:t>+ Ingresos financieros</a:t>
            </a:r>
            <a:endParaRPr/>
          </a:p>
          <a:p>
            <a:pPr indent="-171450" lvl="5" marL="514350" marR="0" rtl="0" algn="l">
              <a:lnSpc>
                <a:spcPct val="70000"/>
              </a:lnSpc>
              <a:spcBef>
                <a:spcPts val="375"/>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Otros ingresos financieros</a:t>
            </a:r>
            <a:endParaRPr/>
          </a:p>
          <a:p>
            <a:pPr indent="-171450" lvl="5" marL="514350" marR="0" rtl="0" algn="l">
              <a:lnSpc>
                <a:spcPct val="70000"/>
              </a:lnSpc>
              <a:spcBef>
                <a:spcPts val="375"/>
              </a:spcBef>
              <a:spcAft>
                <a:spcPts val="0"/>
              </a:spcAft>
              <a:buClr>
                <a:schemeClr val="dk1"/>
              </a:buClr>
              <a:buSzPts val="1100"/>
              <a:buFont typeface="Noto Sans Symbols"/>
              <a:buNone/>
            </a:pPr>
            <a:r>
              <a:rPr b="1" i="0" lang="es-ES" sz="1100" u="none" cap="none" strike="noStrike">
                <a:solidFill>
                  <a:schemeClr val="dk1"/>
                </a:solidFill>
                <a:highlight>
                  <a:srgbClr val="C0C0C0"/>
                </a:highlight>
                <a:latin typeface="Calibri"/>
                <a:ea typeface="Calibri"/>
                <a:cs typeface="Calibri"/>
                <a:sym typeface="Calibri"/>
              </a:rPr>
              <a:t>- Gastos financieros</a:t>
            </a:r>
            <a:endParaRPr/>
          </a:p>
          <a:p>
            <a:pPr indent="-171450" lvl="5" marL="514350" marR="0" rtl="0" algn="l">
              <a:lnSpc>
                <a:spcPct val="70000"/>
              </a:lnSpc>
              <a:spcBef>
                <a:spcPts val="375"/>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Intereses de deudas </a:t>
            </a:r>
            <a:br>
              <a:rPr b="1" i="0" lang="es-ES" sz="1100" u="none" cap="none" strike="noStrike">
                <a:solidFill>
                  <a:schemeClr val="dk1"/>
                </a:solidFill>
                <a:latin typeface="Calibri"/>
                <a:ea typeface="Calibri"/>
                <a:cs typeface="Calibri"/>
                <a:sym typeface="Calibri"/>
              </a:rPr>
            </a:br>
            <a:r>
              <a:rPr b="1" i="0" lang="es-ES" sz="1100" u="none" cap="none" strike="noStrike">
                <a:solidFill>
                  <a:schemeClr val="dk1"/>
                </a:solidFill>
                <a:latin typeface="Calibri"/>
                <a:ea typeface="Calibri"/>
                <a:cs typeface="Calibri"/>
                <a:sym typeface="Calibri"/>
              </a:rPr>
              <a:t>_______________________________________________</a:t>
            </a:r>
            <a:endParaRPr/>
          </a:p>
          <a:p>
            <a:pPr indent="-171450" lvl="5" marL="514350" marR="0" rtl="0" algn="l">
              <a:lnSpc>
                <a:spcPct val="70000"/>
              </a:lnSpc>
              <a:spcBef>
                <a:spcPts val="375"/>
              </a:spcBef>
              <a:spcAft>
                <a:spcPts val="0"/>
              </a:spcAft>
              <a:buClr>
                <a:srgbClr val="2E75B5"/>
              </a:buClr>
              <a:buSzPts val="1100"/>
              <a:buFont typeface="Noto Sans Symbols"/>
              <a:buNone/>
            </a:pPr>
            <a:r>
              <a:rPr b="1" i="0" lang="es-ES" sz="1100" u="none" cap="none" strike="noStrike">
                <a:solidFill>
                  <a:srgbClr val="2E75B5"/>
                </a:solidFill>
                <a:latin typeface="Calibri"/>
                <a:ea typeface="Calibri"/>
                <a:cs typeface="Calibri"/>
                <a:sym typeface="Calibri"/>
              </a:rPr>
              <a:t>A.2) RESULTADO FINANCIERO</a:t>
            </a:r>
            <a:endParaRPr/>
          </a:p>
          <a:p>
            <a:pPr indent="-171450" lvl="5" marL="514350" marR="0" rtl="0" algn="l">
              <a:lnSpc>
                <a:spcPct val="70000"/>
              </a:lnSpc>
              <a:spcBef>
                <a:spcPts val="375"/>
              </a:spcBef>
              <a:spcAft>
                <a:spcPts val="0"/>
              </a:spcAft>
              <a:buClr>
                <a:srgbClr val="2E75B5"/>
              </a:buClr>
              <a:buSzPts val="1100"/>
              <a:buFont typeface="Noto Sans Symbols"/>
              <a:buNone/>
            </a:pPr>
            <a:r>
              <a:rPr b="1" i="0" lang="es-ES" sz="1100" u="none" cap="none" strike="noStrike">
                <a:solidFill>
                  <a:srgbClr val="2E75B5"/>
                </a:solidFill>
                <a:latin typeface="Calibri"/>
                <a:ea typeface="Calibri"/>
                <a:cs typeface="Calibri"/>
                <a:sym typeface="Calibri"/>
              </a:rPr>
              <a:t>A.3) BENEFICIOS ANTES DE IMPUESTOS (BAI) </a:t>
            </a:r>
            <a:r>
              <a:rPr b="1" i="0" lang="es-ES" sz="1100" u="none" cap="none" strike="noStrike">
                <a:solidFill>
                  <a:srgbClr val="0C0C0C"/>
                </a:solidFill>
                <a:latin typeface="Calibri"/>
                <a:ea typeface="Calibri"/>
                <a:cs typeface="Calibri"/>
                <a:sym typeface="Calibri"/>
              </a:rPr>
              <a:t>(A.1 + A.2)</a:t>
            </a:r>
            <a:endParaRPr/>
          </a:p>
          <a:p>
            <a:pPr indent="-171450" lvl="5" marL="514350" marR="0" rtl="0" algn="l">
              <a:lnSpc>
                <a:spcPct val="70000"/>
              </a:lnSpc>
              <a:spcBef>
                <a:spcPts val="375"/>
              </a:spcBef>
              <a:spcAft>
                <a:spcPts val="0"/>
              </a:spcAft>
              <a:buClr>
                <a:schemeClr val="dk1"/>
              </a:buClr>
              <a:buSzPts val="1100"/>
              <a:buFont typeface="Noto Sans Symbols"/>
              <a:buNone/>
            </a:pPr>
            <a:r>
              <a:rPr b="1" i="0" lang="es-ES" sz="1100" u="none" cap="none" strike="noStrike">
                <a:solidFill>
                  <a:schemeClr val="dk1"/>
                </a:solidFill>
                <a:latin typeface="Calibri"/>
                <a:ea typeface="Calibri"/>
                <a:cs typeface="Calibri"/>
                <a:sym typeface="Calibri"/>
              </a:rPr>
              <a:t>- Impuestos sobre beneficios</a:t>
            </a:r>
            <a:br>
              <a:rPr b="1" i="0" lang="es-ES" sz="1100" u="none" cap="none" strike="noStrike">
                <a:solidFill>
                  <a:schemeClr val="dk1"/>
                </a:solidFill>
                <a:latin typeface="Calibri"/>
                <a:ea typeface="Calibri"/>
                <a:cs typeface="Calibri"/>
                <a:sym typeface="Calibri"/>
              </a:rPr>
            </a:br>
            <a:r>
              <a:rPr b="1" i="0" lang="es-ES" sz="1100" u="none" cap="none" strike="noStrike">
                <a:solidFill>
                  <a:schemeClr val="dk1"/>
                </a:solidFill>
                <a:latin typeface="Calibri"/>
                <a:ea typeface="Calibri"/>
                <a:cs typeface="Calibri"/>
                <a:sym typeface="Calibri"/>
              </a:rPr>
              <a:t>___________________________</a:t>
            </a:r>
            <a:endParaRPr/>
          </a:p>
          <a:p>
            <a:pPr indent="-171450" lvl="5" marL="514350" marR="0" rtl="0" algn="l">
              <a:lnSpc>
                <a:spcPct val="70000"/>
              </a:lnSpc>
              <a:spcBef>
                <a:spcPts val="375"/>
              </a:spcBef>
              <a:spcAft>
                <a:spcPts val="0"/>
              </a:spcAft>
              <a:buClr>
                <a:srgbClr val="C00000"/>
              </a:buClr>
              <a:buSzPts val="1100"/>
              <a:buFont typeface="Noto Sans Symbols"/>
              <a:buNone/>
            </a:pPr>
            <a:r>
              <a:rPr b="1" i="0" lang="es-ES" sz="1400" u="none" cap="none" strike="noStrike">
                <a:solidFill>
                  <a:srgbClr val="F2760D"/>
                </a:solidFill>
                <a:latin typeface="Calibri"/>
                <a:ea typeface="Calibri"/>
                <a:cs typeface="Calibri"/>
                <a:sym typeface="Calibri"/>
              </a:rPr>
              <a:t>RESULTADO DEL EJERCICIO</a:t>
            </a:r>
            <a:endParaRPr sz="1400">
              <a:solidFill>
                <a:srgbClr val="F2760D"/>
              </a:solidFill>
            </a:endParaRPr>
          </a:p>
        </p:txBody>
      </p:sp>
      <p:sp>
        <p:nvSpPr>
          <p:cNvPr id="555" name="Google Shape;555;p5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556" name="Google Shape;556;p55"/>
          <p:cNvSpPr txBox="1"/>
          <p:nvPr/>
        </p:nvSpPr>
        <p:spPr>
          <a:xfrm>
            <a:off x="1131500" y="0"/>
            <a:ext cx="633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B- La Cuenta de Explotación o PyG</a:t>
            </a:r>
            <a:endParaRPr b="1" i="0" sz="3300" u="none" cap="none" strike="noStrike">
              <a:solidFill>
                <a:srgbClr val="FFFFFF"/>
              </a:solidFill>
              <a:latin typeface="Calibri"/>
              <a:ea typeface="Calibri"/>
              <a:cs typeface="Calibri"/>
              <a:sym typeface="Calibri"/>
            </a:endParaRPr>
          </a:p>
        </p:txBody>
      </p:sp>
      <p:sp>
        <p:nvSpPr>
          <p:cNvPr id="557" name="Google Shape;557;p55"/>
          <p:cNvSpPr/>
          <p:nvPr/>
        </p:nvSpPr>
        <p:spPr>
          <a:xfrm>
            <a:off x="77175" y="775525"/>
            <a:ext cx="4512300" cy="3408000"/>
          </a:xfrm>
          <a:prstGeom prst="roundRect">
            <a:avLst>
              <a:gd fmla="val 5040" name="adj"/>
            </a:avLst>
          </a:prstGeom>
          <a:solidFill>
            <a:srgbClr val="00B0EA"/>
          </a:solidFill>
          <a:ln>
            <a:noFill/>
          </a:ln>
        </p:spPr>
        <p:txBody>
          <a:bodyPr anchorCtr="0" anchor="t" bIns="45700" lIns="54000" spcFirstLastPara="1" rIns="54000"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sz="2400" u="none">
                <a:solidFill>
                  <a:srgbClr val="FFFFFF"/>
                </a:solidFill>
                <a:latin typeface="Arial"/>
                <a:ea typeface="Arial"/>
                <a:cs typeface="Arial"/>
                <a:sym typeface="Arial"/>
              </a:rPr>
              <a:t>Cuenta de Resultados (I-G)</a:t>
            </a:r>
            <a:endParaRPr b="0" i="0" sz="18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Ingresos por Ventas</a:t>
            </a:r>
            <a:endParaRPr/>
          </a:p>
          <a:p>
            <a:pPr indent="0" lvl="0" marL="0" marR="0" rtl="0" algn="l">
              <a:lnSpc>
                <a:spcPct val="10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 Costes Ventas</a:t>
            </a:r>
            <a:endParaRPr/>
          </a:p>
          <a:p>
            <a:pPr indent="0" lvl="0" marL="0" marR="0" rtl="0" algn="l">
              <a:lnSpc>
                <a:spcPct val="10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 Margen Bruto</a:t>
            </a:r>
            <a:endParaRPr/>
          </a:p>
          <a:p>
            <a:pPr indent="-101600" lvl="0" marL="0" marR="0" rtl="0" algn="l">
              <a:lnSpc>
                <a:spcPct val="100000"/>
              </a:lnSpc>
              <a:spcBef>
                <a:spcPts val="0"/>
              </a:spcBef>
              <a:spcAft>
                <a:spcPts val="0"/>
              </a:spcAft>
              <a:buClr>
                <a:srgbClr val="FFFFFF"/>
              </a:buClr>
              <a:buSzPts val="1600"/>
              <a:buFont typeface="Arial"/>
              <a:buChar char="-"/>
            </a:pPr>
            <a:r>
              <a:rPr b="1" i="0" lang="es-ES" sz="1600" u="none">
                <a:solidFill>
                  <a:srgbClr val="FFFFFF"/>
                </a:solidFill>
                <a:latin typeface="Arial"/>
                <a:ea typeface="Arial"/>
                <a:cs typeface="Arial"/>
                <a:sym typeface="Arial"/>
              </a:rPr>
              <a:t>Costes Fijos o Gastos de Estructura</a:t>
            </a:r>
            <a:endParaRPr/>
          </a:p>
          <a:p>
            <a:pPr indent="0" lvl="1" marL="457200" marR="0" rtl="0" algn="l">
              <a:lnSpc>
                <a:spcPct val="100000"/>
              </a:lnSpc>
              <a:spcBef>
                <a:spcPts val="0"/>
              </a:spcBef>
              <a:spcAft>
                <a:spcPts val="0"/>
              </a:spcAft>
              <a:buClr>
                <a:srgbClr val="FFFFFF"/>
              </a:buClr>
              <a:buSzPts val="1400"/>
              <a:buFont typeface="Arial"/>
              <a:buNone/>
            </a:pPr>
            <a:r>
              <a:rPr b="1" i="0" lang="es-ES" sz="1400" u="none" cap="none" strike="noStrike">
                <a:solidFill>
                  <a:srgbClr val="FFFFFF"/>
                </a:solidFill>
                <a:latin typeface="Arial"/>
                <a:ea typeface="Arial"/>
                <a:cs typeface="Arial"/>
                <a:sym typeface="Arial"/>
              </a:rPr>
              <a:t>(sueldos, cargas, suministros, tasas, alquileres…)</a:t>
            </a:r>
            <a:endParaRPr/>
          </a:p>
          <a:p>
            <a:pPr indent="0" lvl="1" marL="0" marR="0" rtl="0" algn="l">
              <a:lnSpc>
                <a:spcPct val="100000"/>
              </a:lnSpc>
              <a:spcBef>
                <a:spcPts val="0"/>
              </a:spcBef>
              <a:spcAft>
                <a:spcPts val="0"/>
              </a:spcAft>
              <a:buClr>
                <a:srgbClr val="FFFFFF"/>
              </a:buClr>
              <a:buSzPts val="1600"/>
              <a:buFont typeface="Arial"/>
              <a:buNone/>
            </a:pPr>
            <a:r>
              <a:rPr b="1" i="0" lang="es-ES" sz="1600" u="none" cap="none" strike="noStrike">
                <a:solidFill>
                  <a:srgbClr val="FFFFFF"/>
                </a:solidFill>
                <a:latin typeface="Arial"/>
                <a:ea typeface="Arial"/>
                <a:cs typeface="Arial"/>
                <a:sym typeface="Arial"/>
              </a:rPr>
              <a:t>_________________________________</a:t>
            </a:r>
            <a:endParaRPr/>
          </a:p>
          <a:p>
            <a:pPr indent="0" lvl="0" marL="0" marR="0" rtl="0" algn="l">
              <a:lnSpc>
                <a:spcPct val="100000"/>
              </a:lnSpc>
              <a:spcBef>
                <a:spcPts val="0"/>
              </a:spcBef>
              <a:spcAft>
                <a:spcPts val="0"/>
              </a:spcAft>
              <a:buClr>
                <a:srgbClr val="FFFFFF"/>
              </a:buClr>
              <a:buSzPts val="1800"/>
              <a:buFont typeface="Arial"/>
              <a:buNone/>
            </a:pPr>
            <a:r>
              <a:rPr b="1" i="0" lang="es-ES" sz="1600" u="none">
                <a:solidFill>
                  <a:srgbClr val="FFFFFF"/>
                </a:solidFill>
                <a:latin typeface="Arial"/>
                <a:ea typeface="Arial"/>
                <a:cs typeface="Arial"/>
                <a:sym typeface="Arial"/>
              </a:rPr>
              <a:t>Resultado OPERATIVO (EBITDA)</a:t>
            </a:r>
            <a:endParaRPr sz="1600"/>
          </a:p>
          <a:p>
            <a:pPr indent="-101600" lvl="0" marL="0" marR="0" rtl="0" algn="l">
              <a:lnSpc>
                <a:spcPct val="100000"/>
              </a:lnSpc>
              <a:spcBef>
                <a:spcPts val="0"/>
              </a:spcBef>
              <a:spcAft>
                <a:spcPts val="0"/>
              </a:spcAft>
              <a:buClr>
                <a:srgbClr val="FFFFFF"/>
              </a:buClr>
              <a:buSzPts val="1600"/>
              <a:buFont typeface="Arial"/>
              <a:buChar char="-"/>
            </a:pPr>
            <a:r>
              <a:rPr b="1" i="0" lang="es-ES" sz="1600" u="none">
                <a:solidFill>
                  <a:srgbClr val="FFFFFF"/>
                </a:solidFill>
                <a:latin typeface="Arial"/>
                <a:ea typeface="Arial"/>
                <a:cs typeface="Arial"/>
                <a:sym typeface="Arial"/>
              </a:rPr>
              <a:t>Dotación Amortizaciones</a:t>
            </a:r>
            <a:endParaRPr/>
          </a:p>
          <a:p>
            <a:pPr indent="0" lvl="0" marL="0" marR="0" rtl="0" algn="l">
              <a:lnSpc>
                <a:spcPct val="100000"/>
              </a:lnSpc>
              <a:spcBef>
                <a:spcPts val="0"/>
              </a:spcBef>
              <a:spcAft>
                <a:spcPts val="0"/>
              </a:spcAft>
              <a:buClr>
                <a:srgbClr val="FFFFFF"/>
              </a:buClr>
              <a:buSzPts val="1400"/>
              <a:buFont typeface="Arial"/>
              <a:buNone/>
            </a:pPr>
            <a:r>
              <a:rPr b="0" i="0" lang="es-ES" sz="1400" u="none">
                <a:solidFill>
                  <a:srgbClr val="FFFFFF"/>
                </a:solidFill>
                <a:latin typeface="Arial"/>
                <a:ea typeface="Arial"/>
                <a:cs typeface="Arial"/>
                <a:sym typeface="Arial"/>
              </a:rPr>
              <a:t>_____________________________________</a:t>
            </a:r>
            <a:endParaRPr/>
          </a:p>
          <a:p>
            <a:pPr indent="0" lvl="0" marL="0" marR="0" rtl="0" algn="ctr">
              <a:lnSpc>
                <a:spcPct val="100000"/>
              </a:lnSpc>
              <a:spcBef>
                <a:spcPts val="0"/>
              </a:spcBef>
              <a:spcAft>
                <a:spcPts val="0"/>
              </a:spcAft>
              <a:buClr>
                <a:srgbClr val="FFFFFF"/>
              </a:buClr>
              <a:buSzPts val="1600"/>
              <a:buFont typeface="Arial"/>
              <a:buNone/>
            </a:pPr>
            <a:r>
              <a:t/>
            </a:r>
            <a:endParaRPr b="1" i="1" sz="800"/>
          </a:p>
          <a:p>
            <a:pPr indent="0" lvl="0" marL="0" marR="0" rtl="0" algn="ctr">
              <a:lnSpc>
                <a:spcPct val="100000"/>
              </a:lnSpc>
              <a:spcBef>
                <a:spcPts val="0"/>
              </a:spcBef>
              <a:spcAft>
                <a:spcPts val="0"/>
              </a:spcAft>
              <a:buClr>
                <a:srgbClr val="FFFFFF"/>
              </a:buClr>
              <a:buSzPts val="1600"/>
              <a:buFont typeface="Arial"/>
              <a:buNone/>
            </a:pPr>
            <a:r>
              <a:rPr b="1" i="1" lang="es-ES" sz="1500" u="none">
                <a:latin typeface="Arial"/>
                <a:ea typeface="Arial"/>
                <a:cs typeface="Arial"/>
                <a:sym typeface="Arial"/>
              </a:rPr>
              <a:t>RESULTADOS DE EXPLOTACIÓN</a:t>
            </a:r>
            <a:r>
              <a:rPr b="1" i="0" lang="es-ES" sz="1500" u="none">
                <a:latin typeface="Arial"/>
                <a:ea typeface="Arial"/>
                <a:cs typeface="Arial"/>
                <a:sym typeface="Arial"/>
              </a:rPr>
              <a:t> (BAII o EBIT)</a:t>
            </a:r>
            <a:endParaRPr sz="1500"/>
          </a:p>
        </p:txBody>
      </p:sp>
      <p:sp>
        <p:nvSpPr>
          <p:cNvPr id="558" name="Google Shape;558;p55"/>
          <p:cNvSpPr/>
          <p:nvPr/>
        </p:nvSpPr>
        <p:spPr>
          <a:xfrm>
            <a:off x="77175" y="4237850"/>
            <a:ext cx="4512300" cy="2117700"/>
          </a:xfrm>
          <a:prstGeom prst="roundRect">
            <a:avLst>
              <a:gd fmla="val 11954" name="adj"/>
            </a:avLst>
          </a:prstGeom>
          <a:solidFill>
            <a:srgbClr val="00B0EA"/>
          </a:solidFill>
          <a:ln>
            <a:noFill/>
          </a:ln>
        </p:spPr>
        <p:txBody>
          <a:bodyPr anchorCtr="0" anchor="t" bIns="45700" lIns="18000" spcFirstLastPara="1" rIns="18000"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BAII</a:t>
            </a:r>
            <a:endParaRPr/>
          </a:p>
          <a:p>
            <a:pPr indent="0" lvl="0" marL="0" marR="0" rtl="0" algn="ctr">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 Ingresos Financieros </a:t>
            </a:r>
            <a:endParaRPr/>
          </a:p>
          <a:p>
            <a:pPr indent="-88900" lvl="0" marL="0" marR="0" rtl="0" algn="ctr">
              <a:lnSpc>
                <a:spcPct val="100000"/>
              </a:lnSpc>
              <a:spcBef>
                <a:spcPts val="0"/>
              </a:spcBef>
              <a:spcAft>
                <a:spcPts val="0"/>
              </a:spcAft>
              <a:buClr>
                <a:srgbClr val="FFFFFF"/>
              </a:buClr>
              <a:buSzPts val="1400"/>
              <a:buFont typeface="Arial"/>
              <a:buChar char="-"/>
            </a:pPr>
            <a:r>
              <a:rPr b="1" i="0" lang="es-ES" sz="1400" u="none">
                <a:solidFill>
                  <a:srgbClr val="FFFFFF"/>
                </a:solidFill>
                <a:latin typeface="Arial"/>
                <a:ea typeface="Arial"/>
                <a:cs typeface="Arial"/>
                <a:sym typeface="Arial"/>
              </a:rPr>
              <a:t>Gastos Financieros (intereses)</a:t>
            </a:r>
            <a:endParaRPr/>
          </a:p>
          <a:p>
            <a:pPr indent="0" lvl="0" marL="0" marR="0" rtl="0" algn="ctr">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___________________________________</a:t>
            </a:r>
            <a:endParaRPr/>
          </a:p>
          <a:p>
            <a:pPr indent="0" lvl="0" marL="0" marR="0" rtl="0" algn="ctr">
              <a:lnSpc>
                <a:spcPct val="100000"/>
              </a:lnSpc>
              <a:spcBef>
                <a:spcPts val="0"/>
              </a:spcBef>
              <a:spcAft>
                <a:spcPts val="0"/>
              </a:spcAft>
              <a:buClr>
                <a:srgbClr val="FFFFFF"/>
              </a:buClr>
              <a:buSzPts val="1400"/>
              <a:buFont typeface="Arial"/>
              <a:buNone/>
            </a:pPr>
            <a:r>
              <a:t/>
            </a:r>
            <a:endParaRPr b="1" sz="1000">
              <a:solidFill>
                <a:srgbClr val="FFFFFF"/>
              </a:solidFill>
            </a:endParaRPr>
          </a:p>
          <a:p>
            <a:pPr indent="0" lvl="0" marL="0" marR="0" rtl="0" algn="ctr">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RESULTADOS ANTES DE IMPUESTOS (BAI O EBT)</a:t>
            </a:r>
            <a:endParaRPr/>
          </a:p>
          <a:p>
            <a:pPr indent="-88900" lvl="0" marL="0" marR="0" rtl="0" algn="ctr">
              <a:lnSpc>
                <a:spcPct val="100000"/>
              </a:lnSpc>
              <a:spcBef>
                <a:spcPts val="0"/>
              </a:spcBef>
              <a:spcAft>
                <a:spcPts val="0"/>
              </a:spcAft>
              <a:buClr>
                <a:srgbClr val="FFFFFF"/>
              </a:buClr>
              <a:buSzPts val="1400"/>
              <a:buFont typeface="Arial"/>
              <a:buChar char="-"/>
            </a:pPr>
            <a:r>
              <a:rPr b="1" i="0" lang="es-ES" sz="1400" u="none">
                <a:solidFill>
                  <a:srgbClr val="FFFFFF"/>
                </a:solidFill>
                <a:latin typeface="Arial"/>
                <a:ea typeface="Arial"/>
                <a:cs typeface="Arial"/>
                <a:sym typeface="Arial"/>
              </a:rPr>
              <a:t>Provisión impuestos sobre beneficios</a:t>
            </a:r>
            <a:endParaRPr/>
          </a:p>
          <a:p>
            <a:pPr indent="0" lvl="0" marL="0" marR="0" rtl="0" algn="ctr">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_____________________________________</a:t>
            </a:r>
            <a:endParaRPr/>
          </a:p>
          <a:p>
            <a:pPr indent="0" lvl="0" marL="0" marR="0" rtl="0" algn="ctr">
              <a:lnSpc>
                <a:spcPct val="100000"/>
              </a:lnSpc>
              <a:spcBef>
                <a:spcPts val="0"/>
              </a:spcBef>
              <a:spcAft>
                <a:spcPts val="0"/>
              </a:spcAft>
              <a:buClr>
                <a:srgbClr val="005875"/>
              </a:buClr>
              <a:buSzPts val="1800"/>
              <a:buFont typeface="Arial"/>
              <a:buNone/>
            </a:pPr>
            <a:r>
              <a:rPr b="1" i="0" lang="es-ES" sz="1800" u="none">
                <a:solidFill>
                  <a:srgbClr val="005875"/>
                </a:solidFill>
                <a:latin typeface="Arial"/>
                <a:ea typeface="Arial"/>
                <a:cs typeface="Arial"/>
                <a:sym typeface="Arial"/>
              </a:rPr>
              <a:t>RESULTADO NETO</a:t>
            </a:r>
            <a:endParaRPr/>
          </a:p>
        </p:txBody>
      </p:sp>
      <p:sp>
        <p:nvSpPr>
          <p:cNvPr id="559" name="Google Shape;559;p55"/>
          <p:cNvSpPr/>
          <p:nvPr/>
        </p:nvSpPr>
        <p:spPr>
          <a:xfrm>
            <a:off x="4635850" y="3525176"/>
            <a:ext cx="799200" cy="658200"/>
          </a:xfrm>
          <a:prstGeom prst="rightArrow">
            <a:avLst>
              <a:gd fmla="val 26063" name="adj1"/>
              <a:gd fmla="val 50000" name="adj2"/>
            </a:avLst>
          </a:prstGeom>
          <a:solidFill>
            <a:srgbClr val="00B0EA"/>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560" name="Google Shape;560;p55"/>
          <p:cNvSpPr/>
          <p:nvPr/>
        </p:nvSpPr>
        <p:spPr>
          <a:xfrm>
            <a:off x="4026250" y="2504450"/>
            <a:ext cx="1485000" cy="1085100"/>
          </a:xfrm>
          <a:prstGeom prst="roundRect">
            <a:avLst>
              <a:gd fmla="val 7763" name="adj"/>
            </a:avLst>
          </a:prstGeom>
          <a:solidFill>
            <a:srgbClr val="FFFFFF"/>
          </a:solidFill>
          <a:ln cap="flat" cmpd="sng" w="12700">
            <a:solidFill>
              <a:srgbClr val="FFFFFF"/>
            </a:solidFill>
            <a:prstDash val="solid"/>
            <a:miter lim="800000"/>
            <a:headEnd len="sm" w="sm" type="none"/>
            <a:tailEnd len="sm" w="sm" type="none"/>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92299" lvl="0" marL="133200" marR="0" rtl="0" algn="l">
              <a:lnSpc>
                <a:spcPct val="100000"/>
              </a:lnSpc>
              <a:spcBef>
                <a:spcPts val="0"/>
              </a:spcBef>
              <a:spcAft>
                <a:spcPts val="0"/>
              </a:spcAft>
              <a:buClr>
                <a:srgbClr val="000000"/>
              </a:buClr>
              <a:buSzPts val="1000"/>
              <a:buFont typeface="Noto Sans Symbols"/>
              <a:buChar char="❑"/>
            </a:pPr>
            <a:r>
              <a:rPr b="0" i="0" lang="es-ES" sz="1000" u="none">
                <a:solidFill>
                  <a:srgbClr val="000000"/>
                </a:solidFill>
                <a:latin typeface="Arial"/>
                <a:ea typeface="Arial"/>
                <a:cs typeface="Arial"/>
                <a:sym typeface="Arial"/>
              </a:rPr>
              <a:t>EBITDA: Earnings before interest and taxes, Depreciation and Amortization</a:t>
            </a:r>
            <a:endParaRPr sz="1000"/>
          </a:p>
          <a:p>
            <a:pPr indent="-92299" lvl="0" marL="133200" marR="0" rtl="0" algn="l">
              <a:lnSpc>
                <a:spcPct val="100000"/>
              </a:lnSpc>
              <a:spcBef>
                <a:spcPts val="0"/>
              </a:spcBef>
              <a:spcAft>
                <a:spcPts val="0"/>
              </a:spcAft>
              <a:buClr>
                <a:srgbClr val="000000"/>
              </a:buClr>
              <a:buSzPts val="1000"/>
              <a:buFont typeface="Noto Sans Symbols"/>
              <a:buChar char="❑"/>
            </a:pPr>
            <a:r>
              <a:rPr b="0" i="0" lang="es-ES" sz="1000" u="none">
                <a:solidFill>
                  <a:srgbClr val="000000"/>
                </a:solidFill>
                <a:latin typeface="Arial"/>
                <a:ea typeface="Arial"/>
                <a:cs typeface="Arial"/>
                <a:sym typeface="Arial"/>
              </a:rPr>
              <a:t>BAII: Beneficios antes de intereses e impuestos </a:t>
            </a:r>
            <a:endParaRPr sz="1000"/>
          </a:p>
        </p:txBody>
      </p:sp>
      <p:sp>
        <p:nvSpPr>
          <p:cNvPr id="561" name="Google Shape;561;p55"/>
          <p:cNvSpPr/>
          <p:nvPr/>
        </p:nvSpPr>
        <p:spPr>
          <a:xfrm>
            <a:off x="3664025" y="4363075"/>
            <a:ext cx="180900" cy="7233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txBox="1"/>
          <p:nvPr/>
        </p:nvSpPr>
        <p:spPr>
          <a:xfrm>
            <a:off x="3672600" y="4447450"/>
            <a:ext cx="1485000" cy="5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s-ES" sz="1500"/>
              <a:t>RESULTADO</a:t>
            </a:r>
            <a:endParaRPr b="1" i="1" sz="1500"/>
          </a:p>
          <a:p>
            <a:pPr indent="0" lvl="0" marL="0" rtl="0" algn="ctr">
              <a:spcBef>
                <a:spcPts val="0"/>
              </a:spcBef>
              <a:spcAft>
                <a:spcPts val="0"/>
              </a:spcAft>
              <a:buNone/>
            </a:pPr>
            <a:r>
              <a:rPr b="1" i="1" lang="es-ES" sz="1500"/>
              <a:t>FINANCIERO</a:t>
            </a:r>
            <a:endParaRPr b="1" i="1" sz="1500"/>
          </a:p>
        </p:txBody>
      </p:sp>
      <p:pic>
        <p:nvPicPr>
          <p:cNvPr id="563" name="Google Shape;563;p55"/>
          <p:cNvPicPr preferRelativeResize="0"/>
          <p:nvPr/>
        </p:nvPicPr>
        <p:blipFill>
          <a:blip r:embed="rId3">
            <a:alphaModFix/>
          </a:blip>
          <a:stretch>
            <a:fillRect/>
          </a:stretch>
        </p:blipFill>
        <p:spPr>
          <a:xfrm>
            <a:off x="7579900" y="1550374"/>
            <a:ext cx="438197" cy="365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570" name="Google Shape;570;p56"/>
          <p:cNvSpPr txBox="1"/>
          <p:nvPr>
            <p:ph type="title"/>
          </p:nvPr>
        </p:nvSpPr>
        <p:spPr>
          <a:xfrm>
            <a:off x="289800" y="957025"/>
            <a:ext cx="8686200" cy="591300"/>
          </a:xfrm>
          <a:prstGeom prst="rect">
            <a:avLst/>
          </a:prstGeom>
          <a:no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C0C0C"/>
              </a:buClr>
              <a:buSzPts val="3300"/>
              <a:buFont typeface="Calibri"/>
              <a:buNone/>
            </a:pPr>
            <a:r>
              <a:rPr lang="es-ES">
                <a:solidFill>
                  <a:srgbClr val="0C0C0C"/>
                </a:solidFill>
              </a:rPr>
              <a:t>¡No olvides!</a:t>
            </a:r>
            <a:endParaRPr>
              <a:solidFill>
                <a:srgbClr val="0C0C0C"/>
              </a:solidFill>
            </a:endParaRPr>
          </a:p>
          <a:p>
            <a:pPr indent="0" lvl="0" marL="0" marR="0" rtl="0" algn="ctr">
              <a:lnSpc>
                <a:spcPct val="90000"/>
              </a:lnSpc>
              <a:spcBef>
                <a:spcPts val="0"/>
              </a:spcBef>
              <a:spcAft>
                <a:spcPts val="0"/>
              </a:spcAft>
              <a:buClr>
                <a:srgbClr val="0C0C0C"/>
              </a:buClr>
              <a:buSzPts val="3300"/>
              <a:buFont typeface="Calibri"/>
              <a:buNone/>
            </a:pPr>
            <a:r>
              <a:rPr b="0" i="0" lang="es-ES" sz="3000" u="none" cap="none" strike="noStrike">
                <a:solidFill>
                  <a:srgbClr val="0C0C0C"/>
                </a:solidFill>
                <a:latin typeface="Calibri"/>
                <a:ea typeface="Calibri"/>
                <a:cs typeface="Calibri"/>
                <a:sym typeface="Calibri"/>
              </a:rPr>
              <a:t>C</a:t>
            </a:r>
            <a:r>
              <a:rPr lang="es-ES" sz="3000">
                <a:solidFill>
                  <a:srgbClr val="0C0C0C"/>
                </a:solidFill>
              </a:rPr>
              <a:t>onsumo o</a:t>
            </a:r>
            <a:r>
              <a:rPr b="0" i="0" lang="es-ES" sz="3000" u="none" cap="none" strike="noStrike">
                <a:solidFill>
                  <a:srgbClr val="0C0C0C"/>
                </a:solidFill>
                <a:latin typeface="Calibri"/>
                <a:ea typeface="Calibri"/>
                <a:cs typeface="Calibri"/>
                <a:sym typeface="Calibri"/>
              </a:rPr>
              <a:t> </a:t>
            </a:r>
            <a:r>
              <a:rPr lang="es-ES" sz="3000">
                <a:solidFill>
                  <a:srgbClr val="0C0C0C"/>
                </a:solidFill>
              </a:rPr>
              <a:t>C</a:t>
            </a:r>
            <a:r>
              <a:rPr b="0" i="0" lang="es-ES" sz="3000" u="none" cap="none" strike="noStrike">
                <a:solidFill>
                  <a:srgbClr val="0C0C0C"/>
                </a:solidFill>
                <a:latin typeface="Calibri"/>
                <a:ea typeface="Calibri"/>
                <a:cs typeface="Calibri"/>
                <a:sym typeface="Calibri"/>
              </a:rPr>
              <a:t>oste de los materiales</a:t>
            </a:r>
            <a:endParaRPr b="0" i="0" sz="3000" u="none" cap="none" strike="noStrike">
              <a:solidFill>
                <a:srgbClr val="0C0C0C"/>
              </a:solidFill>
              <a:latin typeface="Calibri"/>
              <a:ea typeface="Calibri"/>
              <a:cs typeface="Calibri"/>
              <a:sym typeface="Calibri"/>
            </a:endParaRPr>
          </a:p>
        </p:txBody>
      </p:sp>
      <p:sp>
        <p:nvSpPr>
          <p:cNvPr id="571" name="Google Shape;571;p56"/>
          <p:cNvSpPr/>
          <p:nvPr/>
        </p:nvSpPr>
        <p:spPr>
          <a:xfrm>
            <a:off x="1772750" y="3352000"/>
            <a:ext cx="2528700" cy="1529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2400">
                <a:solidFill>
                  <a:srgbClr val="2F5496"/>
                </a:solidFill>
                <a:latin typeface="Arial"/>
                <a:ea typeface="Arial"/>
                <a:cs typeface="Arial"/>
                <a:sym typeface="Arial"/>
              </a:rPr>
              <a:t>Consumo o Coste de materiales</a:t>
            </a:r>
            <a:r>
              <a:rPr b="1" lang="es-ES" sz="2400" cap="none">
                <a:solidFill>
                  <a:srgbClr val="F7CAAC"/>
                </a:solidFill>
                <a:latin typeface="Arial"/>
                <a:ea typeface="Arial"/>
                <a:cs typeface="Arial"/>
                <a:sym typeface="Arial"/>
              </a:rPr>
              <a:t> </a:t>
            </a:r>
            <a:endParaRPr b="1" sz="2400" cap="none">
              <a:solidFill>
                <a:srgbClr val="F7CAAC"/>
              </a:solidFill>
              <a:latin typeface="Arial"/>
              <a:ea typeface="Arial"/>
              <a:cs typeface="Arial"/>
              <a:sym typeface="Arial"/>
            </a:endParaRPr>
          </a:p>
        </p:txBody>
      </p:sp>
      <p:sp>
        <p:nvSpPr>
          <p:cNvPr id="572" name="Google Shape;572;p56"/>
          <p:cNvSpPr/>
          <p:nvPr/>
        </p:nvSpPr>
        <p:spPr>
          <a:xfrm>
            <a:off x="3836860" y="3698494"/>
            <a:ext cx="968400" cy="638100"/>
          </a:xfrm>
          <a:prstGeom prst="mathNotEqual">
            <a:avLst>
              <a:gd fmla="val 23520" name="adj1"/>
              <a:gd fmla="val 6600000" name="adj2"/>
              <a:gd fmla="val 11760" name="adj3"/>
            </a:avLst>
          </a:prstGeom>
          <a:solidFill>
            <a:srgbClr val="0070C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573" name="Google Shape;573;p56"/>
          <p:cNvSpPr/>
          <p:nvPr/>
        </p:nvSpPr>
        <p:spPr>
          <a:xfrm>
            <a:off x="4126774" y="3781151"/>
            <a:ext cx="28917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2400">
                <a:solidFill>
                  <a:srgbClr val="2F5496"/>
                </a:solidFill>
                <a:latin typeface="Arial"/>
                <a:ea typeface="Arial"/>
                <a:cs typeface="Arial"/>
                <a:sym typeface="Arial"/>
              </a:rPr>
              <a:t>Compras</a:t>
            </a:r>
            <a:r>
              <a:rPr b="1" lang="es-ES" sz="2400" cap="none">
                <a:solidFill>
                  <a:srgbClr val="F7CAAC"/>
                </a:solidFill>
                <a:latin typeface="Arial"/>
                <a:ea typeface="Arial"/>
                <a:cs typeface="Arial"/>
                <a:sym typeface="Arial"/>
              </a:rPr>
              <a:t> </a:t>
            </a:r>
            <a:endParaRPr b="1" sz="2400" cap="none">
              <a:solidFill>
                <a:srgbClr val="F7CAAC"/>
              </a:solidFill>
              <a:latin typeface="Arial"/>
              <a:ea typeface="Arial"/>
              <a:cs typeface="Arial"/>
              <a:sym typeface="Arial"/>
            </a:endParaRPr>
          </a:p>
        </p:txBody>
      </p:sp>
      <p:sp>
        <p:nvSpPr>
          <p:cNvPr id="574" name="Google Shape;574;p56"/>
          <p:cNvSpPr txBox="1"/>
          <p:nvPr/>
        </p:nvSpPr>
        <p:spPr>
          <a:xfrm>
            <a:off x="289743" y="1907485"/>
            <a:ext cx="8686200" cy="7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100">
                <a:solidFill>
                  <a:schemeClr val="dk1"/>
                </a:solidFill>
                <a:latin typeface="Calibri"/>
                <a:ea typeface="Calibri"/>
                <a:cs typeface="Calibri"/>
                <a:sym typeface="Calibri"/>
              </a:rPr>
              <a:t>En la cuenta de PyG, pongo el Coste de Materiales que he utilizado para hacer la Venta de mis productos. No pongo toda la compra realizada.</a:t>
            </a:r>
            <a:endParaRPr sz="2100">
              <a:solidFill>
                <a:schemeClr val="dk1"/>
              </a:solidFill>
              <a:latin typeface="Calibri"/>
              <a:ea typeface="Calibri"/>
              <a:cs typeface="Calibri"/>
              <a:sym typeface="Calibri"/>
            </a:endParaRPr>
          </a:p>
          <a:p>
            <a:pPr indent="0" lvl="0" marL="0" marR="0" rtl="0" algn="l">
              <a:spcBef>
                <a:spcPts val="0"/>
              </a:spcBef>
              <a:spcAft>
                <a:spcPts val="0"/>
              </a:spcAft>
              <a:buNone/>
            </a:pPr>
            <a:r>
              <a:rPr lang="es-ES" sz="2100">
                <a:solidFill>
                  <a:schemeClr val="dk1"/>
                </a:solidFill>
                <a:latin typeface="Calibri"/>
                <a:ea typeface="Calibri"/>
                <a:cs typeface="Calibri"/>
                <a:sym typeface="Calibri"/>
              </a:rPr>
              <a:t>Para calcular el </a:t>
            </a:r>
            <a:r>
              <a:rPr b="1" lang="es-ES" sz="2100">
                <a:solidFill>
                  <a:schemeClr val="dk1"/>
                </a:solidFill>
                <a:latin typeface="Calibri"/>
                <a:ea typeface="Calibri"/>
                <a:cs typeface="Calibri"/>
                <a:sym typeface="Calibri"/>
              </a:rPr>
              <a:t>CONSUMO</a:t>
            </a:r>
            <a:r>
              <a:rPr lang="es-ES" sz="2100">
                <a:solidFill>
                  <a:schemeClr val="dk1"/>
                </a:solidFill>
                <a:latin typeface="Calibri"/>
                <a:ea typeface="Calibri"/>
                <a:cs typeface="Calibri"/>
                <a:sym typeface="Calibri"/>
              </a:rPr>
              <a:t> (Coste de los materiales) a partir de las COMPRAS debo tener en cuenta el valor de las EXISTENCIAS iniciales y finales.</a:t>
            </a:r>
            <a:endParaRPr sz="2100">
              <a:solidFill>
                <a:schemeClr val="dk1"/>
              </a:solidFill>
              <a:latin typeface="Calibri"/>
              <a:ea typeface="Calibri"/>
              <a:cs typeface="Calibri"/>
              <a:sym typeface="Calibri"/>
            </a:endParaRPr>
          </a:p>
        </p:txBody>
      </p:sp>
      <p:sp>
        <p:nvSpPr>
          <p:cNvPr id="575" name="Google Shape;575;p56"/>
          <p:cNvSpPr/>
          <p:nvPr/>
        </p:nvSpPr>
        <p:spPr>
          <a:xfrm>
            <a:off x="700318" y="4982151"/>
            <a:ext cx="7611900" cy="11388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s-ES" sz="2800">
                <a:solidFill>
                  <a:schemeClr val="dk1"/>
                </a:solidFill>
                <a:latin typeface="Calibri"/>
                <a:ea typeface="Calibri"/>
                <a:cs typeface="Calibri"/>
                <a:sym typeface="Calibri"/>
              </a:rPr>
              <a:t>Consumo = </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Existencias Iniciales + Compras – Existencias Finales</a:t>
            </a:r>
            <a:r>
              <a:rPr b="1" lang="es-ES" sz="4000" cap="none">
                <a:solidFill>
                  <a:srgbClr val="F7CAAC"/>
                </a:solidFill>
                <a:latin typeface="Arial"/>
                <a:ea typeface="Arial"/>
                <a:cs typeface="Arial"/>
                <a:sym typeface="Arial"/>
              </a:rPr>
              <a:t> </a:t>
            </a:r>
            <a:endParaRPr b="1" sz="4000" cap="none">
              <a:solidFill>
                <a:srgbClr val="F7CAAC"/>
              </a:solidFill>
              <a:latin typeface="Arial"/>
              <a:ea typeface="Arial"/>
              <a:cs typeface="Arial"/>
              <a:sym typeface="Arial"/>
            </a:endParaRPr>
          </a:p>
        </p:txBody>
      </p:sp>
      <p:sp>
        <p:nvSpPr>
          <p:cNvPr id="576" name="Google Shape;576;p56"/>
          <p:cNvSpPr txBox="1"/>
          <p:nvPr/>
        </p:nvSpPr>
        <p:spPr>
          <a:xfrm>
            <a:off x="1131500" y="0"/>
            <a:ext cx="633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B- La Cuenta de Explotación o PyG</a:t>
            </a:r>
            <a:endParaRPr b="1" i="0" sz="3300" u="none" cap="none" strike="noStrike">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5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583" name="Google Shape;583;p57"/>
          <p:cNvSpPr txBox="1"/>
          <p:nvPr/>
        </p:nvSpPr>
        <p:spPr>
          <a:xfrm>
            <a:off x="2057190" y="0"/>
            <a:ext cx="4915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i="1" lang="es-ES" sz="3300">
                <a:solidFill>
                  <a:srgbClr val="FF9900"/>
                </a:solidFill>
                <a:latin typeface="Calibri"/>
                <a:ea typeface="Calibri"/>
                <a:cs typeface="Calibri"/>
                <a:sym typeface="Calibri"/>
              </a:rPr>
              <a:t>Ejercicio</a:t>
            </a:r>
            <a:endParaRPr b="1" i="1" sz="3300" u="none" cap="none" strike="noStrike">
              <a:solidFill>
                <a:srgbClr val="FF9900"/>
              </a:solidFill>
              <a:latin typeface="Calibri"/>
              <a:ea typeface="Calibri"/>
              <a:cs typeface="Calibri"/>
              <a:sym typeface="Calibri"/>
            </a:endParaRPr>
          </a:p>
        </p:txBody>
      </p:sp>
      <p:sp>
        <p:nvSpPr>
          <p:cNvPr id="584" name="Google Shape;584;p57"/>
          <p:cNvSpPr txBox="1"/>
          <p:nvPr/>
        </p:nvSpPr>
        <p:spPr>
          <a:xfrm>
            <a:off x="169725" y="2036875"/>
            <a:ext cx="5138400" cy="267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Una empresa comercial de software soporta anualmente unos costes fijos de 100.000 €. </a:t>
            </a:r>
            <a:endParaRPr b="0" i="0" sz="16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sz="1600">
              <a:solidFill>
                <a:schemeClr val="dk1"/>
              </a:solidFill>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Los activos de la empresa ascienden a 1.300.000 €, financiados en un 75 % por préstamos, por los que devenga unos intereses anuales del 6 %.</a:t>
            </a:r>
            <a:endParaRPr b="0" i="0" sz="16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En el ejercicio que termina compró 30.000 programas al precio unitario de 22 €, de los que vendió 21.500 unidades al precio también único de 30 € cada programa. </a:t>
            </a:r>
            <a:endParaRPr b="0" i="0" sz="16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sz="1600">
              <a:solidFill>
                <a:schemeClr val="dk1"/>
              </a:solidFill>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El impuesto de sociedades es del 35 %</a:t>
            </a:r>
            <a:r>
              <a:rPr lang="es-ES" sz="1600">
                <a:solidFill>
                  <a:schemeClr val="dk1"/>
                </a:solidFill>
              </a:rPr>
              <a:t>.</a:t>
            </a:r>
            <a:endParaRPr/>
          </a:p>
        </p:txBody>
      </p:sp>
      <p:sp>
        <p:nvSpPr>
          <p:cNvPr id="585" name="Google Shape;585;p57"/>
          <p:cNvSpPr txBox="1"/>
          <p:nvPr/>
        </p:nvSpPr>
        <p:spPr>
          <a:xfrm>
            <a:off x="140750" y="947850"/>
            <a:ext cx="8927100" cy="695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1" i="0" lang="es-ES" sz="3200" u="none">
                <a:solidFill>
                  <a:schemeClr val="dk1"/>
                </a:solidFill>
                <a:latin typeface="Arial"/>
                <a:ea typeface="Arial"/>
                <a:cs typeface="Arial"/>
                <a:sym typeface="Arial"/>
              </a:rPr>
              <a:t>Ejercicio: </a:t>
            </a:r>
            <a:r>
              <a:rPr b="1" i="0" lang="es-ES" sz="2800" u="none">
                <a:solidFill>
                  <a:schemeClr val="dk1"/>
                </a:solidFill>
                <a:latin typeface="Arial"/>
                <a:ea typeface="Arial"/>
                <a:cs typeface="Arial"/>
                <a:sym typeface="Arial"/>
              </a:rPr>
              <a:t>Calcula el </a:t>
            </a:r>
            <a:r>
              <a:rPr b="1" lang="es-ES" sz="2800">
                <a:solidFill>
                  <a:schemeClr val="dk1"/>
                </a:solidFill>
              </a:rPr>
              <a:t>Resultado Neto de la cuenta de Pérdidas y Ganancias</a:t>
            </a:r>
            <a:endParaRPr/>
          </a:p>
        </p:txBody>
      </p:sp>
      <p:sp>
        <p:nvSpPr>
          <p:cNvPr id="586" name="Google Shape;586;p57"/>
          <p:cNvSpPr/>
          <p:nvPr/>
        </p:nvSpPr>
        <p:spPr>
          <a:xfrm>
            <a:off x="5469000" y="1963800"/>
            <a:ext cx="3522600" cy="3473700"/>
          </a:xfrm>
          <a:prstGeom prst="roundRect">
            <a:avLst>
              <a:gd fmla="val 2928" name="adj"/>
            </a:avLst>
          </a:prstGeom>
          <a:solidFill>
            <a:srgbClr val="00B0F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Cuenta de Resultados</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500"/>
              <a:buFont typeface="Arial"/>
              <a:buNone/>
            </a:pPr>
            <a:r>
              <a:t/>
            </a:r>
            <a:endParaRPr b="0" i="0" sz="5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Ingresos por Ventas                              </a:t>
            </a:r>
            <a:endParaRPr/>
          </a:p>
          <a:p>
            <a:pPr indent="0" lvl="0" marL="0" marR="0" rtl="0" algn="l">
              <a:lnSpc>
                <a:spcPct val="100000"/>
              </a:lnSpc>
              <a:spcBef>
                <a:spcPts val="0"/>
              </a:spcBef>
              <a:spcAft>
                <a:spcPts val="0"/>
              </a:spcAft>
              <a:buClr>
                <a:srgbClr val="FFFFFF"/>
              </a:buClr>
              <a:buSzPts val="1400"/>
              <a:buFont typeface="Arial"/>
              <a:buNone/>
            </a:pPr>
            <a:r>
              <a:rPr b="1" i="0" lang="es-ES" sz="1400" u="sng">
                <a:solidFill>
                  <a:srgbClr val="FFFFFF"/>
                </a:solidFill>
                <a:latin typeface="Arial"/>
                <a:ea typeface="Arial"/>
                <a:cs typeface="Arial"/>
                <a:sym typeface="Arial"/>
              </a:rPr>
              <a:t>- Costes Ventas                                   €</a:t>
            </a:r>
            <a:endParaRPr b="0" i="0" sz="1400" u="sng">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 Margen Bruto                             </a:t>
            </a:r>
            <a:r>
              <a:rPr b="1" i="0" lang="es-ES" sz="1100" u="none">
                <a:solidFill>
                  <a:srgbClr val="FFFFFF"/>
                </a:solidFill>
                <a:latin typeface="Arial"/>
                <a:ea typeface="Arial"/>
                <a:cs typeface="Arial"/>
                <a:sym typeface="Arial"/>
              </a:rPr>
              <a:t>  </a:t>
            </a:r>
            <a:r>
              <a:rPr b="1" i="0" lang="es-ES" sz="1400" u="none">
                <a:solidFill>
                  <a:srgbClr val="FFFFFF"/>
                </a:solidFill>
                <a:latin typeface="Arial"/>
                <a:ea typeface="Arial"/>
                <a:cs typeface="Arial"/>
                <a:sym typeface="Arial"/>
              </a:rPr>
              <a:t>   </a:t>
            </a:r>
            <a:endParaRPr/>
          </a:p>
          <a:p>
            <a:pPr indent="0" lvl="0" marL="0" marR="0" rtl="0" algn="l">
              <a:lnSpc>
                <a:spcPct val="100000"/>
              </a:lnSpc>
              <a:spcBef>
                <a:spcPts val="0"/>
              </a:spcBef>
              <a:spcAft>
                <a:spcPts val="0"/>
              </a:spcAft>
              <a:buClr>
                <a:srgbClr val="FFFFFF"/>
              </a:buClr>
              <a:buSzPts val="1400"/>
              <a:buFont typeface="Arial"/>
              <a:buNone/>
            </a:pPr>
            <a:r>
              <a:rPr b="1" i="0" lang="es-ES" sz="1400" u="sng">
                <a:solidFill>
                  <a:srgbClr val="FFFFFF"/>
                </a:solidFill>
                <a:latin typeface="Arial"/>
                <a:ea typeface="Arial"/>
                <a:cs typeface="Arial"/>
                <a:sym typeface="Arial"/>
              </a:rPr>
              <a:t>- Costes Fijos                          </a:t>
            </a:r>
            <a:r>
              <a:rPr b="0" i="0" lang="es-ES" sz="1400" u="sng">
                <a:solidFill>
                  <a:srgbClr val="FFFFFF"/>
                </a:solidFill>
                <a:latin typeface="Arial"/>
                <a:ea typeface="Arial"/>
                <a:cs typeface="Arial"/>
                <a:sym typeface="Arial"/>
              </a:rPr>
              <a:t>            €</a:t>
            </a:r>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Rdo OPERATIVO (EBITDA)               </a:t>
            </a:r>
            <a:endParaRPr/>
          </a:p>
          <a:p>
            <a:pPr indent="-88900" lvl="0" marL="0" marR="0" rtl="0" algn="l">
              <a:lnSpc>
                <a:spcPct val="100000"/>
              </a:lnSpc>
              <a:spcBef>
                <a:spcPts val="0"/>
              </a:spcBef>
              <a:spcAft>
                <a:spcPts val="0"/>
              </a:spcAft>
              <a:buClr>
                <a:srgbClr val="FFFFFF"/>
              </a:buClr>
              <a:buSzPts val="1400"/>
              <a:buFont typeface="Arial"/>
              <a:buChar char="-"/>
            </a:pPr>
            <a:r>
              <a:rPr b="1" lang="es-ES">
                <a:solidFill>
                  <a:srgbClr val="FFFFFF"/>
                </a:solidFill>
              </a:rPr>
              <a:t> </a:t>
            </a:r>
            <a:r>
              <a:rPr b="1" i="0" lang="es-ES" sz="1400" u="none">
                <a:solidFill>
                  <a:srgbClr val="FFFFFF"/>
                </a:solidFill>
                <a:latin typeface="Arial"/>
                <a:ea typeface="Arial"/>
                <a:cs typeface="Arial"/>
                <a:sym typeface="Arial"/>
              </a:rPr>
              <a:t>Dotación Amortizaciones          </a:t>
            </a:r>
            <a:r>
              <a:rPr b="0" i="0" lang="es-ES" sz="1400" u="none">
                <a:solidFill>
                  <a:srgbClr val="FFFFFF"/>
                </a:solidFill>
                <a:latin typeface="Arial"/>
                <a:ea typeface="Arial"/>
                <a:cs typeface="Arial"/>
                <a:sym typeface="Arial"/>
              </a:rPr>
              <a:t>   </a:t>
            </a:r>
            <a:endParaRPr/>
          </a:p>
          <a:p>
            <a:pPr indent="0" lvl="0" marL="0" marR="0" rtl="0" algn="l">
              <a:lnSpc>
                <a:spcPct val="100000"/>
              </a:lnSpc>
              <a:spcBef>
                <a:spcPts val="0"/>
              </a:spcBef>
              <a:spcAft>
                <a:spcPts val="0"/>
              </a:spcAft>
              <a:buClr>
                <a:srgbClr val="FFFFFF"/>
              </a:buClr>
              <a:buSzPts val="1200"/>
              <a:buFont typeface="Arial"/>
              <a:buNone/>
            </a:pPr>
            <a:r>
              <a:rPr b="0" i="0" lang="es-ES" sz="1200" u="none">
                <a:solidFill>
                  <a:srgbClr val="FFFFFF"/>
                </a:solidFill>
                <a:latin typeface="Arial"/>
                <a:ea typeface="Arial"/>
                <a:cs typeface="Arial"/>
                <a:sym typeface="Arial"/>
              </a:rPr>
              <a:t>_____________________________________</a:t>
            </a:r>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RDOS EXPLO.(BAII o EBIT)              </a:t>
            </a:r>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 Gastos Financieros (i)                   _________________________________</a:t>
            </a:r>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RDOS ANTES DE Imp. (BAI O EBT)  </a:t>
            </a:r>
            <a:endParaRPr/>
          </a:p>
          <a:p>
            <a:pPr indent="-88900" lvl="0" marL="0" marR="0" rtl="0" algn="l">
              <a:lnSpc>
                <a:spcPct val="100000"/>
              </a:lnSpc>
              <a:spcBef>
                <a:spcPts val="0"/>
              </a:spcBef>
              <a:spcAft>
                <a:spcPts val="0"/>
              </a:spcAft>
              <a:buClr>
                <a:srgbClr val="FFFFFF"/>
              </a:buClr>
              <a:buSzPts val="1400"/>
              <a:buFont typeface="Arial"/>
              <a:buChar char="-"/>
            </a:pPr>
            <a:r>
              <a:rPr b="1" i="0" lang="es-ES" sz="1400" u="none">
                <a:solidFill>
                  <a:srgbClr val="FFFFFF"/>
                </a:solidFill>
                <a:latin typeface="Arial"/>
                <a:ea typeface="Arial"/>
                <a:cs typeface="Arial"/>
                <a:sym typeface="Arial"/>
              </a:rPr>
              <a:t>Impuestos                                       </a:t>
            </a:r>
            <a:endParaRPr b="0" i="0" sz="14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_________________________________</a:t>
            </a:r>
            <a:endParaRPr/>
          </a:p>
          <a:p>
            <a:pPr indent="0" lvl="0" marL="0" marR="0" rtl="0" algn="l">
              <a:lnSpc>
                <a:spcPct val="100000"/>
              </a:lnSpc>
              <a:spcBef>
                <a:spcPts val="0"/>
              </a:spcBef>
              <a:spcAft>
                <a:spcPts val="0"/>
              </a:spcAft>
              <a:buClr>
                <a:srgbClr val="005875"/>
              </a:buClr>
              <a:buSzPts val="1400"/>
              <a:buFont typeface="Arial"/>
              <a:buNone/>
            </a:pPr>
            <a:r>
              <a:rPr b="1" i="0" lang="es-ES" sz="1400" u="none">
                <a:solidFill>
                  <a:srgbClr val="005875"/>
                </a:solidFill>
                <a:latin typeface="Arial"/>
                <a:ea typeface="Arial"/>
                <a:cs typeface="Arial"/>
                <a:sym typeface="Arial"/>
              </a:rPr>
              <a:t>RESULTADO NETO                  </a:t>
            </a:r>
            <a:r>
              <a:rPr b="1" i="0" lang="es-ES" sz="2000" u="none">
                <a:solidFill>
                  <a:srgbClr val="005875"/>
                </a:solidFill>
                <a:latin typeface="Arial"/>
                <a:ea typeface="Arial"/>
                <a:cs typeface="Arial"/>
                <a:sym typeface="Arial"/>
              </a:rPr>
              <a:t>    M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1"/>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logo1-upv.png" id="223" name="Google Shape;223;p31"/>
          <p:cNvPicPr preferRelativeResize="0"/>
          <p:nvPr/>
        </p:nvPicPr>
        <p:blipFill rotWithShape="1">
          <a:blip r:embed="rId3">
            <a:alphaModFix/>
          </a:blip>
          <a:srcRect b="0" l="0" r="0" t="0"/>
          <a:stretch/>
        </p:blipFill>
        <p:spPr>
          <a:xfrm>
            <a:off x="95024" y="84949"/>
            <a:ext cx="1571613" cy="524700"/>
          </a:xfrm>
          <a:prstGeom prst="rect">
            <a:avLst/>
          </a:prstGeom>
          <a:noFill/>
          <a:ln>
            <a:noFill/>
          </a:ln>
        </p:spPr>
      </p:pic>
      <p:sp>
        <p:nvSpPr>
          <p:cNvPr id="224" name="Google Shape;224;p31"/>
          <p:cNvSpPr/>
          <p:nvPr/>
        </p:nvSpPr>
        <p:spPr>
          <a:xfrm>
            <a:off x="0" y="6427500"/>
            <a:ext cx="9144000" cy="430500"/>
          </a:xfrm>
          <a:prstGeom prst="rect">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
        <p:nvSpPr>
          <p:cNvPr id="225" name="Google Shape;225;p31"/>
          <p:cNvSpPr/>
          <p:nvPr/>
        </p:nvSpPr>
        <p:spPr>
          <a:xfrm>
            <a:off x="-636025" y="1098175"/>
            <a:ext cx="4635900" cy="4309800"/>
          </a:xfrm>
          <a:prstGeom prst="ellipse">
            <a:avLst/>
          </a:prstGeom>
          <a:solidFill>
            <a:srgbClr val="FFFFFF">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1"/>
          <p:cNvSpPr txBox="1"/>
          <p:nvPr/>
        </p:nvSpPr>
        <p:spPr>
          <a:xfrm>
            <a:off x="-472375" y="2290075"/>
            <a:ext cx="4209900" cy="1527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ES" sz="3600"/>
              <a:t>1 - El sistema</a:t>
            </a:r>
            <a:endParaRPr b="1" sz="3600"/>
          </a:p>
          <a:p>
            <a:pPr indent="0" lvl="0" marL="0" rtl="0" algn="ctr">
              <a:lnSpc>
                <a:spcPct val="100000"/>
              </a:lnSpc>
              <a:spcBef>
                <a:spcPts val="0"/>
              </a:spcBef>
              <a:spcAft>
                <a:spcPts val="0"/>
              </a:spcAft>
              <a:buNone/>
            </a:pPr>
            <a:r>
              <a:rPr b="1" lang="es-ES" sz="3600"/>
              <a:t>Financiero</a:t>
            </a:r>
            <a:endParaRPr b="1" sz="3600"/>
          </a:p>
          <a:p>
            <a:pPr indent="0" lvl="0" marL="0" rtl="0" algn="ctr">
              <a:lnSpc>
                <a:spcPct val="100000"/>
              </a:lnSpc>
              <a:spcBef>
                <a:spcPts val="0"/>
              </a:spcBef>
              <a:spcAft>
                <a:spcPts val="0"/>
              </a:spcAft>
              <a:buNone/>
            </a:pPr>
            <a:r>
              <a:rPr lang="es-ES" sz="3600"/>
              <a:t>____</a:t>
            </a:r>
            <a:endParaRPr sz="3600"/>
          </a:p>
        </p:txBody>
      </p:sp>
      <p:sp>
        <p:nvSpPr>
          <p:cNvPr id="227" name="Google Shape;227;p31"/>
          <p:cNvSpPr txBox="1"/>
          <p:nvPr/>
        </p:nvSpPr>
        <p:spPr>
          <a:xfrm>
            <a:off x="4682550" y="202675"/>
            <a:ext cx="4338600" cy="5948400"/>
          </a:xfrm>
          <a:prstGeom prst="rect">
            <a:avLst/>
          </a:prstGeom>
          <a:noFill/>
          <a:ln>
            <a:noFill/>
          </a:ln>
        </p:spPr>
        <p:txBody>
          <a:bodyPr anchorCtr="0" anchor="t" bIns="91425" lIns="91425" spcFirstLastPara="1" rIns="91425" wrap="square" tIns="91425">
            <a:noAutofit/>
          </a:bodyPr>
          <a:lstStyle/>
          <a:p>
            <a:pPr indent="-444500" lvl="0" marL="444500" rtl="0" algn="l">
              <a:lnSpc>
                <a:spcPct val="120000"/>
              </a:lnSpc>
              <a:spcBef>
                <a:spcPts val="0"/>
              </a:spcBef>
              <a:spcAft>
                <a:spcPts val="0"/>
              </a:spcAft>
              <a:buNone/>
            </a:pPr>
            <a:r>
              <a:rPr lang="es-ES" sz="1800">
                <a:solidFill>
                  <a:srgbClr val="000000"/>
                </a:solidFill>
              </a:rPr>
              <a:t>1.1- </a:t>
            </a:r>
            <a:r>
              <a:rPr lang="es-ES" sz="1800">
                <a:solidFill>
                  <a:schemeClr val="dk1"/>
                </a:solidFill>
              </a:rPr>
              <a:t>Objetivos y funciones de la gestión financiera y conceptos generales: </a:t>
            </a:r>
            <a:r>
              <a:rPr lang="es-ES" sz="1800">
                <a:solidFill>
                  <a:srgbClr val="000000"/>
                </a:solidFill>
              </a:rPr>
              <a:t>Contabilidad, Cuentas Anuales y Análisis de los estados financieros</a:t>
            </a:r>
            <a:endParaRPr sz="1800">
              <a:solidFill>
                <a:srgbClr val="000000"/>
              </a:solidFill>
            </a:endParaRPr>
          </a:p>
          <a:p>
            <a:pPr indent="0" lvl="0" marL="0" rtl="0" algn="l">
              <a:lnSpc>
                <a:spcPct val="120000"/>
              </a:lnSpc>
              <a:spcBef>
                <a:spcPts val="2200"/>
              </a:spcBef>
              <a:spcAft>
                <a:spcPts val="0"/>
              </a:spcAft>
              <a:buNone/>
            </a:pPr>
            <a:r>
              <a:rPr lang="es-ES" sz="1800">
                <a:solidFill>
                  <a:srgbClr val="000000"/>
                </a:solidFill>
              </a:rPr>
              <a:t>1.2- Las Cuentas Anuales.</a:t>
            </a:r>
            <a:endParaRPr sz="1800">
              <a:solidFill>
                <a:srgbClr val="000000"/>
              </a:solidFill>
            </a:endParaRPr>
          </a:p>
          <a:p>
            <a:pPr indent="-342900" lvl="1" marL="685800" rtl="0" algn="l">
              <a:lnSpc>
                <a:spcPct val="115000"/>
              </a:lnSpc>
              <a:spcBef>
                <a:spcPts val="0"/>
              </a:spcBef>
              <a:spcAft>
                <a:spcPts val="0"/>
              </a:spcAft>
              <a:buClr>
                <a:srgbClr val="A6A6A6"/>
              </a:buClr>
              <a:buSzPts val="1800"/>
              <a:buFont typeface="Arial"/>
              <a:buChar char="●"/>
            </a:pPr>
            <a:r>
              <a:rPr lang="es-ES" sz="1800">
                <a:solidFill>
                  <a:srgbClr val="000000"/>
                </a:solidFill>
              </a:rPr>
              <a:t>a- Análisis Patrimonial: Balance de Situación.</a:t>
            </a:r>
            <a:endParaRPr sz="1800">
              <a:solidFill>
                <a:srgbClr val="000000"/>
              </a:solidFill>
            </a:endParaRPr>
          </a:p>
          <a:p>
            <a:pPr indent="-342900" lvl="1" marL="685800" rtl="0" algn="l">
              <a:lnSpc>
                <a:spcPct val="115000"/>
              </a:lnSpc>
              <a:spcBef>
                <a:spcPts val="0"/>
              </a:spcBef>
              <a:spcAft>
                <a:spcPts val="0"/>
              </a:spcAft>
              <a:buClr>
                <a:srgbClr val="A6A6A6"/>
              </a:buClr>
              <a:buSzPts val="1800"/>
              <a:buFont typeface="Arial"/>
              <a:buChar char="●"/>
            </a:pPr>
            <a:r>
              <a:rPr lang="es-ES" sz="1800">
                <a:solidFill>
                  <a:srgbClr val="000000"/>
                </a:solidFill>
              </a:rPr>
              <a:t>b- Análisis Económico: Cuenta de Pérdidas y Ganancias.</a:t>
            </a:r>
            <a:endParaRPr sz="1800">
              <a:solidFill>
                <a:srgbClr val="000000"/>
              </a:solidFill>
            </a:endParaRPr>
          </a:p>
          <a:p>
            <a:pPr indent="-342900" lvl="1" marL="685800" rtl="0" algn="l">
              <a:lnSpc>
                <a:spcPct val="115000"/>
              </a:lnSpc>
              <a:spcBef>
                <a:spcPts val="0"/>
              </a:spcBef>
              <a:spcAft>
                <a:spcPts val="0"/>
              </a:spcAft>
              <a:buClr>
                <a:srgbClr val="A6A6A6"/>
              </a:buClr>
              <a:buSzPts val="1800"/>
              <a:buFont typeface="Arial"/>
              <a:buChar char="●"/>
            </a:pPr>
            <a:r>
              <a:rPr lang="es-ES" sz="1800">
                <a:solidFill>
                  <a:srgbClr val="000000"/>
                </a:solidFill>
              </a:rPr>
              <a:t>c- Análisis Financiero: Tesorería </a:t>
            </a:r>
            <a:endParaRPr sz="18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0" lvl="0" marL="0" rtl="0" algn="l">
              <a:lnSpc>
                <a:spcPct val="120000"/>
              </a:lnSpc>
              <a:spcBef>
                <a:spcPts val="1000"/>
              </a:spcBef>
              <a:spcAft>
                <a:spcPts val="0"/>
              </a:spcAft>
              <a:buNone/>
            </a:pPr>
            <a:r>
              <a:rPr lang="es-ES" sz="1800">
                <a:solidFill>
                  <a:srgbClr val="000000"/>
                </a:solidFill>
              </a:rPr>
              <a:t>1.3- Los ratios como instrumentos de análisis</a:t>
            </a:r>
            <a:endParaRPr sz="1800">
              <a:solidFill>
                <a:srgbClr val="000000"/>
              </a:solidFill>
            </a:endParaRPr>
          </a:p>
          <a:p>
            <a:pPr indent="-342900" lvl="1" marL="685800" rtl="0" algn="l">
              <a:lnSpc>
                <a:spcPct val="115000"/>
              </a:lnSpc>
              <a:spcBef>
                <a:spcPts val="0"/>
              </a:spcBef>
              <a:spcAft>
                <a:spcPts val="0"/>
              </a:spcAft>
              <a:buClr>
                <a:srgbClr val="A6A6A6"/>
              </a:buClr>
              <a:buSzPts val="1800"/>
              <a:buFont typeface="Arial"/>
              <a:buChar char="●"/>
            </a:pPr>
            <a:r>
              <a:rPr lang="es-ES" sz="1800">
                <a:solidFill>
                  <a:srgbClr val="000000"/>
                </a:solidFill>
              </a:rPr>
              <a:t>Análisis económico</a:t>
            </a:r>
            <a:endParaRPr sz="1800">
              <a:solidFill>
                <a:srgbClr val="000000"/>
              </a:solidFill>
            </a:endParaRPr>
          </a:p>
          <a:p>
            <a:pPr indent="-342900" lvl="1" marL="685800" rtl="0" algn="l">
              <a:lnSpc>
                <a:spcPct val="115000"/>
              </a:lnSpc>
              <a:spcBef>
                <a:spcPts val="0"/>
              </a:spcBef>
              <a:spcAft>
                <a:spcPts val="0"/>
              </a:spcAft>
              <a:buClr>
                <a:srgbClr val="A6A6A6"/>
              </a:buClr>
              <a:buSzPts val="1800"/>
              <a:buFont typeface="Arial"/>
              <a:buChar char="●"/>
            </a:pPr>
            <a:r>
              <a:rPr lang="es-ES" sz="1800">
                <a:solidFill>
                  <a:srgbClr val="000000"/>
                </a:solidFill>
              </a:rPr>
              <a:t>Rentabilidad financiera</a:t>
            </a:r>
            <a:endParaRPr sz="1800">
              <a:solidFill>
                <a:srgbClr val="000000"/>
              </a:solidFill>
            </a:endParaRPr>
          </a:p>
          <a:p>
            <a:pPr indent="-342900" lvl="1" marL="685800" rtl="0" algn="l">
              <a:lnSpc>
                <a:spcPct val="115000"/>
              </a:lnSpc>
              <a:spcBef>
                <a:spcPts val="0"/>
              </a:spcBef>
              <a:spcAft>
                <a:spcPts val="0"/>
              </a:spcAft>
              <a:buClr>
                <a:srgbClr val="A6A6A6"/>
              </a:buClr>
              <a:buSzPts val="1800"/>
              <a:buFont typeface="Arial"/>
              <a:buChar char="●"/>
            </a:pPr>
            <a:r>
              <a:rPr lang="es-ES" sz="1800">
                <a:solidFill>
                  <a:srgbClr val="000000"/>
                </a:solidFill>
              </a:rPr>
              <a:t>Rentabilidad económica</a:t>
            </a:r>
            <a:endParaRPr sz="18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0" lvl="0" marL="0" rtl="0" algn="l">
              <a:spcBef>
                <a:spcPts val="0"/>
              </a:spcBef>
              <a:spcAft>
                <a:spcPts val="0"/>
              </a:spcAft>
              <a:buNone/>
            </a:pPr>
            <a:r>
              <a:t/>
            </a:r>
            <a:endParaRPr sz="11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58"/>
          <p:cNvSpPr txBox="1"/>
          <p:nvPr/>
        </p:nvSpPr>
        <p:spPr>
          <a:xfrm>
            <a:off x="2057190" y="0"/>
            <a:ext cx="4915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i="1" lang="es-ES" sz="3300">
                <a:solidFill>
                  <a:srgbClr val="FF9900"/>
                </a:solidFill>
                <a:latin typeface="Calibri"/>
                <a:ea typeface="Calibri"/>
                <a:cs typeface="Calibri"/>
                <a:sym typeface="Calibri"/>
              </a:rPr>
              <a:t>Ejercicio: </a:t>
            </a:r>
            <a:r>
              <a:rPr b="1" lang="es-ES" sz="3300">
                <a:solidFill>
                  <a:srgbClr val="DBDBDB"/>
                </a:solidFill>
                <a:latin typeface="Calibri"/>
                <a:ea typeface="Calibri"/>
                <a:cs typeface="Calibri"/>
                <a:sym typeface="Calibri"/>
              </a:rPr>
              <a:t>RESULTADO</a:t>
            </a:r>
            <a:endParaRPr b="1" i="0" sz="3300" u="none" cap="none" strike="noStrike">
              <a:solidFill>
                <a:srgbClr val="DBDBDB"/>
              </a:solidFill>
              <a:latin typeface="Calibri"/>
              <a:ea typeface="Calibri"/>
              <a:cs typeface="Calibri"/>
              <a:sym typeface="Calibri"/>
            </a:endParaRPr>
          </a:p>
        </p:txBody>
      </p:sp>
      <p:graphicFrame>
        <p:nvGraphicFramePr>
          <p:cNvPr id="593" name="Google Shape;593;p58"/>
          <p:cNvGraphicFramePr/>
          <p:nvPr/>
        </p:nvGraphicFramePr>
        <p:xfrm>
          <a:off x="1394303" y="1329675"/>
          <a:ext cx="3000000" cy="3000000"/>
        </p:xfrm>
        <a:graphic>
          <a:graphicData uri="http://schemas.openxmlformats.org/drawingml/2006/table">
            <a:tbl>
              <a:tblPr>
                <a:noFill/>
                <a:tableStyleId>{9818E3BB-B944-43F0-8DE7-3F2B60C46E2F}</a:tableStyleId>
              </a:tblPr>
              <a:tblGrid>
                <a:gridCol w="2877475"/>
                <a:gridCol w="779275"/>
                <a:gridCol w="1239925"/>
                <a:gridCol w="1833075"/>
              </a:tblGrid>
              <a:tr h="321125">
                <a:tc>
                  <a:txBody>
                    <a:bodyPr/>
                    <a:lstStyle/>
                    <a:p>
                      <a:pPr indent="0" lvl="0" marL="0" marR="0" rtl="0" algn="l">
                        <a:lnSpc>
                          <a:spcPct val="100000"/>
                        </a:lnSpc>
                        <a:spcBef>
                          <a:spcPts val="0"/>
                        </a:spcBef>
                        <a:spcAft>
                          <a:spcPts val="0"/>
                        </a:spcAft>
                        <a:buClr>
                          <a:srgbClr val="000000"/>
                        </a:buClr>
                        <a:buSzPts val="1200"/>
                        <a:buFont typeface="Calibri"/>
                        <a:buNone/>
                      </a:pPr>
                      <a:r>
                        <a:rPr b="1" i="0" lang="es-ES" sz="1800" u="none" cap="none" strike="noStrike">
                          <a:solidFill>
                            <a:srgbClr val="000000"/>
                          </a:solidFill>
                          <a:latin typeface="Calibri"/>
                          <a:ea typeface="Calibri"/>
                          <a:cs typeface="Calibri"/>
                          <a:sym typeface="Calibri"/>
                        </a:rPr>
                        <a:t>venta</a:t>
                      </a:r>
                      <a:endParaRPr sz="1800"/>
                    </a:p>
                  </a:txBody>
                  <a:tcPr marT="7625" marB="0" marR="7625" marL="7625" anchor="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cap="none" strike="noStrike">
                          <a:solidFill>
                            <a:srgbClr val="000000"/>
                          </a:solidFill>
                          <a:latin typeface="Calibri"/>
                          <a:ea typeface="Calibri"/>
                          <a:cs typeface="Calibri"/>
                          <a:sym typeface="Calibri"/>
                        </a:rPr>
                        <a:t>21500</a:t>
                      </a:r>
                      <a:endParaRPr sz="1800"/>
                    </a:p>
                  </a:txBody>
                  <a:tcPr marT="7625" marB="0" marR="7625" marL="7625" anchor="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cap="none" strike="noStrike">
                          <a:solidFill>
                            <a:srgbClr val="000000"/>
                          </a:solidFill>
                          <a:latin typeface="Calibri"/>
                          <a:ea typeface="Calibri"/>
                          <a:cs typeface="Calibri"/>
                          <a:sym typeface="Calibri"/>
                        </a:rPr>
                        <a:t>30</a:t>
                      </a:r>
                      <a:endParaRPr sz="1800"/>
                    </a:p>
                  </a:txBody>
                  <a:tcPr marT="7625" marB="0" marR="7625" marL="7625" anchor="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cap="none" strike="noStrike">
                          <a:solidFill>
                            <a:srgbClr val="000000"/>
                          </a:solidFill>
                          <a:latin typeface="Calibri"/>
                          <a:ea typeface="Calibri"/>
                          <a:cs typeface="Calibri"/>
                          <a:sym typeface="Calibri"/>
                        </a:rPr>
                        <a:t>645.000 €</a:t>
                      </a:r>
                      <a:endParaRPr sz="1800"/>
                    </a:p>
                  </a:txBody>
                  <a:tcPr marT="7625" marB="0" marR="7625" marL="7625" anchor="b">
                    <a:solidFill>
                      <a:srgbClr val="E8E8E8"/>
                    </a:solidFill>
                  </a:tcPr>
                </a:tc>
              </a:tr>
              <a:tr h="295425">
                <a:tc>
                  <a:txBody>
                    <a:bodyPr/>
                    <a:lstStyle/>
                    <a:p>
                      <a:pPr indent="0" lvl="0" marL="0" marR="0" rtl="0" algn="l">
                        <a:lnSpc>
                          <a:spcPct val="100000"/>
                        </a:lnSpc>
                        <a:spcBef>
                          <a:spcPts val="0"/>
                        </a:spcBef>
                        <a:spcAft>
                          <a:spcPts val="0"/>
                        </a:spcAft>
                        <a:buClr>
                          <a:srgbClr val="000000"/>
                        </a:buClr>
                        <a:buSzPts val="1100"/>
                        <a:buFont typeface="Calibri"/>
                        <a:buNone/>
                      </a:pPr>
                      <a:r>
                        <a:rPr b="0" i="0" lang="es-ES" sz="1800" u="none" cap="none" strike="noStrike">
                          <a:solidFill>
                            <a:srgbClr val="000000"/>
                          </a:solidFill>
                          <a:latin typeface="Calibri"/>
                          <a:ea typeface="Calibri"/>
                          <a:cs typeface="Calibri"/>
                          <a:sym typeface="Calibri"/>
                        </a:rPr>
                        <a:t>Coste Variable</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cap="none" strike="noStrike">
                          <a:solidFill>
                            <a:srgbClr val="000000"/>
                          </a:solidFill>
                          <a:latin typeface="Calibri"/>
                          <a:ea typeface="Calibri"/>
                          <a:cs typeface="Calibri"/>
                          <a:sym typeface="Calibri"/>
                        </a:rPr>
                        <a:t>21500</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cap="none" strike="noStrike">
                          <a:solidFill>
                            <a:srgbClr val="000000"/>
                          </a:solidFill>
                          <a:latin typeface="Calibri"/>
                          <a:ea typeface="Calibri"/>
                          <a:cs typeface="Calibri"/>
                          <a:sym typeface="Calibri"/>
                        </a:rPr>
                        <a:t>22</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cap="none" strike="noStrike">
                          <a:solidFill>
                            <a:srgbClr val="000000"/>
                          </a:solidFill>
                          <a:latin typeface="Calibri"/>
                          <a:ea typeface="Calibri"/>
                          <a:cs typeface="Calibri"/>
                          <a:sym typeface="Calibri"/>
                        </a:rPr>
                        <a:t>473.000 €</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r>
              <a:tr h="456300">
                <a:tc>
                  <a:txBody>
                    <a:bodyPr/>
                    <a:lstStyle/>
                    <a:p>
                      <a:pPr indent="0" lvl="0" marL="0" marR="0" rtl="0" algn="l">
                        <a:lnSpc>
                          <a:spcPct val="100000"/>
                        </a:lnSpc>
                        <a:spcBef>
                          <a:spcPts val="0"/>
                        </a:spcBef>
                        <a:spcAft>
                          <a:spcPts val="0"/>
                        </a:spcAft>
                        <a:buClr>
                          <a:srgbClr val="000000"/>
                        </a:buClr>
                        <a:buSzPts val="1100"/>
                        <a:buFont typeface="Calibri"/>
                        <a:buNone/>
                      </a:pPr>
                      <a:r>
                        <a:rPr b="0" i="0" lang="es-ES" sz="1800" u="none" cap="none" strike="noStrike">
                          <a:solidFill>
                            <a:srgbClr val="000000"/>
                          </a:solidFill>
                          <a:latin typeface="Calibri"/>
                          <a:ea typeface="Calibri"/>
                          <a:cs typeface="Calibri"/>
                          <a:sym typeface="Calibri"/>
                        </a:rPr>
                        <a:t>Margen Bruto</a:t>
                      </a:r>
                      <a:endParaRPr sz="1800"/>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1" i="0" lang="es-ES" sz="1800" u="none">
                          <a:solidFill>
                            <a:srgbClr val="000000"/>
                          </a:solidFill>
                          <a:latin typeface="Calibri"/>
                          <a:ea typeface="Calibri"/>
                          <a:cs typeface="Calibri"/>
                          <a:sym typeface="Calibri"/>
                        </a:rPr>
                        <a:t>172.000 €</a:t>
                      </a:r>
                      <a:endParaRPr sz="1800"/>
                    </a:p>
                  </a:txBody>
                  <a:tcPr marT="7625" marB="0" marR="7625" marL="7625" anchor="b">
                    <a:lnT cap="flat" cmpd="sng" w="9525">
                      <a:solidFill>
                        <a:srgbClr val="000000"/>
                      </a:solidFill>
                      <a:prstDash val="solid"/>
                      <a:round/>
                      <a:headEnd len="sm" w="sm" type="none"/>
                      <a:tailEnd len="sm" w="sm" type="none"/>
                    </a:lnT>
                    <a:solidFill>
                      <a:srgbClr val="E8E8E8"/>
                    </a:solidFill>
                  </a:tcPr>
                </a:tc>
              </a:tr>
              <a:tr h="321125">
                <a:tc>
                  <a:txBody>
                    <a:bodyPr/>
                    <a:lstStyle/>
                    <a:p>
                      <a:pPr indent="0" lvl="0" marL="0" marR="0" rtl="0" algn="l">
                        <a:lnSpc>
                          <a:spcPct val="100000"/>
                        </a:lnSpc>
                        <a:spcBef>
                          <a:spcPts val="0"/>
                        </a:spcBef>
                        <a:spcAft>
                          <a:spcPts val="0"/>
                        </a:spcAft>
                        <a:buClr>
                          <a:srgbClr val="000000"/>
                        </a:buClr>
                        <a:buSzPts val="1200"/>
                        <a:buFont typeface="Calibri"/>
                        <a:buNone/>
                      </a:pPr>
                      <a:r>
                        <a:rPr b="1" i="0" lang="es-ES" sz="1800" u="none">
                          <a:solidFill>
                            <a:srgbClr val="000000"/>
                          </a:solidFill>
                          <a:latin typeface="Calibri"/>
                          <a:ea typeface="Calibri"/>
                          <a:cs typeface="Calibri"/>
                          <a:sym typeface="Calibri"/>
                        </a:rPr>
                        <a:t>Coste Fijos</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 </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 </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100.000 €</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r>
              <a:tr h="321125">
                <a:tc>
                  <a:txBody>
                    <a:bodyPr/>
                    <a:lstStyle/>
                    <a:p>
                      <a:pPr indent="0" lvl="0" marL="0" marR="0" rtl="0" algn="l">
                        <a:lnSpc>
                          <a:spcPct val="100000"/>
                        </a:lnSpc>
                        <a:spcBef>
                          <a:spcPts val="0"/>
                        </a:spcBef>
                        <a:spcAft>
                          <a:spcPts val="0"/>
                        </a:spcAft>
                        <a:buClr>
                          <a:srgbClr val="000000"/>
                        </a:buClr>
                        <a:buSzPts val="1200"/>
                        <a:buFont typeface="Calibri"/>
                        <a:buNone/>
                      </a:pPr>
                      <a:r>
                        <a:rPr b="1" i="0" lang="es-ES" sz="1800" u="none">
                          <a:solidFill>
                            <a:srgbClr val="000000"/>
                          </a:solidFill>
                          <a:latin typeface="Calibri"/>
                          <a:ea typeface="Calibri"/>
                          <a:cs typeface="Calibri"/>
                          <a:sym typeface="Calibri"/>
                        </a:rPr>
                        <a:t>Resultados operativos</a:t>
                      </a:r>
                      <a:endParaRPr sz="1800"/>
                    </a:p>
                  </a:txBody>
                  <a:tcPr marT="7625" marB="0" marR="7625" marL="76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 </a:t>
                      </a:r>
                      <a:endParaRPr sz="1800"/>
                    </a:p>
                  </a:txBody>
                  <a:tcPr marT="7625" marB="0" marR="7625" marL="76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 </a:t>
                      </a:r>
                      <a:endParaRPr sz="1800"/>
                    </a:p>
                  </a:txBody>
                  <a:tcPr marT="7625" marB="0" marR="7625" marL="76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72.000 €</a:t>
                      </a:r>
                      <a:endParaRPr sz="1800"/>
                    </a:p>
                  </a:txBody>
                  <a:tcPr marT="7625" marB="0" marR="7625" marL="76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E8E8"/>
                    </a:solidFill>
                  </a:tcPr>
                </a:tc>
              </a:tr>
              <a:tr h="456300">
                <a:tc>
                  <a:txBody>
                    <a:bodyPr/>
                    <a:lstStyle/>
                    <a:p>
                      <a:pPr indent="0" lvl="0" marL="0" marR="0" rtl="0" algn="l">
                        <a:lnSpc>
                          <a:spcPct val="100000"/>
                        </a:lnSpc>
                        <a:spcBef>
                          <a:spcPts val="0"/>
                        </a:spcBef>
                        <a:spcAft>
                          <a:spcPts val="0"/>
                        </a:spcAft>
                        <a:buClr>
                          <a:srgbClr val="000000"/>
                        </a:buClr>
                        <a:buSzPts val="1200"/>
                        <a:buFont typeface="Calibri"/>
                        <a:buNone/>
                      </a:pPr>
                      <a:r>
                        <a:rPr b="1" i="0" lang="es-ES" sz="1800" u="none">
                          <a:solidFill>
                            <a:srgbClr val="000000"/>
                          </a:solidFill>
                          <a:latin typeface="Calibri"/>
                          <a:ea typeface="Calibri"/>
                          <a:cs typeface="Calibri"/>
                          <a:sym typeface="Calibri"/>
                        </a:rPr>
                        <a:t>BAII</a:t>
                      </a:r>
                      <a:endParaRPr sz="1800"/>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72.000 €</a:t>
                      </a:r>
                      <a:endParaRPr sz="1800"/>
                    </a:p>
                  </a:txBody>
                  <a:tcPr marT="7625" marB="0" marR="7625" marL="7625" anchor="b">
                    <a:lnT cap="flat" cmpd="sng" w="9525">
                      <a:solidFill>
                        <a:srgbClr val="000000"/>
                      </a:solidFill>
                      <a:prstDash val="solid"/>
                      <a:round/>
                      <a:headEnd len="sm" w="sm" type="none"/>
                      <a:tailEnd len="sm" w="sm" type="none"/>
                    </a:lnT>
                    <a:solidFill>
                      <a:srgbClr val="E8E8E8"/>
                    </a:solidFill>
                  </a:tcPr>
                </a:tc>
              </a:tr>
              <a:tr h="295425">
                <a:tc>
                  <a:txBody>
                    <a:bodyPr/>
                    <a:lstStyle/>
                    <a:p>
                      <a:pPr indent="0" lvl="0" marL="0" marR="0" rtl="0" algn="l">
                        <a:lnSpc>
                          <a:spcPct val="100000"/>
                        </a:lnSpc>
                        <a:spcBef>
                          <a:spcPts val="0"/>
                        </a:spcBef>
                        <a:spcAft>
                          <a:spcPts val="0"/>
                        </a:spcAft>
                        <a:buClr>
                          <a:srgbClr val="000000"/>
                        </a:buClr>
                        <a:buSzPts val="1100"/>
                        <a:buFont typeface="Calibri"/>
                        <a:buNone/>
                      </a:pPr>
                      <a:r>
                        <a:rPr b="1" i="0" lang="es-ES" sz="1800" u="none">
                          <a:solidFill>
                            <a:srgbClr val="000000"/>
                          </a:solidFill>
                          <a:latin typeface="Calibri"/>
                          <a:ea typeface="Calibri"/>
                          <a:cs typeface="Calibri"/>
                          <a:sym typeface="Calibri"/>
                        </a:rPr>
                        <a:t>intereses</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6%</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975.000</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58.500 €</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r>
              <a:tr h="456300">
                <a:tc>
                  <a:txBody>
                    <a:bodyPr/>
                    <a:lstStyle/>
                    <a:p>
                      <a:pPr indent="0" lvl="0" marL="0" marR="0" rtl="0" algn="l">
                        <a:lnSpc>
                          <a:spcPct val="100000"/>
                        </a:lnSpc>
                        <a:spcBef>
                          <a:spcPts val="0"/>
                        </a:spcBef>
                        <a:spcAft>
                          <a:spcPts val="0"/>
                        </a:spcAft>
                        <a:buClr>
                          <a:srgbClr val="000000"/>
                        </a:buClr>
                        <a:buSzPts val="1200"/>
                        <a:buFont typeface="Calibri"/>
                        <a:buNone/>
                      </a:pPr>
                      <a:r>
                        <a:rPr b="1" i="0" lang="es-ES" sz="1800" u="none">
                          <a:solidFill>
                            <a:srgbClr val="000000"/>
                          </a:solidFill>
                          <a:latin typeface="Calibri"/>
                          <a:ea typeface="Calibri"/>
                          <a:cs typeface="Calibri"/>
                          <a:sym typeface="Calibri"/>
                        </a:rPr>
                        <a:t>BAI</a:t>
                      </a:r>
                      <a:endParaRPr sz="1800"/>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13.500 €</a:t>
                      </a:r>
                      <a:endParaRPr sz="1800"/>
                    </a:p>
                  </a:txBody>
                  <a:tcPr marT="7625" marB="0" marR="7625" marL="7625" anchor="b">
                    <a:lnT cap="flat" cmpd="sng" w="9525">
                      <a:solidFill>
                        <a:srgbClr val="000000"/>
                      </a:solidFill>
                      <a:prstDash val="solid"/>
                      <a:round/>
                      <a:headEnd len="sm" w="sm" type="none"/>
                      <a:tailEnd len="sm" w="sm" type="none"/>
                    </a:lnT>
                    <a:solidFill>
                      <a:srgbClr val="E8E8E8"/>
                    </a:solidFill>
                  </a:tcPr>
                </a:tc>
              </a:tr>
              <a:tr h="295425">
                <a:tc>
                  <a:txBody>
                    <a:bodyPr/>
                    <a:lstStyle/>
                    <a:p>
                      <a:pPr indent="0" lvl="0" marL="0" marR="0" rtl="0" algn="l">
                        <a:lnSpc>
                          <a:spcPct val="100000"/>
                        </a:lnSpc>
                        <a:spcBef>
                          <a:spcPts val="0"/>
                        </a:spcBef>
                        <a:spcAft>
                          <a:spcPts val="0"/>
                        </a:spcAft>
                        <a:buClr>
                          <a:srgbClr val="000000"/>
                        </a:buClr>
                        <a:buSzPts val="1100"/>
                        <a:buFont typeface="Calibri"/>
                        <a:buNone/>
                      </a:pPr>
                      <a:r>
                        <a:rPr b="1" i="0" lang="es-ES" sz="1800" u="none">
                          <a:solidFill>
                            <a:srgbClr val="000000"/>
                          </a:solidFill>
                          <a:latin typeface="Calibri"/>
                          <a:ea typeface="Calibri"/>
                          <a:cs typeface="Calibri"/>
                          <a:sym typeface="Calibri"/>
                        </a:rPr>
                        <a:t>impuestos</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35%</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 </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800" u="none">
                          <a:solidFill>
                            <a:srgbClr val="000000"/>
                          </a:solidFill>
                          <a:latin typeface="Calibri"/>
                          <a:ea typeface="Calibri"/>
                          <a:cs typeface="Calibri"/>
                          <a:sym typeface="Calibri"/>
                        </a:rPr>
                        <a:t>4.725 €</a:t>
                      </a:r>
                      <a:endParaRPr sz="1800"/>
                    </a:p>
                  </a:txBody>
                  <a:tcPr marT="7625" marB="0" marR="7625" marL="7625" anchor="b">
                    <a:lnB cap="flat" cmpd="sng" w="9525">
                      <a:solidFill>
                        <a:srgbClr val="000000"/>
                      </a:solidFill>
                      <a:prstDash val="solid"/>
                      <a:round/>
                      <a:headEnd len="sm" w="sm" type="none"/>
                      <a:tailEnd len="sm" w="sm" type="none"/>
                    </a:lnB>
                    <a:solidFill>
                      <a:srgbClr val="E8E8E8"/>
                    </a:solidFill>
                  </a:tcPr>
                </a:tc>
              </a:tr>
              <a:tr h="456300">
                <a:tc>
                  <a:txBody>
                    <a:bodyPr/>
                    <a:lstStyle/>
                    <a:p>
                      <a:pPr indent="0" lvl="0" marL="0" marR="0" rtl="0" algn="l">
                        <a:lnSpc>
                          <a:spcPct val="100000"/>
                        </a:lnSpc>
                        <a:spcBef>
                          <a:spcPts val="0"/>
                        </a:spcBef>
                        <a:spcAft>
                          <a:spcPts val="0"/>
                        </a:spcAft>
                        <a:buClr>
                          <a:srgbClr val="000000"/>
                        </a:buClr>
                        <a:buSzPts val="1200"/>
                        <a:buFont typeface="Calibri"/>
                        <a:buNone/>
                      </a:pPr>
                      <a:r>
                        <a:rPr b="1" i="0" lang="es-ES" sz="1800" u="none">
                          <a:solidFill>
                            <a:srgbClr val="000000"/>
                          </a:solidFill>
                          <a:latin typeface="Calibri"/>
                          <a:ea typeface="Calibri"/>
                          <a:cs typeface="Calibri"/>
                          <a:sym typeface="Calibri"/>
                        </a:rPr>
                        <a:t>Beneficio Neto</a:t>
                      </a:r>
                      <a:endParaRPr sz="1800"/>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1" i="0" lang="es-ES" sz="1800" u="none">
                          <a:solidFill>
                            <a:srgbClr val="000000"/>
                          </a:solidFill>
                          <a:latin typeface="Calibri"/>
                          <a:ea typeface="Calibri"/>
                          <a:cs typeface="Calibri"/>
                          <a:sym typeface="Calibri"/>
                        </a:rPr>
                        <a:t>8.775 €</a:t>
                      </a:r>
                      <a:endParaRPr sz="1800"/>
                    </a:p>
                  </a:txBody>
                  <a:tcPr marT="7625" marB="0" marR="7625" marL="7625" anchor="b">
                    <a:lnT cap="flat" cmpd="sng" w="9525">
                      <a:solidFill>
                        <a:srgbClr val="000000"/>
                      </a:solidFill>
                      <a:prstDash val="solid"/>
                      <a:round/>
                      <a:headEnd len="sm" w="sm" type="none"/>
                      <a:tailEnd len="sm" w="sm" type="none"/>
                    </a:lnT>
                    <a:solidFill>
                      <a:srgbClr val="E8E8E8"/>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59"/>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600" name="Google Shape;600;p59"/>
          <p:cNvSpPr txBox="1"/>
          <p:nvPr/>
        </p:nvSpPr>
        <p:spPr>
          <a:xfrm>
            <a:off x="1131500" y="0"/>
            <a:ext cx="633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En resumen… </a:t>
            </a:r>
            <a:endParaRPr b="1" i="0" sz="3300" u="none" cap="none" strike="noStrike">
              <a:solidFill>
                <a:srgbClr val="FFFFFF"/>
              </a:solidFill>
              <a:latin typeface="Calibri"/>
              <a:ea typeface="Calibri"/>
              <a:cs typeface="Calibri"/>
              <a:sym typeface="Calibri"/>
            </a:endParaRPr>
          </a:p>
        </p:txBody>
      </p:sp>
      <p:sp>
        <p:nvSpPr>
          <p:cNvPr id="601" name="Google Shape;601;p59"/>
          <p:cNvSpPr/>
          <p:nvPr/>
        </p:nvSpPr>
        <p:spPr>
          <a:xfrm>
            <a:off x="630625" y="760525"/>
            <a:ext cx="1422300" cy="658200"/>
          </a:xfrm>
          <a:prstGeom prst="roundRect">
            <a:avLst>
              <a:gd fmla="val 16667" name="adj"/>
            </a:avLst>
          </a:pr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ES" sz="1600">
                <a:solidFill>
                  <a:srgbClr val="FFFFFF"/>
                </a:solidFill>
              </a:rPr>
              <a:t>Ingresos de explotación</a:t>
            </a:r>
            <a:endParaRPr sz="1600">
              <a:solidFill>
                <a:srgbClr val="FFFFFF"/>
              </a:solidFill>
            </a:endParaRPr>
          </a:p>
        </p:txBody>
      </p:sp>
      <p:sp>
        <p:nvSpPr>
          <p:cNvPr id="602" name="Google Shape;602;p59"/>
          <p:cNvSpPr/>
          <p:nvPr/>
        </p:nvSpPr>
        <p:spPr>
          <a:xfrm>
            <a:off x="2482450" y="760525"/>
            <a:ext cx="1422300" cy="658200"/>
          </a:xfrm>
          <a:prstGeom prst="roundRect">
            <a:avLst>
              <a:gd fmla="val 16667" name="adj"/>
            </a:avLst>
          </a:prstGeom>
          <a:solidFill>
            <a:srgbClr val="99999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ES" sz="1600">
                <a:solidFill>
                  <a:srgbClr val="FFFFFF"/>
                </a:solidFill>
              </a:rPr>
              <a:t>Gastos</a:t>
            </a:r>
            <a:r>
              <a:rPr lang="es-ES" sz="1600">
                <a:solidFill>
                  <a:srgbClr val="FFFFFF"/>
                </a:solidFill>
              </a:rPr>
              <a:t> de explotación</a:t>
            </a:r>
            <a:endParaRPr sz="1600">
              <a:solidFill>
                <a:srgbClr val="FFFFFF"/>
              </a:solidFill>
            </a:endParaRPr>
          </a:p>
        </p:txBody>
      </p:sp>
      <p:sp>
        <p:nvSpPr>
          <p:cNvPr id="603" name="Google Shape;603;p59"/>
          <p:cNvSpPr/>
          <p:nvPr/>
        </p:nvSpPr>
        <p:spPr>
          <a:xfrm>
            <a:off x="1486375" y="1989500"/>
            <a:ext cx="1590900" cy="658200"/>
          </a:xfrm>
          <a:prstGeom prst="roundRect">
            <a:avLst>
              <a:gd fmla="val 16667" name="adj"/>
            </a:avLst>
          </a:prstGeom>
          <a:solidFill>
            <a:srgbClr val="43434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ES" sz="1600">
                <a:solidFill>
                  <a:srgbClr val="FFFFFF"/>
                </a:solidFill>
              </a:rPr>
              <a:t>RESULTADO </a:t>
            </a:r>
            <a:r>
              <a:rPr lang="es-ES" sz="1600">
                <a:solidFill>
                  <a:srgbClr val="FFFFFF"/>
                </a:solidFill>
              </a:rPr>
              <a:t>de explotación</a:t>
            </a:r>
            <a:endParaRPr sz="1600">
              <a:solidFill>
                <a:srgbClr val="FFFFFF"/>
              </a:solidFill>
            </a:endParaRPr>
          </a:p>
        </p:txBody>
      </p:sp>
      <p:cxnSp>
        <p:nvCxnSpPr>
          <p:cNvPr id="604" name="Google Shape;604;p59"/>
          <p:cNvCxnSpPr>
            <a:stCxn id="601" idx="2"/>
            <a:endCxn id="603" idx="1"/>
          </p:cNvCxnSpPr>
          <p:nvPr/>
        </p:nvCxnSpPr>
        <p:spPr>
          <a:xfrm flipH="1" rot="-5400000">
            <a:off x="964075" y="1796425"/>
            <a:ext cx="900000" cy="144600"/>
          </a:xfrm>
          <a:prstGeom prst="bentConnector2">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605" name="Google Shape;605;p59"/>
          <p:cNvCxnSpPr>
            <a:stCxn id="602" idx="2"/>
            <a:endCxn id="603" idx="3"/>
          </p:cNvCxnSpPr>
          <p:nvPr/>
        </p:nvCxnSpPr>
        <p:spPr>
          <a:xfrm rot="5400000">
            <a:off x="2685400" y="1810525"/>
            <a:ext cx="900000" cy="116400"/>
          </a:xfrm>
          <a:prstGeom prst="bentConnector2">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06" name="Google Shape;606;p59"/>
          <p:cNvSpPr/>
          <p:nvPr/>
        </p:nvSpPr>
        <p:spPr>
          <a:xfrm>
            <a:off x="5254575" y="760525"/>
            <a:ext cx="1422300" cy="658200"/>
          </a:xfrm>
          <a:prstGeom prst="roundRect">
            <a:avLst>
              <a:gd fmla="val 16667" name="adj"/>
            </a:avLst>
          </a:prstGeom>
          <a:solidFill>
            <a:srgbClr val="8E7CC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ES" sz="1600">
                <a:solidFill>
                  <a:srgbClr val="FFFFFF"/>
                </a:solidFill>
              </a:rPr>
              <a:t>Ingresos financieros</a:t>
            </a:r>
            <a:endParaRPr sz="1600">
              <a:solidFill>
                <a:srgbClr val="FFFFFF"/>
              </a:solidFill>
            </a:endParaRPr>
          </a:p>
        </p:txBody>
      </p:sp>
      <p:sp>
        <p:nvSpPr>
          <p:cNvPr id="607" name="Google Shape;607;p59"/>
          <p:cNvSpPr/>
          <p:nvPr/>
        </p:nvSpPr>
        <p:spPr>
          <a:xfrm>
            <a:off x="7106400" y="760525"/>
            <a:ext cx="1422300" cy="658200"/>
          </a:xfrm>
          <a:prstGeom prst="roundRect">
            <a:avLst>
              <a:gd fmla="val 16667" name="adj"/>
            </a:avLst>
          </a:prstGeom>
          <a:solidFill>
            <a:srgbClr val="8E7CC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ES" sz="1600">
                <a:solidFill>
                  <a:srgbClr val="FFFFFF"/>
                </a:solidFill>
              </a:rPr>
              <a:t>Gastos financieros</a:t>
            </a:r>
            <a:endParaRPr sz="1600">
              <a:solidFill>
                <a:srgbClr val="FFFFFF"/>
              </a:solidFill>
            </a:endParaRPr>
          </a:p>
        </p:txBody>
      </p:sp>
      <p:sp>
        <p:nvSpPr>
          <p:cNvPr id="608" name="Google Shape;608;p59"/>
          <p:cNvSpPr/>
          <p:nvPr/>
        </p:nvSpPr>
        <p:spPr>
          <a:xfrm>
            <a:off x="6110325" y="1989500"/>
            <a:ext cx="1590900" cy="658200"/>
          </a:xfrm>
          <a:prstGeom prst="roundRect">
            <a:avLst>
              <a:gd fmla="val 16667" name="adj"/>
            </a:avLst>
          </a:prstGeom>
          <a:solidFill>
            <a:srgbClr val="20124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ES" sz="1600">
                <a:solidFill>
                  <a:srgbClr val="FFFFFF"/>
                </a:solidFill>
              </a:rPr>
              <a:t>RESULTADO financiero</a:t>
            </a:r>
            <a:endParaRPr sz="1600">
              <a:solidFill>
                <a:srgbClr val="FFFFFF"/>
              </a:solidFill>
            </a:endParaRPr>
          </a:p>
        </p:txBody>
      </p:sp>
      <p:cxnSp>
        <p:nvCxnSpPr>
          <p:cNvPr id="609" name="Google Shape;609;p59"/>
          <p:cNvCxnSpPr>
            <a:stCxn id="606" idx="2"/>
            <a:endCxn id="608" idx="1"/>
          </p:cNvCxnSpPr>
          <p:nvPr/>
        </p:nvCxnSpPr>
        <p:spPr>
          <a:xfrm flipH="1" rot="-5400000">
            <a:off x="5588025" y="1796425"/>
            <a:ext cx="900000" cy="144600"/>
          </a:xfrm>
          <a:prstGeom prst="bentConnector2">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610" name="Google Shape;610;p59"/>
          <p:cNvCxnSpPr>
            <a:stCxn id="607" idx="2"/>
            <a:endCxn id="608" idx="3"/>
          </p:cNvCxnSpPr>
          <p:nvPr/>
        </p:nvCxnSpPr>
        <p:spPr>
          <a:xfrm rot="5400000">
            <a:off x="7309350" y="1810525"/>
            <a:ext cx="900000" cy="116400"/>
          </a:xfrm>
          <a:prstGeom prst="bentConnector2">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11" name="Google Shape;611;p59"/>
          <p:cNvSpPr/>
          <p:nvPr/>
        </p:nvSpPr>
        <p:spPr>
          <a:xfrm>
            <a:off x="3077275" y="2978225"/>
            <a:ext cx="3133800" cy="11571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ES" sz="1800">
                <a:solidFill>
                  <a:srgbClr val="FFFFFF"/>
                </a:solidFill>
              </a:rPr>
              <a:t>Resultado ANTES DE IMPUESTOS</a:t>
            </a:r>
            <a:endParaRPr sz="1800">
              <a:solidFill>
                <a:srgbClr val="FFFFFF"/>
              </a:solidFill>
            </a:endParaRPr>
          </a:p>
        </p:txBody>
      </p:sp>
      <p:cxnSp>
        <p:nvCxnSpPr>
          <p:cNvPr id="612" name="Google Shape;612;p59"/>
          <p:cNvCxnSpPr>
            <a:stCxn id="603" idx="2"/>
            <a:endCxn id="611" idx="2"/>
          </p:cNvCxnSpPr>
          <p:nvPr/>
        </p:nvCxnSpPr>
        <p:spPr>
          <a:xfrm flipH="1" rot="-5400000">
            <a:off x="2225125" y="2704400"/>
            <a:ext cx="909000" cy="795600"/>
          </a:xfrm>
          <a:prstGeom prst="bentConnector2">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613" name="Google Shape;613;p59"/>
          <p:cNvCxnSpPr>
            <a:stCxn id="608" idx="2"/>
            <a:endCxn id="611" idx="6"/>
          </p:cNvCxnSpPr>
          <p:nvPr/>
        </p:nvCxnSpPr>
        <p:spPr>
          <a:xfrm rot="5400000">
            <a:off x="6103875" y="2754800"/>
            <a:ext cx="909000" cy="694800"/>
          </a:xfrm>
          <a:prstGeom prst="bentConnector2">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614" name="Google Shape;614;p59"/>
          <p:cNvSpPr/>
          <p:nvPr/>
        </p:nvSpPr>
        <p:spPr>
          <a:xfrm>
            <a:off x="3298650" y="5511975"/>
            <a:ext cx="2650200" cy="768300"/>
          </a:xfrm>
          <a:prstGeom prst="roundRect">
            <a:avLst>
              <a:gd fmla="val 16667" name="adj"/>
            </a:avLst>
          </a:prstGeom>
          <a:solidFill>
            <a:schemeClr val="lt2"/>
          </a:solidFill>
          <a:ln cap="flat" cmpd="sng" w="19050">
            <a:solidFill>
              <a:schemeClr val="dk2"/>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ES" sz="2400"/>
              <a:t>RESULTADO DEL EJERCICIO</a:t>
            </a:r>
            <a:endParaRPr b="1" sz="2400"/>
          </a:p>
        </p:txBody>
      </p:sp>
      <p:cxnSp>
        <p:nvCxnSpPr>
          <p:cNvPr id="615" name="Google Shape;615;p59"/>
          <p:cNvCxnSpPr>
            <a:stCxn id="611" idx="4"/>
            <a:endCxn id="616" idx="0"/>
          </p:cNvCxnSpPr>
          <p:nvPr/>
        </p:nvCxnSpPr>
        <p:spPr>
          <a:xfrm flipH="1">
            <a:off x="4632175" y="4135325"/>
            <a:ext cx="12000" cy="359100"/>
          </a:xfrm>
          <a:prstGeom prst="straightConnector1">
            <a:avLst/>
          </a:prstGeom>
          <a:noFill/>
          <a:ln cap="flat" cmpd="sng" w="9525">
            <a:solidFill>
              <a:schemeClr val="dk2"/>
            </a:solidFill>
            <a:prstDash val="solid"/>
            <a:round/>
            <a:headEnd len="med" w="med" type="none"/>
            <a:tailEnd len="med" w="med" type="triangle"/>
          </a:ln>
        </p:spPr>
      </p:cxnSp>
      <p:sp>
        <p:nvSpPr>
          <p:cNvPr id="616" name="Google Shape;616;p59"/>
          <p:cNvSpPr/>
          <p:nvPr/>
        </p:nvSpPr>
        <p:spPr>
          <a:xfrm>
            <a:off x="3836650" y="4494550"/>
            <a:ext cx="1590900" cy="658200"/>
          </a:xfrm>
          <a:prstGeom prst="roundRect">
            <a:avLst>
              <a:gd fmla="val 16667" name="adj"/>
            </a:avLst>
          </a:prstGeom>
          <a:solidFill>
            <a:srgbClr val="43434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ES" sz="1600">
                <a:solidFill>
                  <a:srgbClr val="FFFFFF"/>
                </a:solidFill>
              </a:rPr>
              <a:t>IMPUESTOS</a:t>
            </a:r>
            <a:endParaRPr sz="1600">
              <a:solidFill>
                <a:srgbClr val="FFFFFF"/>
              </a:solidFill>
            </a:endParaRPr>
          </a:p>
          <a:p>
            <a:pPr indent="0" lvl="0" marL="0" marR="0" rtl="0" algn="ctr">
              <a:lnSpc>
                <a:spcPct val="100000"/>
              </a:lnSpc>
              <a:spcBef>
                <a:spcPts val="0"/>
              </a:spcBef>
              <a:spcAft>
                <a:spcPts val="0"/>
              </a:spcAft>
              <a:buNone/>
            </a:pPr>
            <a:r>
              <a:rPr lang="es-ES" sz="1600">
                <a:solidFill>
                  <a:srgbClr val="FFFFFF"/>
                </a:solidFill>
              </a:rPr>
              <a:t>s/ bº</a:t>
            </a:r>
            <a:endParaRPr sz="1600">
              <a:solidFill>
                <a:srgbClr val="FFFFFF"/>
              </a:solidFill>
            </a:endParaRPr>
          </a:p>
        </p:txBody>
      </p:sp>
      <p:cxnSp>
        <p:nvCxnSpPr>
          <p:cNvPr id="617" name="Google Shape;617;p59"/>
          <p:cNvCxnSpPr>
            <a:stCxn id="616" idx="2"/>
            <a:endCxn id="614" idx="0"/>
          </p:cNvCxnSpPr>
          <p:nvPr/>
        </p:nvCxnSpPr>
        <p:spPr>
          <a:xfrm flipH="1">
            <a:off x="4623700" y="5152750"/>
            <a:ext cx="8400" cy="359100"/>
          </a:xfrm>
          <a:prstGeom prst="straightConnector1">
            <a:avLst/>
          </a:prstGeom>
          <a:noFill/>
          <a:ln cap="flat" cmpd="sng" w="9525">
            <a:solidFill>
              <a:schemeClr val="dk2"/>
            </a:solidFill>
            <a:prstDash val="solid"/>
            <a:round/>
            <a:headEnd len="med" w="med" type="none"/>
            <a:tailEnd len="med" w="med" type="triangle"/>
          </a:ln>
        </p:spPr>
      </p:cxnSp>
      <p:sp>
        <p:nvSpPr>
          <p:cNvPr id="618" name="Google Shape;618;p59"/>
          <p:cNvSpPr txBox="1"/>
          <p:nvPr/>
        </p:nvSpPr>
        <p:spPr>
          <a:xfrm>
            <a:off x="6186525" y="4060938"/>
            <a:ext cx="3000000" cy="101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t>El Resultado (Beneficio o Pérdida) obtenido deberá figurar en una partida del Patrimonio Neto del </a:t>
            </a:r>
            <a:r>
              <a:rPr b="1" lang="es-ES"/>
              <a:t>Balance de Situación</a:t>
            </a:r>
            <a:endParaRPr b="1"/>
          </a:p>
        </p:txBody>
      </p:sp>
      <p:graphicFrame>
        <p:nvGraphicFramePr>
          <p:cNvPr id="619" name="Google Shape;619;p59"/>
          <p:cNvGraphicFramePr/>
          <p:nvPr/>
        </p:nvGraphicFramePr>
        <p:xfrm>
          <a:off x="6236900" y="5076575"/>
          <a:ext cx="3000000" cy="3000000"/>
        </p:xfrm>
        <a:graphic>
          <a:graphicData uri="http://schemas.openxmlformats.org/drawingml/2006/table">
            <a:tbl>
              <a:tblPr>
                <a:noFill/>
                <a:tableStyleId>{9818E3BB-B944-43F0-8DE7-3F2B60C46E2F}</a:tableStyleId>
              </a:tblPr>
              <a:tblGrid>
                <a:gridCol w="1140800"/>
                <a:gridCol w="1732625"/>
              </a:tblGrid>
              <a:tr h="241775">
                <a:tc>
                  <a:txBody>
                    <a:bodyPr/>
                    <a:lstStyle/>
                    <a:p>
                      <a:pPr indent="0" lvl="0" marL="0" rtl="0" algn="ctr">
                        <a:lnSpc>
                          <a:spcPct val="115000"/>
                        </a:lnSpc>
                        <a:spcBef>
                          <a:spcPts val="0"/>
                        </a:spcBef>
                        <a:spcAft>
                          <a:spcPts val="0"/>
                        </a:spcAft>
                        <a:buNone/>
                      </a:pPr>
                      <a:r>
                        <a:rPr b="1" lang="es-ES"/>
                        <a:t>Activo</a:t>
                      </a:r>
                      <a:endParaRPr b="1"/>
                    </a:p>
                  </a:txBody>
                  <a:tcPr marT="0" marB="0" marR="0" marL="0">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s-ES"/>
                        <a:t>Pasivo+PN</a:t>
                      </a:r>
                      <a:endParaRPr b="1"/>
                    </a:p>
                  </a:txBody>
                  <a:tcPr marT="0" marB="0" marR="0" marL="0">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915325">
                <a:tc>
                  <a:txBody>
                    <a:bodyPr/>
                    <a:lstStyle/>
                    <a:p>
                      <a:pPr indent="0" lvl="0" marL="0" rtl="0" algn="l">
                        <a:lnSpc>
                          <a:spcPct val="115000"/>
                        </a:lnSpc>
                        <a:spcBef>
                          <a:spcPts val="0"/>
                        </a:spcBef>
                        <a:spcAft>
                          <a:spcPts val="0"/>
                        </a:spcAft>
                        <a:buNone/>
                      </a:pPr>
                      <a:r>
                        <a:t/>
                      </a:r>
                      <a:endParaRPr/>
                    </a:p>
                  </a:txBody>
                  <a:tcPr marT="0" marB="0" marR="0" marL="0">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ES"/>
                        <a:t>Patrimonio Neto</a:t>
                      </a:r>
                      <a:endParaRPr/>
                    </a:p>
                    <a:p>
                      <a:pPr indent="0" lvl="0" marL="0" rtl="0" algn="l">
                        <a:lnSpc>
                          <a:spcPct val="115000"/>
                        </a:lnSpc>
                        <a:spcBef>
                          <a:spcPts val="400"/>
                        </a:spcBef>
                        <a:spcAft>
                          <a:spcPts val="0"/>
                        </a:spcAft>
                        <a:buNone/>
                      </a:pPr>
                      <a:r>
                        <a:rPr b="1" lang="es-ES"/>
                        <a:t>Resultados ejercicio</a:t>
                      </a:r>
                      <a:endParaRPr b="1"/>
                    </a:p>
                    <a:p>
                      <a:pPr indent="0" lvl="0" marL="0" rtl="0" algn="l">
                        <a:lnSpc>
                          <a:spcPct val="115000"/>
                        </a:lnSpc>
                        <a:spcBef>
                          <a:spcPts val="400"/>
                        </a:spcBef>
                        <a:spcAft>
                          <a:spcPts val="0"/>
                        </a:spcAft>
                        <a:buNone/>
                      </a:pPr>
                      <a:r>
                        <a:rPr lang="es-ES"/>
                        <a:t>   ….</a:t>
                      </a:r>
                      <a:endParaRPr/>
                    </a:p>
                  </a:txBody>
                  <a:tcPr marT="0" marB="0" marR="0" marL="0">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6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26" name="Google Shape;626;p60"/>
          <p:cNvSpPr txBox="1"/>
          <p:nvPr/>
        </p:nvSpPr>
        <p:spPr>
          <a:xfrm>
            <a:off x="1131500" y="0"/>
            <a:ext cx="633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B- La Cuenta de Explotación o PyG</a:t>
            </a:r>
            <a:endParaRPr b="1" i="0" sz="3300" u="none" cap="none" strike="noStrike">
              <a:solidFill>
                <a:srgbClr val="FFFFFF"/>
              </a:solidFill>
              <a:latin typeface="Calibri"/>
              <a:ea typeface="Calibri"/>
              <a:cs typeface="Calibri"/>
              <a:sym typeface="Calibri"/>
            </a:endParaRPr>
          </a:p>
        </p:txBody>
      </p:sp>
      <p:sp>
        <p:nvSpPr>
          <p:cNvPr id="627" name="Google Shape;627;p60"/>
          <p:cNvSpPr txBox="1"/>
          <p:nvPr/>
        </p:nvSpPr>
        <p:spPr>
          <a:xfrm>
            <a:off x="883550" y="746125"/>
            <a:ext cx="7546200" cy="5907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800"/>
              <a:buFont typeface="Arial"/>
              <a:buNone/>
            </a:pPr>
            <a:r>
              <a:rPr lang="es-ES" sz="2800">
                <a:solidFill>
                  <a:schemeClr val="dk1"/>
                </a:solidFill>
              </a:rPr>
              <a:t>El concepto de Amortización</a:t>
            </a:r>
            <a:endParaRPr/>
          </a:p>
        </p:txBody>
      </p:sp>
      <p:sp>
        <p:nvSpPr>
          <p:cNvPr id="628" name="Google Shape;628;p60"/>
          <p:cNvSpPr txBox="1"/>
          <p:nvPr/>
        </p:nvSpPr>
        <p:spPr>
          <a:xfrm>
            <a:off x="403900" y="3074600"/>
            <a:ext cx="3106800" cy="36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ES" sz="1800"/>
              <a:t>I) </a:t>
            </a:r>
            <a:r>
              <a:rPr b="1" lang="es-ES" sz="1800"/>
              <a:t>Amortización Contable:</a:t>
            </a:r>
            <a:endParaRPr b="1" sz="1800"/>
          </a:p>
          <a:p>
            <a:pPr indent="0" lvl="0" marL="0" rtl="0" algn="l">
              <a:spcBef>
                <a:spcPts val="0"/>
              </a:spcBef>
              <a:spcAft>
                <a:spcPts val="0"/>
              </a:spcAft>
              <a:buNone/>
            </a:pPr>
            <a:r>
              <a:t/>
            </a:r>
            <a:endParaRPr b="1" sz="1800"/>
          </a:p>
        </p:txBody>
      </p:sp>
      <p:sp>
        <p:nvSpPr>
          <p:cNvPr id="629" name="Google Shape;629;p60"/>
          <p:cNvSpPr txBox="1"/>
          <p:nvPr/>
        </p:nvSpPr>
        <p:spPr>
          <a:xfrm>
            <a:off x="3329900" y="3414500"/>
            <a:ext cx="5798100" cy="128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t>compensar las futuras pérdidas de valor a que se verán sometidos parte de los activos fijos como consecuencia de ser parte integrante de la actividad económica.</a:t>
            </a:r>
            <a:endParaRPr sz="1800"/>
          </a:p>
          <a:p>
            <a:pPr indent="0" lvl="0" marL="0" rtl="0" algn="l">
              <a:spcBef>
                <a:spcPts val="0"/>
              </a:spcBef>
              <a:spcAft>
                <a:spcPts val="0"/>
              </a:spcAft>
              <a:buNone/>
            </a:pPr>
            <a:r>
              <a:rPr lang="es-ES" sz="1800"/>
              <a:t>Si no se amortiza, se está falseando el Balance (no refleja el valor real del activo fijo) y la Cuenta de P y G (no refleja todas las pérdidas ocurridas durante el período).</a:t>
            </a:r>
            <a:endParaRPr sz="1800"/>
          </a:p>
        </p:txBody>
      </p:sp>
      <p:sp>
        <p:nvSpPr>
          <p:cNvPr id="630" name="Google Shape;630;p60"/>
          <p:cNvSpPr txBox="1"/>
          <p:nvPr/>
        </p:nvSpPr>
        <p:spPr>
          <a:xfrm>
            <a:off x="519350" y="1529348"/>
            <a:ext cx="8274600" cy="10140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ES" sz="1600"/>
              <a:t>La Amortización consiste en ir cargando como Gastos del ejercicio el </a:t>
            </a:r>
            <a:r>
              <a:rPr b="1" lang="es-ES" sz="1600"/>
              <a:t>desgaste o pérdida de valor que han sufrido los Activos No Corrientes </a:t>
            </a:r>
            <a:r>
              <a:rPr lang="es-ES" sz="1600"/>
              <a:t>durante dicho período, y en reflejar dicha pérdida de valor en el Activo para determinar el </a:t>
            </a:r>
            <a:r>
              <a:rPr b="1" lang="es-ES" sz="1600"/>
              <a:t>Valor Neto de los Activos Fijos</a:t>
            </a:r>
            <a:r>
              <a:rPr lang="es-ES" sz="1600"/>
              <a:t>.</a:t>
            </a:r>
            <a:endParaRPr sz="1600"/>
          </a:p>
        </p:txBody>
      </p:sp>
      <p:sp>
        <p:nvSpPr>
          <p:cNvPr id="631" name="Google Shape;631;p60"/>
          <p:cNvSpPr txBox="1"/>
          <p:nvPr/>
        </p:nvSpPr>
        <p:spPr>
          <a:xfrm>
            <a:off x="403900" y="5400700"/>
            <a:ext cx="8193000" cy="5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ES" sz="1800"/>
              <a:t>II) </a:t>
            </a:r>
            <a:r>
              <a:rPr b="1" lang="es-ES" sz="1800"/>
              <a:t>Amortización Financiera: </a:t>
            </a:r>
            <a:r>
              <a:rPr lang="es-ES" sz="1800"/>
              <a:t>devolución de un préstamo recibido</a:t>
            </a:r>
            <a:endParaRPr sz="1800"/>
          </a:p>
          <a:p>
            <a:pPr indent="0" lvl="0" marL="0" rtl="0" algn="l">
              <a:spcBef>
                <a:spcPts val="0"/>
              </a:spcBef>
              <a:spcAft>
                <a:spcPts val="0"/>
              </a:spcAft>
              <a:buNone/>
            </a:pPr>
            <a:r>
              <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6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38" name="Google Shape;638;p61"/>
          <p:cNvSpPr txBox="1"/>
          <p:nvPr/>
        </p:nvSpPr>
        <p:spPr>
          <a:xfrm>
            <a:off x="1131500" y="0"/>
            <a:ext cx="633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B- La Cuenta de Explotación o PyG</a:t>
            </a:r>
            <a:endParaRPr b="1" i="0" sz="3300" u="none" cap="none" strike="noStrike">
              <a:solidFill>
                <a:srgbClr val="FFFFFF"/>
              </a:solidFill>
              <a:latin typeface="Calibri"/>
              <a:ea typeface="Calibri"/>
              <a:cs typeface="Calibri"/>
              <a:sym typeface="Calibri"/>
            </a:endParaRPr>
          </a:p>
        </p:txBody>
      </p:sp>
      <p:sp>
        <p:nvSpPr>
          <p:cNvPr id="639" name="Google Shape;639;p61"/>
          <p:cNvSpPr/>
          <p:nvPr/>
        </p:nvSpPr>
        <p:spPr>
          <a:xfrm>
            <a:off x="3679025" y="1541625"/>
            <a:ext cx="5467200" cy="4814700"/>
          </a:xfrm>
          <a:prstGeom prst="roundRect">
            <a:avLst>
              <a:gd fmla="val 10359" name="adj"/>
            </a:avLst>
          </a:prstGeom>
          <a:solidFill>
            <a:srgbClr val="FFFFFF"/>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640" name="Google Shape;640;p61"/>
          <p:cNvSpPr/>
          <p:nvPr/>
        </p:nvSpPr>
        <p:spPr>
          <a:xfrm>
            <a:off x="0" y="1562100"/>
            <a:ext cx="3649200" cy="4567200"/>
          </a:xfrm>
          <a:prstGeom prst="roundRect">
            <a:avLst>
              <a:gd fmla="val 2928" name="adj"/>
            </a:avLst>
          </a:prstGeom>
          <a:solidFill>
            <a:srgbClr val="00B0F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sz="2400" u="none">
                <a:solidFill>
                  <a:srgbClr val="FFFFFF"/>
                </a:solidFill>
                <a:latin typeface="Arial"/>
                <a:ea typeface="Arial"/>
                <a:cs typeface="Arial"/>
                <a:sym typeface="Arial"/>
              </a:rPr>
              <a:t>Cuenta de Resultados (I-G)</a:t>
            </a:r>
            <a:endParaRPr b="0" i="0" sz="18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600"/>
              <a:buFont typeface="Arial"/>
              <a:buNone/>
            </a:pPr>
            <a:r>
              <a:t/>
            </a:r>
            <a:endParaRPr b="0" i="0" sz="6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Ingresos por Ventas                  </a:t>
            </a:r>
            <a:r>
              <a:rPr b="0" i="0" lang="es-ES" sz="1600" u="none">
                <a:solidFill>
                  <a:srgbClr val="FFFFFF"/>
                </a:solidFill>
                <a:latin typeface="Arial"/>
                <a:ea typeface="Arial"/>
                <a:cs typeface="Arial"/>
                <a:sym typeface="Arial"/>
              </a:rPr>
              <a:t>200</a:t>
            </a:r>
            <a:endParaRPr/>
          </a:p>
          <a:p>
            <a:pPr indent="0" lvl="0" marL="0" marR="0" rtl="0" algn="l">
              <a:lnSpc>
                <a:spcPct val="100000"/>
              </a:lnSpc>
              <a:spcBef>
                <a:spcPts val="0"/>
              </a:spcBef>
              <a:spcAft>
                <a:spcPts val="0"/>
              </a:spcAft>
              <a:buClr>
                <a:srgbClr val="FFFFFF"/>
              </a:buClr>
              <a:buSzPts val="1600"/>
              <a:buFont typeface="Arial"/>
              <a:buNone/>
            </a:pPr>
            <a:r>
              <a:rPr b="1" i="0" lang="es-ES" sz="1600" u="sng">
                <a:solidFill>
                  <a:srgbClr val="FFFFFF"/>
                </a:solidFill>
                <a:latin typeface="Arial"/>
                <a:ea typeface="Arial"/>
                <a:cs typeface="Arial"/>
                <a:sym typeface="Arial"/>
              </a:rPr>
              <a:t>- Costes Variables         </a:t>
            </a:r>
            <a:r>
              <a:rPr b="1" lang="es-ES" sz="1600" u="sng">
                <a:solidFill>
                  <a:srgbClr val="FFFFFF"/>
                </a:solidFill>
              </a:rPr>
              <a:t> </a:t>
            </a:r>
            <a:r>
              <a:rPr b="1" i="0" lang="es-ES" sz="1600" u="sng">
                <a:solidFill>
                  <a:srgbClr val="FFFFFF"/>
                </a:solidFill>
                <a:latin typeface="Arial"/>
                <a:ea typeface="Arial"/>
                <a:cs typeface="Arial"/>
                <a:sym typeface="Arial"/>
              </a:rPr>
              <a:t>           </a:t>
            </a:r>
            <a:r>
              <a:rPr b="0" i="0" lang="es-ES" sz="1600" u="sng">
                <a:solidFill>
                  <a:srgbClr val="FFFFFF"/>
                </a:solidFill>
                <a:latin typeface="Arial"/>
                <a:ea typeface="Arial"/>
                <a:cs typeface="Arial"/>
                <a:sym typeface="Arial"/>
              </a:rPr>
              <a:t>- 80</a:t>
            </a:r>
            <a:endParaRPr/>
          </a:p>
          <a:p>
            <a:pPr indent="0" lvl="0" marL="0" marR="0" rtl="0" algn="l">
              <a:lnSpc>
                <a:spcPct val="10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 Margen Bruto                       </a:t>
            </a:r>
            <a:r>
              <a:rPr b="1" i="0" lang="es-ES" sz="1200" u="none">
                <a:solidFill>
                  <a:srgbClr val="FFFFFF"/>
                </a:solidFill>
                <a:latin typeface="Arial"/>
                <a:ea typeface="Arial"/>
                <a:cs typeface="Arial"/>
                <a:sym typeface="Arial"/>
              </a:rPr>
              <a:t>  </a:t>
            </a:r>
            <a:r>
              <a:rPr b="1" i="0" lang="es-ES" sz="1600" u="none">
                <a:solidFill>
                  <a:srgbClr val="FFFFFF"/>
                </a:solidFill>
                <a:latin typeface="Arial"/>
                <a:ea typeface="Arial"/>
                <a:cs typeface="Arial"/>
                <a:sym typeface="Arial"/>
              </a:rPr>
              <a:t>  </a:t>
            </a:r>
            <a:r>
              <a:rPr b="0" i="0" lang="es-ES" sz="1600" u="none">
                <a:solidFill>
                  <a:srgbClr val="FFFFFF"/>
                </a:solidFill>
                <a:latin typeface="Arial"/>
                <a:ea typeface="Arial"/>
                <a:cs typeface="Arial"/>
                <a:sym typeface="Arial"/>
              </a:rPr>
              <a:t>120</a:t>
            </a:r>
            <a:r>
              <a:rPr b="1" i="0" lang="es-ES" sz="1600" u="none">
                <a:solidFill>
                  <a:srgbClr val="FFFFFF"/>
                </a:solidFill>
                <a:latin typeface="Arial"/>
                <a:ea typeface="Arial"/>
                <a:cs typeface="Arial"/>
                <a:sym typeface="Arial"/>
              </a:rPr>
              <a:t> </a:t>
            </a:r>
            <a:endParaRPr/>
          </a:p>
          <a:p>
            <a:pPr indent="0" lvl="0" marL="0" marR="0" rtl="0" algn="l">
              <a:lnSpc>
                <a:spcPct val="100000"/>
              </a:lnSpc>
              <a:spcBef>
                <a:spcPts val="0"/>
              </a:spcBef>
              <a:spcAft>
                <a:spcPts val="0"/>
              </a:spcAft>
              <a:buClr>
                <a:srgbClr val="FFFFFF"/>
              </a:buClr>
              <a:buSzPts val="1600"/>
              <a:buFont typeface="Arial"/>
              <a:buNone/>
            </a:pPr>
            <a:r>
              <a:rPr b="1" i="0" lang="es-ES" sz="1600" u="sng">
                <a:solidFill>
                  <a:srgbClr val="FFFFFF"/>
                </a:solidFill>
                <a:latin typeface="Arial"/>
                <a:ea typeface="Arial"/>
                <a:cs typeface="Arial"/>
                <a:sym typeface="Arial"/>
              </a:rPr>
              <a:t>- Costes Fijos                            </a:t>
            </a:r>
            <a:r>
              <a:rPr b="0" i="0" lang="es-ES" sz="1600" u="sng">
                <a:solidFill>
                  <a:srgbClr val="FFFFFF"/>
                </a:solidFill>
                <a:latin typeface="Arial"/>
                <a:ea typeface="Arial"/>
                <a:cs typeface="Arial"/>
                <a:sym typeface="Arial"/>
              </a:rPr>
              <a:t>  -70</a:t>
            </a:r>
            <a:endParaRPr/>
          </a:p>
          <a:p>
            <a:pPr indent="0" lvl="0" marL="0" marR="0" rtl="0" algn="l">
              <a:lnSpc>
                <a:spcPct val="10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Rdo OPERATIVO (EBITDA)         50</a:t>
            </a:r>
            <a:endParaRPr/>
          </a:p>
          <a:p>
            <a:pPr indent="-101600" lvl="0" marL="0" marR="0" rtl="0" algn="l">
              <a:lnSpc>
                <a:spcPct val="100000"/>
              </a:lnSpc>
              <a:spcBef>
                <a:spcPts val="0"/>
              </a:spcBef>
              <a:spcAft>
                <a:spcPts val="0"/>
              </a:spcAft>
              <a:buClr>
                <a:srgbClr val="FFFFFF"/>
              </a:buClr>
              <a:buSzPts val="1600"/>
              <a:buFont typeface="Arial"/>
              <a:buChar char="-"/>
            </a:pPr>
            <a:r>
              <a:rPr b="1" i="0" lang="es-ES" sz="1600" u="none">
                <a:solidFill>
                  <a:srgbClr val="FFFFFF"/>
                </a:solidFill>
                <a:latin typeface="Arial"/>
                <a:ea typeface="Arial"/>
                <a:cs typeface="Arial"/>
                <a:sym typeface="Arial"/>
              </a:rPr>
              <a:t>Dotación Amortizaciones          </a:t>
            </a:r>
            <a:r>
              <a:rPr b="0" i="0" lang="es-ES" sz="1600" u="none">
                <a:solidFill>
                  <a:srgbClr val="FFFFFF"/>
                </a:solidFill>
                <a:latin typeface="Arial"/>
                <a:ea typeface="Arial"/>
                <a:cs typeface="Arial"/>
                <a:sym typeface="Arial"/>
              </a:rPr>
              <a:t>-10</a:t>
            </a:r>
            <a:endParaRPr/>
          </a:p>
          <a:p>
            <a:pPr indent="0" lvl="0" marL="0" marR="0" rtl="0" algn="l">
              <a:lnSpc>
                <a:spcPct val="100000"/>
              </a:lnSpc>
              <a:spcBef>
                <a:spcPts val="0"/>
              </a:spcBef>
              <a:spcAft>
                <a:spcPts val="0"/>
              </a:spcAft>
              <a:buClr>
                <a:srgbClr val="FFFFFF"/>
              </a:buClr>
              <a:buSzPts val="1400"/>
              <a:buFont typeface="Arial"/>
              <a:buNone/>
            </a:pPr>
            <a:r>
              <a:rPr b="0" i="0" lang="es-ES" sz="1400" u="none">
                <a:solidFill>
                  <a:srgbClr val="FFFFFF"/>
                </a:solidFill>
                <a:latin typeface="Arial"/>
                <a:ea typeface="Arial"/>
                <a:cs typeface="Arial"/>
                <a:sym typeface="Arial"/>
              </a:rPr>
              <a:t>_____________</a:t>
            </a:r>
            <a:r>
              <a:rPr lang="es-ES">
                <a:solidFill>
                  <a:srgbClr val="FFFFFF"/>
                </a:solidFill>
              </a:rPr>
              <a:t>___</a:t>
            </a:r>
            <a:r>
              <a:rPr b="0" i="0" lang="es-ES" sz="1400" u="none">
                <a:solidFill>
                  <a:srgbClr val="FFFFFF"/>
                </a:solidFill>
                <a:latin typeface="Arial"/>
                <a:ea typeface="Arial"/>
                <a:cs typeface="Arial"/>
                <a:sym typeface="Arial"/>
              </a:rPr>
              <a:t>_________________</a:t>
            </a:r>
            <a:endParaRPr/>
          </a:p>
          <a:p>
            <a:pPr indent="0" lvl="0" marL="0" marR="0" rtl="0" algn="l">
              <a:lnSpc>
                <a:spcPct val="10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RDOS EXPLO.(BAII o EBIT)        40</a:t>
            </a:r>
            <a:endParaRPr/>
          </a:p>
          <a:p>
            <a:pPr indent="0" lvl="0" marL="0" marR="0" rtl="0" algn="l">
              <a:lnSpc>
                <a:spcPct val="100000"/>
              </a:lnSpc>
              <a:spcBef>
                <a:spcPts val="0"/>
              </a:spcBef>
              <a:spcAft>
                <a:spcPts val="0"/>
              </a:spcAft>
              <a:buNone/>
            </a:pPr>
            <a:r>
              <a:rPr b="1" lang="es-ES" sz="1600">
                <a:solidFill>
                  <a:srgbClr val="FFFFFF"/>
                </a:solidFill>
              </a:rPr>
              <a:t> </a:t>
            </a:r>
            <a:r>
              <a:rPr b="1" i="0" lang="es-ES" sz="1600" u="none">
                <a:solidFill>
                  <a:srgbClr val="FFFFFF"/>
                </a:solidFill>
                <a:latin typeface="Arial"/>
                <a:ea typeface="Arial"/>
                <a:cs typeface="Arial"/>
                <a:sym typeface="Arial"/>
              </a:rPr>
              <a:t>- Gastos Financieros (i)      </a:t>
            </a:r>
            <a:r>
              <a:rPr b="1" i="0" lang="es-ES" sz="1600" u="none">
                <a:solidFill>
                  <a:srgbClr val="FFFFFF"/>
                </a:solidFill>
                <a:latin typeface="Arial"/>
                <a:ea typeface="Arial"/>
                <a:cs typeface="Arial"/>
                <a:sym typeface="Arial"/>
              </a:rPr>
              <a:t>      </a:t>
            </a:r>
            <a:r>
              <a:rPr b="0" i="0" lang="es-ES" sz="1600" u="none">
                <a:solidFill>
                  <a:srgbClr val="FFFFFF"/>
                </a:solidFill>
                <a:latin typeface="Arial"/>
                <a:ea typeface="Arial"/>
                <a:cs typeface="Arial"/>
                <a:sym typeface="Arial"/>
              </a:rPr>
              <a:t>-15 </a:t>
            </a:r>
            <a:r>
              <a:rPr b="1" i="0" lang="es-ES" sz="1600" u="none">
                <a:solidFill>
                  <a:srgbClr val="FFFFFF"/>
                </a:solidFill>
                <a:latin typeface="Arial"/>
                <a:ea typeface="Arial"/>
                <a:cs typeface="Arial"/>
                <a:sym typeface="Arial"/>
              </a:rPr>
              <a:t>_______________________</a:t>
            </a:r>
            <a:r>
              <a:rPr b="1" i="0" lang="es-ES" sz="1600" u="none">
                <a:solidFill>
                  <a:srgbClr val="FFFFFF"/>
                </a:solidFill>
                <a:latin typeface="Arial"/>
                <a:ea typeface="Arial"/>
                <a:cs typeface="Arial"/>
                <a:sym typeface="Arial"/>
              </a:rPr>
              <a:t>______</a:t>
            </a:r>
            <a:endParaRPr/>
          </a:p>
          <a:p>
            <a:pPr indent="0" lvl="0" marL="0" marR="0" rtl="0" algn="l">
              <a:lnSpc>
                <a:spcPct val="10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RDOS ANTES DE Imp. (BAI)</a:t>
            </a:r>
            <a:r>
              <a:rPr b="1" lang="es-ES" sz="1600">
                <a:solidFill>
                  <a:srgbClr val="FFFFFF"/>
                </a:solidFill>
              </a:rPr>
              <a:t>       </a:t>
            </a:r>
            <a:r>
              <a:rPr b="1" i="0" lang="es-ES" sz="1600" u="none">
                <a:solidFill>
                  <a:srgbClr val="FFFFFF"/>
                </a:solidFill>
                <a:latin typeface="Arial"/>
                <a:ea typeface="Arial"/>
                <a:cs typeface="Arial"/>
                <a:sym typeface="Arial"/>
              </a:rPr>
              <a:t>25</a:t>
            </a:r>
            <a:endParaRPr/>
          </a:p>
          <a:p>
            <a:pPr indent="-101600" lvl="0" marL="0" marR="0" rtl="0" algn="l">
              <a:lnSpc>
                <a:spcPct val="100000"/>
              </a:lnSpc>
              <a:spcBef>
                <a:spcPts val="0"/>
              </a:spcBef>
              <a:spcAft>
                <a:spcPts val="0"/>
              </a:spcAft>
              <a:buClr>
                <a:srgbClr val="FFFFFF"/>
              </a:buClr>
              <a:buSzPts val="1600"/>
              <a:buFont typeface="Arial"/>
              <a:buChar char="-"/>
            </a:pPr>
            <a:r>
              <a:rPr b="1" i="0" lang="es-ES" sz="1600" u="none">
                <a:solidFill>
                  <a:srgbClr val="FFFFFF"/>
                </a:solidFill>
                <a:latin typeface="Arial"/>
                <a:ea typeface="Arial"/>
                <a:cs typeface="Arial"/>
                <a:sym typeface="Arial"/>
              </a:rPr>
              <a:t>Impuestos                                     </a:t>
            </a:r>
            <a:r>
              <a:rPr b="0" i="0" lang="es-ES" sz="1600" u="none">
                <a:solidFill>
                  <a:srgbClr val="FFFFFF"/>
                </a:solidFill>
                <a:latin typeface="Arial"/>
                <a:ea typeface="Arial"/>
                <a:cs typeface="Arial"/>
                <a:sym typeface="Arial"/>
              </a:rPr>
              <a:t>-5</a:t>
            </a:r>
            <a:endParaRPr/>
          </a:p>
          <a:p>
            <a:pPr indent="0" lvl="0" marL="0" marR="0" rtl="0" algn="l">
              <a:lnSpc>
                <a:spcPct val="10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_______</a:t>
            </a:r>
            <a:r>
              <a:rPr b="1" lang="es-ES" sz="1600">
                <a:solidFill>
                  <a:srgbClr val="FFFFFF"/>
                </a:solidFill>
              </a:rPr>
              <a:t>__</a:t>
            </a:r>
            <a:r>
              <a:rPr b="1" i="0" lang="es-ES" sz="1600" u="none">
                <a:solidFill>
                  <a:srgbClr val="FFFFFF"/>
                </a:solidFill>
                <a:latin typeface="Arial"/>
                <a:ea typeface="Arial"/>
                <a:cs typeface="Arial"/>
                <a:sym typeface="Arial"/>
              </a:rPr>
              <a:t>_____________________</a:t>
            </a:r>
            <a:endParaRPr/>
          </a:p>
          <a:p>
            <a:pPr indent="0" lvl="0" marL="0" marR="0" rtl="0" algn="l">
              <a:lnSpc>
                <a:spcPct val="100000"/>
              </a:lnSpc>
              <a:spcBef>
                <a:spcPts val="0"/>
              </a:spcBef>
              <a:spcAft>
                <a:spcPts val="0"/>
              </a:spcAft>
              <a:buClr>
                <a:srgbClr val="005875"/>
              </a:buClr>
              <a:buSzPts val="1600"/>
              <a:buFont typeface="Arial"/>
              <a:buNone/>
            </a:pPr>
            <a:r>
              <a:rPr b="1" i="0" lang="es-ES" sz="1600" u="none">
                <a:solidFill>
                  <a:srgbClr val="005875"/>
                </a:solidFill>
                <a:latin typeface="Arial"/>
                <a:ea typeface="Arial"/>
                <a:cs typeface="Arial"/>
                <a:sym typeface="Arial"/>
              </a:rPr>
              <a:t>RESULTADO NETO         </a:t>
            </a:r>
            <a:r>
              <a:rPr b="1" i="0" lang="es-ES" sz="2400" u="none">
                <a:solidFill>
                  <a:srgbClr val="005875"/>
                </a:solidFill>
                <a:latin typeface="Arial"/>
                <a:ea typeface="Arial"/>
                <a:cs typeface="Arial"/>
                <a:sym typeface="Arial"/>
              </a:rPr>
              <a:t>20 M €</a:t>
            </a:r>
            <a:endParaRPr/>
          </a:p>
          <a:p>
            <a:pPr indent="0" lvl="0" marL="0" marR="0" rtl="0" algn="l">
              <a:lnSpc>
                <a:spcPct val="100000"/>
              </a:lnSpc>
              <a:spcBef>
                <a:spcPts val="0"/>
              </a:spcBef>
              <a:spcAft>
                <a:spcPts val="0"/>
              </a:spcAft>
              <a:buClr>
                <a:schemeClr val="dk1"/>
              </a:buClr>
              <a:buSzPts val="1600"/>
              <a:buFont typeface="Arial"/>
              <a:buNone/>
            </a:pPr>
            <a:r>
              <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a:solidFill>
                <a:srgbClr val="FFFFFF"/>
              </a:solidFill>
              <a:latin typeface="Arial"/>
              <a:ea typeface="Arial"/>
              <a:cs typeface="Arial"/>
              <a:sym typeface="Arial"/>
            </a:endParaRPr>
          </a:p>
        </p:txBody>
      </p:sp>
      <p:sp>
        <p:nvSpPr>
          <p:cNvPr id="641" name="Google Shape;641;p61"/>
          <p:cNvSpPr txBox="1"/>
          <p:nvPr/>
        </p:nvSpPr>
        <p:spPr>
          <a:xfrm>
            <a:off x="652860" y="746125"/>
            <a:ext cx="7776244" cy="4536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800"/>
              <a:buFont typeface="Arial"/>
              <a:buNone/>
            </a:pPr>
            <a:r>
              <a:rPr lang="es-ES" sz="2800">
                <a:solidFill>
                  <a:schemeClr val="dk1"/>
                </a:solidFill>
              </a:rPr>
              <a:t>L</a:t>
            </a:r>
            <a:r>
              <a:rPr b="0" i="0" lang="es-ES" sz="2800" u="none">
                <a:solidFill>
                  <a:schemeClr val="dk1"/>
                </a:solidFill>
                <a:latin typeface="Arial"/>
                <a:ea typeface="Arial"/>
                <a:cs typeface="Arial"/>
                <a:sym typeface="Arial"/>
              </a:rPr>
              <a:t>a</a:t>
            </a:r>
            <a:r>
              <a:rPr lang="es-ES" sz="2800">
                <a:solidFill>
                  <a:schemeClr val="dk1"/>
                </a:solidFill>
              </a:rPr>
              <a:t> </a:t>
            </a:r>
            <a:r>
              <a:rPr b="0" i="0" lang="es-ES" sz="2800" u="none">
                <a:solidFill>
                  <a:schemeClr val="dk1"/>
                </a:solidFill>
                <a:latin typeface="Arial"/>
                <a:ea typeface="Arial"/>
                <a:cs typeface="Arial"/>
                <a:sym typeface="Arial"/>
              </a:rPr>
              <a:t>amortización contable</a:t>
            </a:r>
            <a:endParaRPr/>
          </a:p>
        </p:txBody>
      </p:sp>
      <p:sp>
        <p:nvSpPr>
          <p:cNvPr id="642" name="Google Shape;642;p61"/>
          <p:cNvSpPr/>
          <p:nvPr/>
        </p:nvSpPr>
        <p:spPr>
          <a:xfrm>
            <a:off x="6007825" y="2673350"/>
            <a:ext cx="3043200" cy="2446500"/>
          </a:xfrm>
          <a:prstGeom prst="roundRect">
            <a:avLst>
              <a:gd fmla="val 16667" name="adj"/>
            </a:avLst>
          </a:prstGeom>
          <a:solidFill>
            <a:srgbClr val="00B0F0"/>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Si tengo 30.000.000 € en elementos de maquinaria</a:t>
            </a:r>
            <a:endParaRPr/>
          </a:p>
        </p:txBody>
      </p:sp>
      <p:sp>
        <p:nvSpPr>
          <p:cNvPr id="643" name="Google Shape;643;p61"/>
          <p:cNvSpPr txBox="1"/>
          <p:nvPr/>
        </p:nvSpPr>
        <p:spPr>
          <a:xfrm>
            <a:off x="5866209" y="3943350"/>
            <a:ext cx="3192000" cy="73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Arial"/>
              <a:buNone/>
            </a:pPr>
            <a:r>
              <a:rPr b="0" i="0" lang="es-ES" sz="1400" u="none">
                <a:solidFill>
                  <a:schemeClr val="lt1"/>
                </a:solidFill>
                <a:latin typeface="Arial"/>
                <a:ea typeface="Arial"/>
                <a:cs typeface="Arial"/>
                <a:sym typeface="Arial"/>
              </a:rPr>
              <a:t>Si tiene una vida útil de 3 años debo poner en mi cuenta de P y G su depreciación. </a:t>
            </a:r>
            <a:endParaRPr/>
          </a:p>
          <a:p>
            <a:pPr indent="0" lvl="0" marL="0" marR="0" rtl="0" algn="ctr">
              <a:lnSpc>
                <a:spcPct val="100000"/>
              </a:lnSpc>
              <a:spcBef>
                <a:spcPts val="0"/>
              </a:spcBef>
              <a:spcAft>
                <a:spcPts val="0"/>
              </a:spcAft>
              <a:buClr>
                <a:schemeClr val="lt1"/>
              </a:buClr>
              <a:buSzPts val="1400"/>
              <a:buFont typeface="Arial"/>
              <a:buNone/>
            </a:pPr>
            <a:r>
              <a:rPr b="0" i="0" lang="es-ES" sz="1400" u="none">
                <a:solidFill>
                  <a:schemeClr val="lt1"/>
                </a:solidFill>
                <a:latin typeface="Arial"/>
                <a:ea typeface="Arial"/>
                <a:cs typeface="Arial"/>
                <a:sym typeface="Arial"/>
              </a:rPr>
              <a:t>Cada año debo poner -10M€ en amortización.</a:t>
            </a:r>
            <a:endParaRPr/>
          </a:p>
        </p:txBody>
      </p:sp>
      <p:pic>
        <p:nvPicPr>
          <p:cNvPr descr="Résultat de recherche d'images pour &quot;dibujo maquinaria png&quot;" id="644" name="Google Shape;644;p61"/>
          <p:cNvPicPr preferRelativeResize="0"/>
          <p:nvPr/>
        </p:nvPicPr>
        <p:blipFill rotWithShape="1">
          <a:blip r:embed="rId3">
            <a:alphaModFix/>
          </a:blip>
          <a:srcRect b="0" l="0" r="0" t="0"/>
          <a:stretch/>
        </p:blipFill>
        <p:spPr>
          <a:xfrm>
            <a:off x="6232819" y="3329512"/>
            <a:ext cx="639365" cy="536972"/>
          </a:xfrm>
          <a:prstGeom prst="rect">
            <a:avLst/>
          </a:prstGeom>
          <a:noFill/>
          <a:ln>
            <a:noFill/>
          </a:ln>
        </p:spPr>
      </p:pic>
      <p:pic>
        <p:nvPicPr>
          <p:cNvPr descr="Image associée" id="645" name="Google Shape;645;p61"/>
          <p:cNvPicPr preferRelativeResize="0"/>
          <p:nvPr/>
        </p:nvPicPr>
        <p:blipFill rotWithShape="1">
          <a:blip r:embed="rId4">
            <a:alphaModFix/>
          </a:blip>
          <a:srcRect b="0" l="0" r="0" t="0"/>
          <a:stretch/>
        </p:blipFill>
        <p:spPr>
          <a:xfrm>
            <a:off x="7966259" y="3089337"/>
            <a:ext cx="801290" cy="834628"/>
          </a:xfrm>
          <a:prstGeom prst="rect">
            <a:avLst/>
          </a:prstGeom>
          <a:noFill/>
          <a:ln>
            <a:noFill/>
          </a:ln>
        </p:spPr>
      </p:pic>
      <p:sp>
        <p:nvSpPr>
          <p:cNvPr id="646" name="Google Shape;646;p61"/>
          <p:cNvSpPr txBox="1"/>
          <p:nvPr/>
        </p:nvSpPr>
        <p:spPr>
          <a:xfrm>
            <a:off x="3751650" y="1668450"/>
            <a:ext cx="54210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Sigue el principio de todo se gasta y pierde valor!!!!</a:t>
            </a:r>
            <a:endParaRPr/>
          </a:p>
        </p:txBody>
      </p:sp>
      <p:sp>
        <p:nvSpPr>
          <p:cNvPr id="647" name="Google Shape;647;p61"/>
          <p:cNvSpPr txBox="1"/>
          <p:nvPr/>
        </p:nvSpPr>
        <p:spPr>
          <a:xfrm>
            <a:off x="3904050" y="5443404"/>
            <a:ext cx="5016300" cy="73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s-ES" u="none">
                <a:solidFill>
                  <a:schemeClr val="dk1"/>
                </a:solidFill>
                <a:latin typeface="Arial"/>
                <a:ea typeface="Arial"/>
                <a:cs typeface="Arial"/>
                <a:sym typeface="Arial"/>
              </a:rPr>
              <a:t>Si utilizamos un activo en nuestra actividad aunque ya esté pagado se va gastando año tras año o inesperadamente. Cada año pierde valor. Este gasto, que no pago, lo debo tener en cuenta en mi cuenta de resultados.</a:t>
            </a:r>
            <a:endParaRPr/>
          </a:p>
        </p:txBody>
      </p:sp>
      <p:pic>
        <p:nvPicPr>
          <p:cNvPr id="648" name="Google Shape;648;p61"/>
          <p:cNvPicPr preferRelativeResize="0"/>
          <p:nvPr/>
        </p:nvPicPr>
        <p:blipFill rotWithShape="1">
          <a:blip r:embed="rId5">
            <a:alphaModFix/>
          </a:blip>
          <a:srcRect b="0" l="0" r="0" t="0"/>
          <a:stretch/>
        </p:blipFill>
        <p:spPr>
          <a:xfrm>
            <a:off x="3831425" y="2657475"/>
            <a:ext cx="1921801" cy="1182803"/>
          </a:xfrm>
          <a:prstGeom prst="rect">
            <a:avLst/>
          </a:prstGeom>
          <a:noFill/>
          <a:ln>
            <a:noFill/>
          </a:ln>
        </p:spPr>
      </p:pic>
      <p:sp>
        <p:nvSpPr>
          <p:cNvPr id="649" name="Google Shape;649;p61"/>
          <p:cNvSpPr txBox="1"/>
          <p:nvPr/>
        </p:nvSpPr>
        <p:spPr>
          <a:xfrm>
            <a:off x="3796790" y="3793400"/>
            <a:ext cx="1921800" cy="27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1" lang="es-ES" sz="1200" u="none">
                <a:solidFill>
                  <a:schemeClr val="dk1"/>
                </a:solidFill>
                <a:latin typeface="Arial"/>
                <a:ea typeface="Arial"/>
                <a:cs typeface="Arial"/>
                <a:sym typeface="Arial"/>
              </a:rPr>
              <a:t>A 31 de diciembre 201</a:t>
            </a:r>
            <a:r>
              <a:rPr i="1" lang="es-ES" sz="1200">
                <a:solidFill>
                  <a:schemeClr val="dk1"/>
                </a:solidFill>
              </a:rPr>
              <a:t>8</a:t>
            </a:r>
            <a:endParaRPr i="1"/>
          </a:p>
        </p:txBody>
      </p:sp>
      <p:sp>
        <p:nvSpPr>
          <p:cNvPr id="650" name="Google Shape;650;p61"/>
          <p:cNvSpPr txBox="1"/>
          <p:nvPr/>
        </p:nvSpPr>
        <p:spPr>
          <a:xfrm>
            <a:off x="459575" y="6130925"/>
            <a:ext cx="2426100" cy="27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0" lang="es-ES" sz="1200" u="none">
                <a:solidFill>
                  <a:schemeClr val="dk1"/>
                </a:solidFill>
                <a:latin typeface="Arial"/>
                <a:ea typeface="Arial"/>
                <a:cs typeface="Arial"/>
                <a:sym typeface="Arial"/>
              </a:rPr>
              <a:t>De Enero a diciembre 201</a:t>
            </a:r>
            <a:r>
              <a:rPr lang="es-ES" sz="1200">
                <a:solidFill>
                  <a:schemeClr val="dk1"/>
                </a:solidFill>
              </a:rPr>
              <a:t>9</a:t>
            </a:r>
            <a:endParaRPr/>
          </a:p>
        </p:txBody>
      </p:sp>
      <p:sp>
        <p:nvSpPr>
          <p:cNvPr id="651" name="Google Shape;651;p61"/>
          <p:cNvSpPr txBox="1"/>
          <p:nvPr/>
        </p:nvSpPr>
        <p:spPr>
          <a:xfrm>
            <a:off x="3587350" y="2054225"/>
            <a:ext cx="5585400" cy="834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s-ES" u="none">
                <a:solidFill>
                  <a:schemeClr val="dk1"/>
                </a:solidFill>
                <a:latin typeface="Arial"/>
                <a:ea typeface="Arial"/>
                <a:cs typeface="Arial"/>
                <a:sym typeface="Arial"/>
              </a:rPr>
              <a:t>Para hacer una actividad, tengo que gastar en costes variables y en costes fijos pero también gasto parte del Activo Fijo o No corriente.</a:t>
            </a:r>
            <a:endParaRPr/>
          </a:p>
        </p:txBody>
      </p:sp>
      <p:sp>
        <p:nvSpPr>
          <p:cNvPr id="652" name="Google Shape;652;p61"/>
          <p:cNvSpPr/>
          <p:nvPr/>
        </p:nvSpPr>
        <p:spPr>
          <a:xfrm>
            <a:off x="3031353" y="3578250"/>
            <a:ext cx="608400" cy="534900"/>
          </a:xfrm>
          <a:prstGeom prst="ellipse">
            <a:avLst/>
          </a:prstGeom>
          <a:noFill/>
          <a:ln cap="flat" cmpd="sng" w="28575">
            <a:solidFill>
              <a:srgbClr val="BB2B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pic>
        <p:nvPicPr>
          <p:cNvPr descr="Image associée" id="653" name="Google Shape;653;p61"/>
          <p:cNvPicPr preferRelativeResize="0"/>
          <p:nvPr/>
        </p:nvPicPr>
        <p:blipFill rotWithShape="1">
          <a:blip r:embed="rId6">
            <a:alphaModFix/>
          </a:blip>
          <a:srcRect b="0" l="0" r="0" t="0"/>
          <a:stretch/>
        </p:blipFill>
        <p:spPr>
          <a:xfrm>
            <a:off x="6696490" y="690750"/>
            <a:ext cx="551259" cy="564356"/>
          </a:xfrm>
          <a:prstGeom prst="rect">
            <a:avLst/>
          </a:prstGeom>
          <a:noFill/>
          <a:ln>
            <a:noFill/>
          </a:ln>
        </p:spPr>
      </p:pic>
      <p:pic>
        <p:nvPicPr>
          <p:cNvPr id="654" name="Google Shape;654;p61"/>
          <p:cNvPicPr preferRelativeResize="0"/>
          <p:nvPr/>
        </p:nvPicPr>
        <p:blipFill rotWithShape="1">
          <a:blip r:embed="rId5">
            <a:alphaModFix/>
          </a:blip>
          <a:srcRect b="0" l="0" r="0" t="0"/>
          <a:stretch/>
        </p:blipFill>
        <p:spPr>
          <a:xfrm>
            <a:off x="3831425" y="4029075"/>
            <a:ext cx="1921781" cy="1182800"/>
          </a:xfrm>
          <a:prstGeom prst="rect">
            <a:avLst/>
          </a:prstGeom>
          <a:noFill/>
          <a:ln>
            <a:noFill/>
          </a:ln>
        </p:spPr>
      </p:pic>
      <p:sp>
        <p:nvSpPr>
          <p:cNvPr id="655" name="Google Shape;655;p61"/>
          <p:cNvSpPr txBox="1"/>
          <p:nvPr/>
        </p:nvSpPr>
        <p:spPr>
          <a:xfrm>
            <a:off x="3796790" y="5165000"/>
            <a:ext cx="1921800" cy="27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Arial"/>
              <a:buNone/>
            </a:pPr>
            <a:r>
              <a:rPr b="0" i="1" lang="es-ES" sz="1200" u="none">
                <a:solidFill>
                  <a:schemeClr val="dk1"/>
                </a:solidFill>
                <a:latin typeface="Arial"/>
                <a:ea typeface="Arial"/>
                <a:cs typeface="Arial"/>
                <a:sym typeface="Arial"/>
              </a:rPr>
              <a:t>A 31 de diciembre 201</a:t>
            </a:r>
            <a:r>
              <a:rPr i="1" lang="es-ES" sz="1200">
                <a:solidFill>
                  <a:schemeClr val="dk1"/>
                </a:solidFill>
              </a:rPr>
              <a:t>9</a:t>
            </a:r>
            <a:endParaRPr i="1"/>
          </a:p>
        </p:txBody>
      </p:sp>
      <p:sp>
        <p:nvSpPr>
          <p:cNvPr id="656" name="Google Shape;656;p61"/>
          <p:cNvSpPr txBox="1"/>
          <p:nvPr/>
        </p:nvSpPr>
        <p:spPr>
          <a:xfrm>
            <a:off x="4386850" y="4310650"/>
            <a:ext cx="419400" cy="195000"/>
          </a:xfrm>
          <a:prstGeom prst="rect">
            <a:avLst/>
          </a:prstGeom>
          <a:solidFill>
            <a:srgbClr val="00B0E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700">
                <a:solidFill>
                  <a:srgbClr val="FFFFFF"/>
                </a:solidFill>
              </a:rPr>
              <a:t>20M€</a:t>
            </a:r>
            <a:endParaRPr sz="7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6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63" name="Google Shape;663;p62"/>
          <p:cNvSpPr/>
          <p:nvPr/>
        </p:nvSpPr>
        <p:spPr>
          <a:xfrm>
            <a:off x="172675" y="822280"/>
            <a:ext cx="8640300" cy="53706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1800" u="sng">
                <a:solidFill>
                  <a:schemeClr val="dk1"/>
                </a:solidFill>
                <a:latin typeface="Arial"/>
                <a:ea typeface="Arial"/>
                <a:cs typeface="Arial"/>
                <a:sym typeface="Arial"/>
              </a:rPr>
              <a:t>Un ratio</a:t>
            </a:r>
            <a:r>
              <a:rPr b="1" lang="es-ES" sz="1800">
                <a:solidFill>
                  <a:schemeClr val="dk1"/>
                </a:solidFill>
                <a:latin typeface="Arial"/>
                <a:ea typeface="Arial"/>
                <a:cs typeface="Arial"/>
                <a:sym typeface="Arial"/>
              </a:rPr>
              <a:t> </a:t>
            </a:r>
            <a:r>
              <a:rPr lang="es-ES" sz="1800">
                <a:solidFill>
                  <a:schemeClr val="dk1"/>
                </a:solidFill>
                <a:latin typeface="Arial"/>
                <a:ea typeface="Arial"/>
                <a:cs typeface="Arial"/>
                <a:sym typeface="Arial"/>
              </a:rPr>
              <a:t>es el cociente entre magnitudes que tienen una cierta relación y por este motivo se comparan.</a:t>
            </a:r>
            <a:endParaRPr/>
          </a:p>
          <a:p>
            <a:pPr indent="0" lvl="0" marL="0" marR="0" rtl="0" algn="just">
              <a:spcBef>
                <a:spcPts val="900"/>
              </a:spcBef>
              <a:spcAft>
                <a:spcPts val="0"/>
              </a:spcAft>
              <a:buNone/>
            </a:pPr>
            <a:r>
              <a:rPr lang="es-ES" sz="1800">
                <a:solidFill>
                  <a:schemeClr val="dk1"/>
                </a:solidFill>
                <a:latin typeface="Arial"/>
                <a:ea typeface="Arial"/>
                <a:cs typeface="Arial"/>
                <a:sym typeface="Arial"/>
              </a:rPr>
              <a:t>No se suelen estudiar solos sino que se comparan:</a:t>
            </a:r>
            <a:endParaRPr/>
          </a:p>
          <a:p>
            <a:pPr indent="-330200" lvl="2" marL="1371600" marR="0" rtl="0" algn="l">
              <a:spcBef>
                <a:spcPts val="0"/>
              </a:spcBef>
              <a:spcAft>
                <a:spcPts val="0"/>
              </a:spcAft>
              <a:buClr>
                <a:schemeClr val="dk1"/>
              </a:buClr>
              <a:buSzPts val="1600"/>
              <a:buFont typeface="Arial"/>
              <a:buChar char="■"/>
            </a:pPr>
            <a:r>
              <a:rPr b="0" i="0" lang="es-ES" sz="1600" u="none" cap="none" strike="noStrike">
                <a:solidFill>
                  <a:schemeClr val="dk1"/>
                </a:solidFill>
                <a:latin typeface="Arial"/>
                <a:ea typeface="Arial"/>
                <a:cs typeface="Arial"/>
                <a:sym typeface="Arial"/>
              </a:rPr>
              <a:t>Ratios de la misma empresa para estudiar su evolución.</a:t>
            </a:r>
            <a:endParaRPr b="0" i="0" sz="1600" u="none" cap="none" strike="noStrike">
              <a:solidFill>
                <a:schemeClr val="dk1"/>
              </a:solidFill>
              <a:latin typeface="Arial"/>
              <a:ea typeface="Arial"/>
              <a:cs typeface="Arial"/>
              <a:sym typeface="Arial"/>
            </a:endParaRPr>
          </a:p>
          <a:p>
            <a:pPr indent="-330200" lvl="2" marL="1371600" marR="0" rtl="0" algn="l">
              <a:spcBef>
                <a:spcPts val="0"/>
              </a:spcBef>
              <a:spcAft>
                <a:spcPts val="0"/>
              </a:spcAft>
              <a:buClr>
                <a:schemeClr val="dk1"/>
              </a:buClr>
              <a:buSzPts val="1600"/>
              <a:buFont typeface="Arial"/>
              <a:buChar char="■"/>
            </a:pPr>
            <a:r>
              <a:rPr b="0" i="0" lang="es-ES" sz="1600" u="none" cap="none" strike="noStrike">
                <a:solidFill>
                  <a:schemeClr val="dk1"/>
                </a:solidFill>
                <a:latin typeface="Arial"/>
                <a:ea typeface="Arial"/>
                <a:cs typeface="Arial"/>
                <a:sym typeface="Arial"/>
              </a:rPr>
              <a:t>Ratios presupuestados por la empresa para un determinado período.</a:t>
            </a:r>
            <a:endParaRPr b="0" i="0" sz="1600" u="none" cap="none" strike="noStrike">
              <a:solidFill>
                <a:schemeClr val="dk1"/>
              </a:solidFill>
              <a:latin typeface="Arial"/>
              <a:ea typeface="Arial"/>
              <a:cs typeface="Arial"/>
              <a:sym typeface="Arial"/>
            </a:endParaRPr>
          </a:p>
          <a:p>
            <a:pPr indent="-330200" lvl="2" marL="1371600" marR="0" rtl="0" algn="l">
              <a:spcBef>
                <a:spcPts val="0"/>
              </a:spcBef>
              <a:spcAft>
                <a:spcPts val="0"/>
              </a:spcAft>
              <a:buClr>
                <a:schemeClr val="dk1"/>
              </a:buClr>
              <a:buSzPts val="1600"/>
              <a:buFont typeface="Arial"/>
              <a:buChar char="■"/>
            </a:pPr>
            <a:r>
              <a:rPr b="0" i="0" lang="es-ES" sz="1600" u="none" cap="none" strike="noStrike">
                <a:solidFill>
                  <a:schemeClr val="dk1"/>
                </a:solidFill>
                <a:latin typeface="Arial"/>
                <a:ea typeface="Arial"/>
                <a:cs typeface="Arial"/>
                <a:sym typeface="Arial"/>
              </a:rPr>
              <a:t>Ratios de tipo general.</a:t>
            </a:r>
            <a:endParaRPr b="0" i="0" sz="1600" u="none" cap="none" strike="noStrike">
              <a:solidFill>
                <a:schemeClr val="dk1"/>
              </a:solidFill>
              <a:latin typeface="Arial"/>
              <a:ea typeface="Arial"/>
              <a:cs typeface="Arial"/>
              <a:sym typeface="Arial"/>
            </a:endParaRPr>
          </a:p>
          <a:p>
            <a:pPr indent="-330200" lvl="2" marL="1371600" marR="0" rtl="0" algn="l">
              <a:spcBef>
                <a:spcPts val="0"/>
              </a:spcBef>
              <a:spcAft>
                <a:spcPts val="0"/>
              </a:spcAft>
              <a:buClr>
                <a:schemeClr val="dk1"/>
              </a:buClr>
              <a:buSzPts val="1600"/>
              <a:buFont typeface="Arial"/>
              <a:buChar char="■"/>
            </a:pPr>
            <a:r>
              <a:rPr b="0" i="0" lang="es-ES" sz="1600" u="none" cap="none" strike="noStrike">
                <a:solidFill>
                  <a:schemeClr val="dk1"/>
                </a:solidFill>
                <a:latin typeface="Arial"/>
                <a:ea typeface="Arial"/>
                <a:cs typeface="Arial"/>
                <a:sym typeface="Arial"/>
              </a:rPr>
              <a:t>Ratios de tipo sectorial.</a:t>
            </a:r>
            <a:endParaRPr b="0" i="0" sz="1600" u="none" cap="none" strike="noStrike">
              <a:solidFill>
                <a:schemeClr val="dk1"/>
              </a:solidFill>
              <a:latin typeface="Arial"/>
              <a:ea typeface="Arial"/>
              <a:cs typeface="Arial"/>
              <a:sym typeface="Arial"/>
            </a:endParaRPr>
          </a:p>
          <a:p>
            <a:pPr indent="-330200" lvl="2" marL="1371600" marR="0" rtl="0" algn="l">
              <a:spcBef>
                <a:spcPts val="0"/>
              </a:spcBef>
              <a:spcAft>
                <a:spcPts val="0"/>
              </a:spcAft>
              <a:buClr>
                <a:schemeClr val="dk1"/>
              </a:buClr>
              <a:buSzPts val="1600"/>
              <a:buFont typeface="Arial"/>
              <a:buChar char="■"/>
            </a:pPr>
            <a:r>
              <a:rPr b="0" i="0" lang="es-ES" sz="1600" u="none" cap="none" strike="noStrike">
                <a:solidFill>
                  <a:schemeClr val="dk1"/>
                </a:solidFill>
                <a:latin typeface="Arial"/>
                <a:ea typeface="Arial"/>
                <a:cs typeface="Arial"/>
                <a:sym typeface="Arial"/>
              </a:rPr>
              <a:t>Ratios de los principales competidores de la empresa</a:t>
            </a:r>
            <a:endParaRPr b="0" i="0" sz="1600" u="none" cap="none" strike="noStrike">
              <a:solidFill>
                <a:schemeClr val="dk1"/>
              </a:solidFill>
              <a:latin typeface="Arial"/>
              <a:ea typeface="Arial"/>
              <a:cs typeface="Arial"/>
              <a:sym typeface="Arial"/>
            </a:endParaRPr>
          </a:p>
          <a:p>
            <a:pPr indent="0" lvl="0" marL="1371600" marR="0" rtl="0" algn="l">
              <a:spcBef>
                <a:spcPts val="0"/>
              </a:spcBef>
              <a:spcAft>
                <a:spcPts val="0"/>
              </a:spcAft>
              <a:buNone/>
            </a:pPr>
            <a:r>
              <a:t/>
            </a:r>
            <a:endParaRPr sz="900">
              <a:solidFill>
                <a:schemeClr val="dk1"/>
              </a:solidFill>
            </a:endParaRPr>
          </a:p>
          <a:p>
            <a:pPr indent="-330200" lvl="0" marL="457200" marR="0" rtl="0" algn="just">
              <a:lnSpc>
                <a:spcPct val="115000"/>
              </a:lnSpc>
              <a:spcBef>
                <a:spcPts val="800"/>
              </a:spcBef>
              <a:spcAft>
                <a:spcPts val="0"/>
              </a:spcAft>
              <a:buClr>
                <a:schemeClr val="dk1"/>
              </a:buClr>
              <a:buSzPts val="1600"/>
              <a:buFont typeface="Arial"/>
              <a:buChar char="●"/>
            </a:pPr>
            <a:r>
              <a:rPr lang="es-ES" sz="1600" u="sng">
                <a:solidFill>
                  <a:schemeClr val="dk1"/>
                </a:solidFill>
                <a:latin typeface="Arial"/>
                <a:ea typeface="Arial"/>
                <a:cs typeface="Arial"/>
                <a:sym typeface="Arial"/>
              </a:rPr>
              <a:t>Ratios de situación</a:t>
            </a:r>
            <a:r>
              <a:rPr lang="es-ES" sz="1600">
                <a:solidFill>
                  <a:schemeClr val="dk1"/>
                </a:solidFill>
                <a:latin typeface="Arial"/>
                <a:ea typeface="Arial"/>
                <a:cs typeface="Arial"/>
                <a:sym typeface="Arial"/>
              </a:rPr>
              <a:t>, los que se obtienen a partir de los datos del balance, y  tienen un carácter </a:t>
            </a:r>
            <a:r>
              <a:rPr lang="es-ES" sz="1600" u="sng">
                <a:solidFill>
                  <a:schemeClr val="dk1"/>
                </a:solidFill>
                <a:latin typeface="Arial"/>
                <a:ea typeface="Arial"/>
                <a:cs typeface="Arial"/>
                <a:sym typeface="Arial"/>
              </a:rPr>
              <a:t>estático</a:t>
            </a:r>
            <a:r>
              <a:rPr lang="es-ES" sz="1600">
                <a:solidFill>
                  <a:schemeClr val="dk1"/>
                </a:solidFill>
                <a:latin typeface="Arial"/>
                <a:ea typeface="Arial"/>
                <a:cs typeface="Arial"/>
                <a:sym typeface="Arial"/>
              </a:rPr>
              <a:t>. Pueden ser relativos al activo, al pasivo y los de síntesis.</a:t>
            </a:r>
            <a:endParaRPr sz="1600">
              <a:solidFill>
                <a:schemeClr val="dk1"/>
              </a:solidFill>
              <a:latin typeface="Arial"/>
              <a:ea typeface="Arial"/>
              <a:cs typeface="Arial"/>
              <a:sym typeface="Arial"/>
            </a:endParaRPr>
          </a:p>
          <a:p>
            <a:pPr indent="0" lvl="0" marL="0" marR="0" rtl="0" algn="just">
              <a:lnSpc>
                <a:spcPct val="115000"/>
              </a:lnSpc>
              <a:spcBef>
                <a:spcPts val="800"/>
              </a:spcBef>
              <a:spcAft>
                <a:spcPts val="0"/>
              </a:spcAft>
              <a:buNone/>
            </a:pPr>
            <a:r>
              <a:t/>
            </a:r>
            <a:endParaRPr sz="200">
              <a:solidFill>
                <a:schemeClr val="dk1"/>
              </a:solidFill>
            </a:endParaRPr>
          </a:p>
          <a:p>
            <a:pPr indent="-330200" lvl="0" marL="457200" marR="0" rtl="0" algn="just">
              <a:lnSpc>
                <a:spcPct val="115000"/>
              </a:lnSpc>
              <a:spcBef>
                <a:spcPts val="800"/>
              </a:spcBef>
              <a:spcAft>
                <a:spcPts val="0"/>
              </a:spcAft>
              <a:buClr>
                <a:schemeClr val="dk1"/>
              </a:buClr>
              <a:buSzPts val="1600"/>
              <a:buChar char="●"/>
            </a:pPr>
            <a:r>
              <a:rPr lang="es-ES" sz="1600" u="sng">
                <a:solidFill>
                  <a:schemeClr val="dk1"/>
                </a:solidFill>
                <a:latin typeface="Arial"/>
                <a:ea typeface="Arial"/>
                <a:cs typeface="Arial"/>
                <a:sym typeface="Arial"/>
              </a:rPr>
              <a:t>Ratios de rotación</a:t>
            </a:r>
            <a:r>
              <a:rPr lang="es-ES" sz="1600">
                <a:solidFill>
                  <a:schemeClr val="dk1"/>
                </a:solidFill>
                <a:latin typeface="Arial"/>
                <a:ea typeface="Arial"/>
                <a:cs typeface="Arial"/>
                <a:sym typeface="Arial"/>
              </a:rPr>
              <a:t>, tienen carácter </a:t>
            </a:r>
            <a:r>
              <a:rPr lang="es-ES" sz="1600" u="sng">
                <a:solidFill>
                  <a:schemeClr val="dk1"/>
                </a:solidFill>
                <a:latin typeface="Arial"/>
                <a:ea typeface="Arial"/>
                <a:cs typeface="Arial"/>
                <a:sym typeface="Arial"/>
              </a:rPr>
              <a:t>dinámico</a:t>
            </a:r>
            <a:r>
              <a:rPr lang="es-ES" sz="1600">
                <a:solidFill>
                  <a:schemeClr val="dk1"/>
                </a:solidFill>
                <a:latin typeface="Arial"/>
                <a:ea typeface="Arial"/>
                <a:cs typeface="Arial"/>
                <a:sym typeface="Arial"/>
              </a:rPr>
              <a:t>, miden el número de veces que la masa patrimonial se encuentra comprendida en el volumen de ventas o cifra de negocios del periodo, que suele ser de un año. Cu</a:t>
            </a:r>
            <a:r>
              <a:rPr lang="es-ES" sz="1600">
                <a:solidFill>
                  <a:schemeClr val="dk1"/>
                </a:solidFill>
              </a:rPr>
              <a:t>a</a:t>
            </a:r>
            <a:r>
              <a:rPr lang="es-ES" sz="1600">
                <a:solidFill>
                  <a:schemeClr val="dk1"/>
                </a:solidFill>
                <a:latin typeface="Arial"/>
                <a:ea typeface="Arial"/>
                <a:cs typeface="Arial"/>
                <a:sym typeface="Arial"/>
              </a:rPr>
              <a:t>nto mayores más eficiente es la empresa. </a:t>
            </a:r>
            <a:endParaRPr sz="1600">
              <a:solidFill>
                <a:schemeClr val="dk1"/>
              </a:solidFill>
              <a:latin typeface="Arial"/>
              <a:ea typeface="Arial"/>
              <a:cs typeface="Arial"/>
              <a:sym typeface="Arial"/>
            </a:endParaRPr>
          </a:p>
          <a:p>
            <a:pPr indent="0" lvl="0" marL="0" marR="0" rtl="0" algn="just">
              <a:lnSpc>
                <a:spcPct val="115000"/>
              </a:lnSpc>
              <a:spcBef>
                <a:spcPts val="800"/>
              </a:spcBef>
              <a:spcAft>
                <a:spcPts val="0"/>
              </a:spcAft>
              <a:buNone/>
            </a:pPr>
            <a:r>
              <a:t/>
            </a:r>
            <a:endParaRPr sz="200">
              <a:solidFill>
                <a:schemeClr val="dk1"/>
              </a:solidFill>
            </a:endParaRPr>
          </a:p>
          <a:p>
            <a:pPr indent="-330200" lvl="0" marL="457200" marR="0" rtl="0" algn="l">
              <a:lnSpc>
                <a:spcPct val="115000"/>
              </a:lnSpc>
              <a:spcBef>
                <a:spcPts val="800"/>
              </a:spcBef>
              <a:spcAft>
                <a:spcPts val="0"/>
              </a:spcAft>
              <a:buClr>
                <a:schemeClr val="dk1"/>
              </a:buClr>
              <a:buSzPts val="1600"/>
              <a:buFont typeface="Arial"/>
              <a:buChar char="●"/>
            </a:pPr>
            <a:r>
              <a:rPr lang="es-ES" sz="1600" u="sng">
                <a:solidFill>
                  <a:schemeClr val="dk1"/>
                </a:solidFill>
                <a:latin typeface="Arial"/>
                <a:ea typeface="Arial"/>
                <a:cs typeface="Arial"/>
                <a:sym typeface="Arial"/>
              </a:rPr>
              <a:t>Ratio de gestión de cobro y de pago;</a:t>
            </a:r>
            <a:r>
              <a:rPr lang="es-ES" sz="1600">
                <a:solidFill>
                  <a:schemeClr val="dk1"/>
                </a:solidFill>
                <a:latin typeface="Arial"/>
                <a:ea typeface="Arial"/>
                <a:cs typeface="Arial"/>
                <a:sym typeface="Arial"/>
              </a:rPr>
              <a:t> sirven para comprobar la evolución de la política de cobro y pago de clientes y a proveedores.</a:t>
            </a:r>
            <a:endParaRPr sz="1600">
              <a:solidFill>
                <a:schemeClr val="dk1"/>
              </a:solidFill>
              <a:latin typeface="Arial"/>
              <a:ea typeface="Arial"/>
              <a:cs typeface="Arial"/>
              <a:sym typeface="Arial"/>
            </a:endParaRPr>
          </a:p>
          <a:p>
            <a:pPr indent="0" lvl="0" marL="0" marR="0" rtl="0" algn="l">
              <a:lnSpc>
                <a:spcPct val="115000"/>
              </a:lnSpc>
              <a:spcBef>
                <a:spcPts val="800"/>
              </a:spcBef>
              <a:spcAft>
                <a:spcPts val="0"/>
              </a:spcAft>
              <a:buNone/>
            </a:pPr>
            <a:r>
              <a:t/>
            </a:r>
            <a:endParaRPr sz="100">
              <a:solidFill>
                <a:schemeClr val="dk1"/>
              </a:solidFill>
            </a:endParaRPr>
          </a:p>
          <a:p>
            <a:pPr indent="-330200" lvl="0" marL="457200" marR="0" rtl="0" algn="l">
              <a:lnSpc>
                <a:spcPct val="115000"/>
              </a:lnSpc>
              <a:spcBef>
                <a:spcPts val="800"/>
              </a:spcBef>
              <a:spcAft>
                <a:spcPts val="0"/>
              </a:spcAft>
              <a:buClr>
                <a:schemeClr val="dk1"/>
              </a:buClr>
              <a:buSzPts val="1600"/>
              <a:buFont typeface="Arial"/>
              <a:buChar char="●"/>
            </a:pPr>
            <a:r>
              <a:rPr lang="es-ES" sz="1600" u="sng">
                <a:solidFill>
                  <a:schemeClr val="dk1"/>
                </a:solidFill>
                <a:latin typeface="Arial"/>
                <a:ea typeface="Arial"/>
                <a:cs typeface="Arial"/>
                <a:sym typeface="Arial"/>
              </a:rPr>
              <a:t>Expansión de ventas</a:t>
            </a:r>
            <a:r>
              <a:rPr lang="es-ES" sz="1600">
                <a:solidFill>
                  <a:schemeClr val="dk1"/>
                </a:solidFill>
                <a:latin typeface="Arial"/>
                <a:ea typeface="Arial"/>
                <a:cs typeface="Arial"/>
                <a:sym typeface="Arial"/>
              </a:rPr>
              <a:t>, comparamos las ventas de este año con las del anterior.</a:t>
            </a:r>
            <a:endParaRPr b="0" i="0" sz="1600" u="none" cap="none" strike="noStrike">
              <a:solidFill>
                <a:schemeClr val="dk1"/>
              </a:solidFill>
              <a:latin typeface="Arial"/>
              <a:ea typeface="Arial"/>
              <a:cs typeface="Arial"/>
              <a:sym typeface="Arial"/>
            </a:endParaRPr>
          </a:p>
        </p:txBody>
      </p:sp>
      <p:sp>
        <p:nvSpPr>
          <p:cNvPr id="664" name="Google Shape;664;p62"/>
          <p:cNvSpPr txBox="1"/>
          <p:nvPr/>
        </p:nvSpPr>
        <p:spPr>
          <a:xfrm>
            <a:off x="927975" y="0"/>
            <a:ext cx="7027500" cy="658200"/>
          </a:xfrm>
          <a:prstGeom prst="rect">
            <a:avLst/>
          </a:prstGeom>
          <a:no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100">
                <a:solidFill>
                  <a:srgbClr val="FFFFFF"/>
                </a:solidFill>
                <a:latin typeface="Calibri"/>
                <a:ea typeface="Calibri"/>
                <a:cs typeface="Calibri"/>
                <a:sym typeface="Calibri"/>
              </a:rPr>
              <a:t>1.3- </a:t>
            </a:r>
            <a:r>
              <a:rPr b="1" lang="es-ES" sz="3100">
                <a:solidFill>
                  <a:srgbClr val="FFFFFF"/>
                </a:solidFill>
                <a:latin typeface="Calibri"/>
                <a:ea typeface="Calibri"/>
                <a:cs typeface="Calibri"/>
                <a:sym typeface="Calibri"/>
              </a:rPr>
              <a:t>Ratios como instrumentos de Análisis</a:t>
            </a:r>
            <a:endParaRPr b="1" i="0" sz="3100" u="none" cap="none" strike="noStrike">
              <a:solidFill>
                <a:srgbClr val="FFFFF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400">
                <a:solidFill>
                  <a:srgbClr val="888888"/>
                </a:solidFill>
                <a:latin typeface="Arial"/>
                <a:ea typeface="Arial"/>
                <a:cs typeface="Arial"/>
                <a:sym typeface="Arial"/>
              </a:rPr>
              <a:t>‹#›</a:t>
            </a:fld>
            <a:endParaRPr sz="1400">
              <a:solidFill>
                <a:srgbClr val="888888"/>
              </a:solidFill>
              <a:latin typeface="Arial"/>
              <a:ea typeface="Arial"/>
              <a:cs typeface="Arial"/>
              <a:sym typeface="Arial"/>
            </a:endParaRPr>
          </a:p>
        </p:txBody>
      </p:sp>
      <p:sp>
        <p:nvSpPr>
          <p:cNvPr id="671" name="Google Shape;671;p63"/>
          <p:cNvSpPr txBox="1"/>
          <p:nvPr>
            <p:ph type="title"/>
          </p:nvPr>
        </p:nvSpPr>
        <p:spPr>
          <a:xfrm>
            <a:off x="2" y="658196"/>
            <a:ext cx="9276900" cy="854400"/>
          </a:xfrm>
          <a:prstGeom prst="rect">
            <a:avLst/>
          </a:prstGeom>
          <a:no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757070"/>
              </a:buClr>
              <a:buSzPts val="3300"/>
              <a:buFont typeface="Calibri"/>
              <a:buNone/>
            </a:pPr>
            <a:r>
              <a:rPr b="1" i="0" lang="es-ES" sz="3300" u="none" cap="none" strike="noStrike">
                <a:solidFill>
                  <a:srgbClr val="757070"/>
                </a:solidFill>
                <a:latin typeface="Calibri"/>
                <a:ea typeface="Calibri"/>
                <a:cs typeface="Calibri"/>
                <a:sym typeface="Calibri"/>
              </a:rPr>
              <a:t>Análisis Financiero </a:t>
            </a:r>
            <a:r>
              <a:rPr b="1" i="1" lang="es-ES" sz="2200" u="none" cap="none" strike="noStrike">
                <a:solidFill>
                  <a:srgbClr val="757070"/>
                </a:solidFill>
                <a:latin typeface="Calibri"/>
                <a:ea typeface="Calibri"/>
                <a:cs typeface="Calibri"/>
                <a:sym typeface="Calibri"/>
              </a:rPr>
              <a:t>(solvencia y liquidez de las inversiones)</a:t>
            </a:r>
            <a:endParaRPr b="1" i="0" sz="3300" u="none" cap="none" strike="noStrike">
              <a:solidFill>
                <a:srgbClr val="757070"/>
              </a:solidFill>
              <a:latin typeface="Calibri"/>
              <a:ea typeface="Calibri"/>
              <a:cs typeface="Calibri"/>
              <a:sym typeface="Calibri"/>
            </a:endParaRPr>
          </a:p>
        </p:txBody>
      </p:sp>
      <p:pic>
        <p:nvPicPr>
          <p:cNvPr id="672" name="Google Shape;672;p63"/>
          <p:cNvPicPr preferRelativeResize="0"/>
          <p:nvPr/>
        </p:nvPicPr>
        <p:blipFill rotWithShape="1">
          <a:blip r:embed="rId3">
            <a:alphaModFix/>
          </a:blip>
          <a:srcRect b="0" l="0" r="0" t="0"/>
          <a:stretch/>
        </p:blipFill>
        <p:spPr>
          <a:xfrm>
            <a:off x="76200" y="1994250"/>
            <a:ext cx="6873075" cy="335175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673" name="Google Shape;673;p63"/>
          <p:cNvSpPr txBox="1"/>
          <p:nvPr/>
        </p:nvSpPr>
        <p:spPr>
          <a:xfrm>
            <a:off x="927975" y="0"/>
            <a:ext cx="702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100">
                <a:solidFill>
                  <a:srgbClr val="FFFFFF"/>
                </a:solidFill>
                <a:latin typeface="Calibri"/>
                <a:ea typeface="Calibri"/>
                <a:cs typeface="Calibri"/>
                <a:sym typeface="Calibri"/>
              </a:rPr>
              <a:t>1.3</a:t>
            </a:r>
            <a:r>
              <a:rPr b="1" lang="es-ES" sz="3100">
                <a:solidFill>
                  <a:srgbClr val="FFFFFF"/>
                </a:solidFill>
                <a:latin typeface="Calibri"/>
                <a:ea typeface="Calibri"/>
                <a:cs typeface="Calibri"/>
                <a:sym typeface="Calibri"/>
              </a:rPr>
              <a:t>- Ratios como instrumentos de Análisis</a:t>
            </a:r>
            <a:endParaRPr b="1" i="0" sz="3100" u="none" cap="none" strike="noStrike">
              <a:solidFill>
                <a:srgbClr val="FFFFFF"/>
              </a:solidFill>
              <a:latin typeface="Calibri"/>
              <a:ea typeface="Calibri"/>
              <a:cs typeface="Calibri"/>
              <a:sym typeface="Calibri"/>
            </a:endParaRPr>
          </a:p>
        </p:txBody>
      </p:sp>
      <p:sp>
        <p:nvSpPr>
          <p:cNvPr id="674" name="Google Shape;674;p63"/>
          <p:cNvSpPr txBox="1"/>
          <p:nvPr/>
        </p:nvSpPr>
        <p:spPr>
          <a:xfrm>
            <a:off x="161925" y="1419225"/>
            <a:ext cx="8982000" cy="369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b="0" i="0" lang="es-ES" sz="2000" u="none">
                <a:solidFill>
                  <a:schemeClr val="dk1"/>
                </a:solidFill>
                <a:latin typeface="Arial"/>
                <a:ea typeface="Arial"/>
                <a:cs typeface="Arial"/>
                <a:sym typeface="Arial"/>
              </a:rPr>
              <a:t>Se estudiará: Las fuentes de financiación y la liquidez para cubrir las deudas</a:t>
            </a:r>
            <a:endParaRPr/>
          </a:p>
        </p:txBody>
      </p:sp>
      <p:sp>
        <p:nvSpPr>
          <p:cNvPr id="675" name="Google Shape;675;p63"/>
          <p:cNvSpPr/>
          <p:nvPr/>
        </p:nvSpPr>
        <p:spPr>
          <a:xfrm>
            <a:off x="6774950" y="2245200"/>
            <a:ext cx="2359800" cy="658200"/>
          </a:xfrm>
          <a:prstGeom prst="roundRect">
            <a:avLst>
              <a:gd fmla="val 871" name="adj"/>
            </a:avLst>
          </a:prstGeom>
          <a:solidFill>
            <a:srgbClr val="FFFFFF"/>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s-ES" u="none">
                <a:solidFill>
                  <a:schemeClr val="dk1"/>
                </a:solidFill>
                <a:latin typeface="Arial"/>
                <a:ea typeface="Arial"/>
                <a:cs typeface="Arial"/>
                <a:sym typeface="Arial"/>
              </a:rPr>
              <a:t>Es la proporción de deuda a corto plazo que se puede cubrir con activo corriente</a:t>
            </a:r>
            <a:endParaRPr/>
          </a:p>
        </p:txBody>
      </p:sp>
      <p:sp>
        <p:nvSpPr>
          <p:cNvPr id="676" name="Google Shape;676;p63"/>
          <p:cNvSpPr txBox="1"/>
          <p:nvPr/>
        </p:nvSpPr>
        <p:spPr>
          <a:xfrm>
            <a:off x="7057875" y="1895475"/>
            <a:ext cx="1911300" cy="36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1800"/>
              <a:buFont typeface="Arial"/>
              <a:buNone/>
            </a:pPr>
            <a:r>
              <a:rPr b="1" lang="es-ES" sz="1800">
                <a:solidFill>
                  <a:srgbClr val="00B0F0"/>
                </a:solidFill>
              </a:rPr>
              <a:t>¿</a:t>
            </a:r>
            <a:r>
              <a:rPr b="1" i="0" lang="es-ES" sz="1800" u="none">
                <a:solidFill>
                  <a:srgbClr val="00B0F0"/>
                </a:solidFill>
                <a:latin typeface="Arial"/>
                <a:ea typeface="Arial"/>
                <a:cs typeface="Arial"/>
                <a:sym typeface="Arial"/>
              </a:rPr>
              <a:t>Qué es?</a:t>
            </a:r>
            <a:endParaRPr/>
          </a:p>
        </p:txBody>
      </p:sp>
      <p:sp>
        <p:nvSpPr>
          <p:cNvPr id="677" name="Google Shape;677;p63"/>
          <p:cNvSpPr/>
          <p:nvPr/>
        </p:nvSpPr>
        <p:spPr>
          <a:xfrm>
            <a:off x="6783050" y="2936875"/>
            <a:ext cx="2359800" cy="462600"/>
          </a:xfrm>
          <a:prstGeom prst="roundRect">
            <a:avLst>
              <a:gd fmla="val 871" name="adj"/>
            </a:avLst>
          </a:prstGeom>
          <a:solidFill>
            <a:srgbClr val="FFFFFF"/>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s-ES" u="none">
                <a:solidFill>
                  <a:schemeClr val="dk1"/>
                </a:solidFill>
                <a:latin typeface="Arial"/>
                <a:ea typeface="Arial"/>
                <a:cs typeface="Arial"/>
                <a:sym typeface="Arial"/>
              </a:rPr>
              <a:t>Radio de liquidez sin tener en cuenta las existencias</a:t>
            </a:r>
            <a:endParaRPr/>
          </a:p>
        </p:txBody>
      </p:sp>
      <p:sp>
        <p:nvSpPr>
          <p:cNvPr id="678" name="Google Shape;678;p63"/>
          <p:cNvSpPr/>
          <p:nvPr/>
        </p:nvSpPr>
        <p:spPr>
          <a:xfrm>
            <a:off x="6778850" y="3428375"/>
            <a:ext cx="2359800" cy="462600"/>
          </a:xfrm>
          <a:prstGeom prst="roundRect">
            <a:avLst>
              <a:gd fmla="val 871" name="adj"/>
            </a:avLst>
          </a:prstGeom>
          <a:solidFill>
            <a:srgbClr val="FFFFFF"/>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s-ES" u="none">
                <a:solidFill>
                  <a:schemeClr val="dk1"/>
                </a:solidFill>
                <a:latin typeface="Arial"/>
                <a:ea typeface="Arial"/>
                <a:cs typeface="Arial"/>
                <a:sym typeface="Arial"/>
              </a:rPr>
              <a:t>Cómo operar a c</a:t>
            </a:r>
            <a:r>
              <a:rPr lang="es-ES">
                <a:solidFill>
                  <a:schemeClr val="dk1"/>
                </a:solidFill>
              </a:rPr>
              <a:t>p</a:t>
            </a:r>
            <a:r>
              <a:rPr b="0" i="0" lang="es-ES" u="none">
                <a:solidFill>
                  <a:schemeClr val="dk1"/>
                </a:solidFill>
                <a:latin typeface="Arial"/>
                <a:ea typeface="Arial"/>
                <a:cs typeface="Arial"/>
                <a:sym typeface="Arial"/>
              </a:rPr>
              <a:t> con sus activos más líquidos</a:t>
            </a:r>
            <a:endParaRPr/>
          </a:p>
        </p:txBody>
      </p:sp>
      <p:sp>
        <p:nvSpPr>
          <p:cNvPr id="679" name="Google Shape;679;p63"/>
          <p:cNvSpPr/>
          <p:nvPr/>
        </p:nvSpPr>
        <p:spPr>
          <a:xfrm>
            <a:off x="6774950" y="3919875"/>
            <a:ext cx="2359800" cy="369900"/>
          </a:xfrm>
          <a:prstGeom prst="roundRect">
            <a:avLst>
              <a:gd fmla="val 871" name="adj"/>
            </a:avLst>
          </a:prstGeom>
          <a:solidFill>
            <a:srgbClr val="FFFFFF"/>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s-ES" u="none">
                <a:solidFill>
                  <a:schemeClr val="dk1"/>
                </a:solidFill>
                <a:latin typeface="Arial"/>
                <a:ea typeface="Arial"/>
                <a:cs typeface="Arial"/>
                <a:sym typeface="Arial"/>
              </a:rPr>
              <a:t>Lo que la empresa tiene tras pagar sus deudas</a:t>
            </a:r>
            <a:endParaRPr/>
          </a:p>
        </p:txBody>
      </p:sp>
      <p:sp>
        <p:nvSpPr>
          <p:cNvPr id="680" name="Google Shape;680;p63"/>
          <p:cNvSpPr/>
          <p:nvPr/>
        </p:nvSpPr>
        <p:spPr>
          <a:xfrm>
            <a:off x="6784400" y="4323875"/>
            <a:ext cx="2359800" cy="462600"/>
          </a:xfrm>
          <a:prstGeom prst="roundRect">
            <a:avLst>
              <a:gd fmla="val 871" name="adj"/>
            </a:avLst>
          </a:prstGeom>
          <a:solidFill>
            <a:srgbClr val="FFFFFF"/>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s-ES" u="none">
                <a:solidFill>
                  <a:schemeClr val="dk1"/>
                </a:solidFill>
                <a:latin typeface="Arial"/>
                <a:ea typeface="Arial"/>
                <a:cs typeface="Arial"/>
                <a:sym typeface="Arial"/>
              </a:rPr>
              <a:t>Nivel de endeudamiento de la empresa</a:t>
            </a:r>
            <a:endParaRPr/>
          </a:p>
        </p:txBody>
      </p:sp>
      <p:sp>
        <p:nvSpPr>
          <p:cNvPr id="681" name="Google Shape;681;p63"/>
          <p:cNvSpPr/>
          <p:nvPr/>
        </p:nvSpPr>
        <p:spPr>
          <a:xfrm>
            <a:off x="6793850" y="4820575"/>
            <a:ext cx="2340900" cy="462600"/>
          </a:xfrm>
          <a:prstGeom prst="roundRect">
            <a:avLst>
              <a:gd fmla="val 871" name="adj"/>
            </a:avLst>
          </a:prstGeom>
          <a:solidFill>
            <a:srgbClr val="FFFFFF"/>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s-ES" u="none">
                <a:solidFill>
                  <a:schemeClr val="dk1"/>
                </a:solidFill>
                <a:latin typeface="Arial"/>
                <a:ea typeface="Arial"/>
                <a:cs typeface="Arial"/>
                <a:sym typeface="Arial"/>
              </a:rPr>
              <a:t>Nivel de endeudamiento de la empresa a cp</a:t>
            </a:r>
            <a:endParaRPr/>
          </a:p>
        </p:txBody>
      </p:sp>
      <p:sp>
        <p:nvSpPr>
          <p:cNvPr id="682" name="Google Shape;682;p63"/>
          <p:cNvSpPr txBox="1"/>
          <p:nvPr/>
        </p:nvSpPr>
        <p:spPr>
          <a:xfrm>
            <a:off x="2321175" y="2280600"/>
            <a:ext cx="685800" cy="462600"/>
          </a:xfrm>
          <a:prstGeom prst="rect">
            <a:avLst/>
          </a:prstGeom>
          <a:noFill/>
          <a:ln>
            <a:noFill/>
          </a:ln>
        </p:spPr>
        <p:txBody>
          <a:bodyPr anchorCtr="0" anchor="ctr" bIns="91425" lIns="91425" spcFirstLastPara="1" rIns="91425" wrap="square" tIns="91425">
            <a:noAutofit/>
          </a:bodyPr>
          <a:lstStyle/>
          <a:p>
            <a:pPr indent="0" lvl="3" marL="0" rtl="0" algn="l">
              <a:spcBef>
                <a:spcPts val="0"/>
              </a:spcBef>
              <a:spcAft>
                <a:spcPts val="0"/>
              </a:spcAft>
              <a:buNone/>
            </a:pPr>
            <a:r>
              <a:rPr lang="es-ES" sz="1200">
                <a:solidFill>
                  <a:schemeClr val="dk1"/>
                </a:solidFill>
                <a:latin typeface="Calibri"/>
                <a:ea typeface="Calibri"/>
                <a:cs typeface="Calibri"/>
                <a:sym typeface="Calibri"/>
              </a:rPr>
              <a:t>(AC/PC)</a:t>
            </a:r>
            <a:endParaRPr sz="12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6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89" name="Google Shape;689;p64"/>
          <p:cNvSpPr txBox="1"/>
          <p:nvPr/>
        </p:nvSpPr>
        <p:spPr>
          <a:xfrm>
            <a:off x="927975" y="0"/>
            <a:ext cx="702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100">
                <a:solidFill>
                  <a:srgbClr val="FFFFFF"/>
                </a:solidFill>
                <a:latin typeface="Calibri"/>
                <a:ea typeface="Calibri"/>
                <a:cs typeface="Calibri"/>
                <a:sym typeface="Calibri"/>
              </a:rPr>
              <a:t>1.3</a:t>
            </a:r>
            <a:r>
              <a:rPr b="1" lang="es-ES" sz="3100">
                <a:solidFill>
                  <a:srgbClr val="FFFFFF"/>
                </a:solidFill>
                <a:latin typeface="Calibri"/>
                <a:ea typeface="Calibri"/>
                <a:cs typeface="Calibri"/>
                <a:sym typeface="Calibri"/>
              </a:rPr>
              <a:t>- Ratios como instrumentos de Análisis</a:t>
            </a:r>
            <a:endParaRPr b="1" i="0" sz="3100" u="none" cap="none" strike="noStrike">
              <a:solidFill>
                <a:srgbClr val="FFFFFF"/>
              </a:solidFill>
              <a:latin typeface="Calibri"/>
              <a:ea typeface="Calibri"/>
              <a:cs typeface="Calibri"/>
              <a:sym typeface="Calibri"/>
            </a:endParaRPr>
          </a:p>
        </p:txBody>
      </p:sp>
      <p:sp>
        <p:nvSpPr>
          <p:cNvPr id="690" name="Google Shape;690;p64"/>
          <p:cNvSpPr txBox="1"/>
          <p:nvPr>
            <p:ph type="title"/>
          </p:nvPr>
        </p:nvSpPr>
        <p:spPr>
          <a:xfrm>
            <a:off x="324450" y="650903"/>
            <a:ext cx="8686800" cy="6033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757070"/>
              </a:buClr>
              <a:buSzPts val="3300"/>
              <a:buFont typeface="Calibri"/>
              <a:buNone/>
            </a:pPr>
            <a:r>
              <a:rPr b="1" i="0" lang="es-ES" sz="3300" u="none" cap="none" strike="noStrike">
                <a:solidFill>
                  <a:srgbClr val="757070"/>
                </a:solidFill>
                <a:latin typeface="Calibri"/>
                <a:ea typeface="Calibri"/>
                <a:cs typeface="Calibri"/>
                <a:sym typeface="Calibri"/>
              </a:rPr>
              <a:t>Análisis Económico (</a:t>
            </a:r>
            <a:r>
              <a:rPr b="1" i="0" lang="es-ES" sz="1800" u="none" cap="none" strike="noStrike">
                <a:solidFill>
                  <a:srgbClr val="757070"/>
                </a:solidFill>
                <a:latin typeface="Calibri"/>
                <a:ea typeface="Calibri"/>
                <a:cs typeface="Calibri"/>
                <a:sym typeface="Calibri"/>
              </a:rPr>
              <a:t>estudiar los resultados de la empresa: PyG</a:t>
            </a:r>
            <a:r>
              <a:rPr b="1" i="0" lang="es-ES" sz="3300" u="none" cap="none" strike="noStrike">
                <a:solidFill>
                  <a:srgbClr val="757070"/>
                </a:solidFill>
                <a:latin typeface="Calibri"/>
                <a:ea typeface="Calibri"/>
                <a:cs typeface="Calibri"/>
                <a:sym typeface="Calibri"/>
              </a:rPr>
              <a:t>)</a:t>
            </a:r>
            <a:endParaRPr b="1" i="0" sz="3300" u="none" cap="none" strike="noStrike">
              <a:solidFill>
                <a:srgbClr val="757070"/>
              </a:solidFill>
              <a:latin typeface="Calibri"/>
              <a:ea typeface="Calibri"/>
              <a:cs typeface="Calibri"/>
              <a:sym typeface="Calibri"/>
            </a:endParaRPr>
          </a:p>
        </p:txBody>
      </p:sp>
      <p:sp>
        <p:nvSpPr>
          <p:cNvPr id="691" name="Google Shape;691;p64"/>
          <p:cNvSpPr txBox="1"/>
          <p:nvPr/>
        </p:nvSpPr>
        <p:spPr>
          <a:xfrm>
            <a:off x="263125" y="1620825"/>
            <a:ext cx="8385900" cy="423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400"/>
              <a:buFont typeface="Arial"/>
              <a:buNone/>
            </a:pPr>
            <a:r>
              <a:rPr b="0" i="0" lang="es-ES" sz="1600" u="none">
                <a:solidFill>
                  <a:schemeClr val="dk1"/>
                </a:solidFill>
                <a:latin typeface="Arial"/>
                <a:ea typeface="Arial"/>
                <a:cs typeface="Arial"/>
                <a:sym typeface="Arial"/>
              </a:rPr>
              <a:t>Nos dará una visión de la rentabilidad o capacidad para obtener excedentes económicos.</a:t>
            </a:r>
            <a:endParaRPr sz="1600"/>
          </a:p>
        </p:txBody>
      </p:sp>
      <p:sp>
        <p:nvSpPr>
          <p:cNvPr id="692" name="Google Shape;692;p64"/>
          <p:cNvSpPr/>
          <p:nvPr/>
        </p:nvSpPr>
        <p:spPr>
          <a:xfrm>
            <a:off x="130775" y="3143300"/>
            <a:ext cx="1366200" cy="720600"/>
          </a:xfrm>
          <a:prstGeom prst="homePlate">
            <a:avLst>
              <a:gd fmla="val 16619" name="adj"/>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s-ES" u="none">
                <a:solidFill>
                  <a:srgbClr val="FFFFFF"/>
                </a:solidFill>
                <a:latin typeface="Arial"/>
                <a:ea typeface="Arial"/>
                <a:cs typeface="Arial"/>
                <a:sym typeface="Arial"/>
              </a:rPr>
              <a:t>Rentabilidad financiera</a:t>
            </a:r>
            <a:endParaRPr/>
          </a:p>
        </p:txBody>
      </p:sp>
      <p:sp>
        <p:nvSpPr>
          <p:cNvPr id="693" name="Google Shape;693;p64"/>
          <p:cNvSpPr/>
          <p:nvPr/>
        </p:nvSpPr>
        <p:spPr>
          <a:xfrm>
            <a:off x="1579950" y="3126800"/>
            <a:ext cx="2350200" cy="719100"/>
          </a:xfrm>
          <a:prstGeom prst="roundRect">
            <a:avLst>
              <a:gd fmla="val 871" name="adj"/>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ROE (Return on Equity)</a:t>
            </a:r>
            <a:endParaRPr/>
          </a:p>
        </p:txBody>
      </p:sp>
      <p:sp>
        <p:nvSpPr>
          <p:cNvPr id="694" name="Google Shape;694;p64"/>
          <p:cNvSpPr/>
          <p:nvPr/>
        </p:nvSpPr>
        <p:spPr>
          <a:xfrm>
            <a:off x="3994625" y="3125863"/>
            <a:ext cx="2021400" cy="720600"/>
          </a:xfrm>
          <a:prstGeom prst="roundRect">
            <a:avLst>
              <a:gd fmla="val 871" name="adj"/>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s-ES" sz="1600" u="sng">
                <a:solidFill>
                  <a:schemeClr val="dk1"/>
                </a:solidFill>
                <a:latin typeface="Arial"/>
                <a:ea typeface="Arial"/>
                <a:cs typeface="Arial"/>
                <a:sym typeface="Arial"/>
              </a:rPr>
              <a:t>Beneficio neto</a:t>
            </a:r>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Fondos propios</a:t>
            </a:r>
            <a:endParaRPr/>
          </a:p>
        </p:txBody>
      </p:sp>
      <p:sp>
        <p:nvSpPr>
          <p:cNvPr id="695" name="Google Shape;695;p64"/>
          <p:cNvSpPr txBox="1"/>
          <p:nvPr/>
        </p:nvSpPr>
        <p:spPr>
          <a:xfrm>
            <a:off x="4265300" y="2741600"/>
            <a:ext cx="13191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1800"/>
              <a:buFont typeface="Arial"/>
              <a:buNone/>
            </a:pPr>
            <a:r>
              <a:rPr b="1" i="0" lang="es-ES" sz="1800" u="none">
                <a:solidFill>
                  <a:srgbClr val="00B0F0"/>
                </a:solidFill>
                <a:latin typeface="Arial"/>
                <a:ea typeface="Arial"/>
                <a:cs typeface="Arial"/>
                <a:sym typeface="Arial"/>
              </a:rPr>
              <a:t>Cálculo</a:t>
            </a:r>
            <a:endParaRPr/>
          </a:p>
        </p:txBody>
      </p:sp>
      <p:sp>
        <p:nvSpPr>
          <p:cNvPr id="696" name="Google Shape;696;p64"/>
          <p:cNvSpPr txBox="1"/>
          <p:nvPr/>
        </p:nvSpPr>
        <p:spPr>
          <a:xfrm>
            <a:off x="2388394" y="2740025"/>
            <a:ext cx="14787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1800"/>
              <a:buFont typeface="Arial"/>
              <a:buNone/>
            </a:pPr>
            <a:r>
              <a:rPr b="1" i="0" lang="es-ES" sz="1800" u="none">
                <a:solidFill>
                  <a:srgbClr val="00B0F0"/>
                </a:solidFill>
                <a:latin typeface="Arial"/>
                <a:ea typeface="Arial"/>
                <a:cs typeface="Arial"/>
                <a:sym typeface="Arial"/>
              </a:rPr>
              <a:t>Qué es?</a:t>
            </a:r>
            <a:endParaRPr/>
          </a:p>
        </p:txBody>
      </p:sp>
      <p:sp>
        <p:nvSpPr>
          <p:cNvPr id="697" name="Google Shape;697;p64"/>
          <p:cNvSpPr/>
          <p:nvPr/>
        </p:nvSpPr>
        <p:spPr>
          <a:xfrm>
            <a:off x="1587103" y="4759325"/>
            <a:ext cx="2349000" cy="719100"/>
          </a:xfrm>
          <a:prstGeom prst="roundRect">
            <a:avLst>
              <a:gd fmla="val 871" name="adj"/>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ROI (Return on Investment)</a:t>
            </a:r>
            <a:endParaRPr/>
          </a:p>
        </p:txBody>
      </p:sp>
      <p:sp>
        <p:nvSpPr>
          <p:cNvPr id="698" name="Google Shape;698;p64"/>
          <p:cNvSpPr/>
          <p:nvPr/>
        </p:nvSpPr>
        <p:spPr>
          <a:xfrm>
            <a:off x="4024100" y="4762500"/>
            <a:ext cx="1953900" cy="720600"/>
          </a:xfrm>
          <a:prstGeom prst="roundRect">
            <a:avLst>
              <a:gd fmla="val 871" name="adj"/>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s-ES" sz="1600" u="sng">
                <a:solidFill>
                  <a:schemeClr val="dk1"/>
                </a:solidFill>
                <a:latin typeface="Arial"/>
                <a:ea typeface="Arial"/>
                <a:cs typeface="Arial"/>
                <a:sym typeface="Arial"/>
              </a:rPr>
              <a:t>      BAII___       </a:t>
            </a:r>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Activo Total</a:t>
            </a:r>
            <a:endParaRPr/>
          </a:p>
        </p:txBody>
      </p:sp>
      <p:sp>
        <p:nvSpPr>
          <p:cNvPr id="699" name="Google Shape;699;p64"/>
          <p:cNvSpPr/>
          <p:nvPr/>
        </p:nvSpPr>
        <p:spPr>
          <a:xfrm>
            <a:off x="132900" y="4759325"/>
            <a:ext cx="1366200" cy="719100"/>
          </a:xfrm>
          <a:prstGeom prst="homePlate">
            <a:avLst>
              <a:gd fmla="val 16615" name="adj"/>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s-ES" u="none">
                <a:solidFill>
                  <a:srgbClr val="FFFFFF"/>
                </a:solidFill>
                <a:latin typeface="Arial"/>
                <a:ea typeface="Arial"/>
                <a:cs typeface="Arial"/>
                <a:sym typeface="Arial"/>
              </a:rPr>
              <a:t>Rentabilidad económica</a:t>
            </a:r>
            <a:endParaRPr/>
          </a:p>
        </p:txBody>
      </p:sp>
      <p:sp>
        <p:nvSpPr>
          <p:cNvPr id="700" name="Google Shape;700;p64"/>
          <p:cNvSpPr txBox="1"/>
          <p:nvPr/>
        </p:nvSpPr>
        <p:spPr>
          <a:xfrm>
            <a:off x="5468052" y="3314700"/>
            <a:ext cx="6888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s-ES" u="none">
                <a:solidFill>
                  <a:schemeClr val="dk1"/>
                </a:solidFill>
                <a:latin typeface="Arial"/>
                <a:ea typeface="Arial"/>
                <a:cs typeface="Arial"/>
                <a:sym typeface="Arial"/>
              </a:rPr>
              <a:t>* 100</a:t>
            </a:r>
            <a:endParaRPr/>
          </a:p>
        </p:txBody>
      </p:sp>
      <p:sp>
        <p:nvSpPr>
          <p:cNvPr id="701" name="Google Shape;701;p64"/>
          <p:cNvSpPr txBox="1"/>
          <p:nvPr/>
        </p:nvSpPr>
        <p:spPr>
          <a:xfrm>
            <a:off x="5304222" y="4927600"/>
            <a:ext cx="7425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s-ES" sz="1500" u="none">
                <a:solidFill>
                  <a:schemeClr val="dk1"/>
                </a:solidFill>
                <a:latin typeface="Arial"/>
                <a:ea typeface="Arial"/>
                <a:cs typeface="Arial"/>
                <a:sym typeface="Arial"/>
              </a:rPr>
              <a:t>* 100</a:t>
            </a:r>
            <a:endParaRPr sz="1500"/>
          </a:p>
        </p:txBody>
      </p:sp>
      <p:sp>
        <p:nvSpPr>
          <p:cNvPr id="702" name="Google Shape;702;p64"/>
          <p:cNvSpPr txBox="1"/>
          <p:nvPr/>
        </p:nvSpPr>
        <p:spPr>
          <a:xfrm>
            <a:off x="339328" y="1947862"/>
            <a:ext cx="7893900" cy="369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800"/>
              <a:buFont typeface="Arial"/>
              <a:buNone/>
            </a:pPr>
            <a:r>
              <a:rPr b="1" i="0" lang="es-ES" sz="1600" u="sng">
                <a:solidFill>
                  <a:schemeClr val="dk1"/>
                </a:solidFill>
                <a:latin typeface="Arial"/>
                <a:ea typeface="Arial"/>
                <a:cs typeface="Arial"/>
                <a:sym typeface="Arial"/>
              </a:rPr>
              <a:t>Ratios de rentabilidad</a:t>
            </a:r>
            <a:r>
              <a:rPr b="1" i="0" lang="es-ES" sz="1600" u="none">
                <a:solidFill>
                  <a:schemeClr val="dk1"/>
                </a:solidFill>
                <a:latin typeface="Arial"/>
                <a:ea typeface="Arial"/>
                <a:cs typeface="Arial"/>
                <a:sym typeface="Arial"/>
              </a:rPr>
              <a:t>: </a:t>
            </a:r>
            <a:r>
              <a:rPr b="0" i="0" lang="es-ES" sz="1600" u="none">
                <a:solidFill>
                  <a:schemeClr val="dk1"/>
                </a:solidFill>
                <a:latin typeface="Arial"/>
                <a:ea typeface="Arial"/>
                <a:cs typeface="Arial"/>
                <a:sym typeface="Arial"/>
              </a:rPr>
              <a:t>miden los resultados del periodo en términos relativos.</a:t>
            </a:r>
            <a:endParaRPr sz="1600"/>
          </a:p>
        </p:txBody>
      </p:sp>
      <p:sp>
        <p:nvSpPr>
          <p:cNvPr id="703" name="Google Shape;703;p64"/>
          <p:cNvSpPr txBox="1"/>
          <p:nvPr/>
        </p:nvSpPr>
        <p:spPr>
          <a:xfrm>
            <a:off x="6080521" y="3157537"/>
            <a:ext cx="3033600" cy="6477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800"/>
              <a:buFont typeface="Arial"/>
              <a:buNone/>
            </a:pPr>
            <a:r>
              <a:rPr b="0" i="0" lang="es-ES" u="none">
                <a:solidFill>
                  <a:schemeClr val="dk1"/>
                </a:solidFill>
                <a:latin typeface="Arial"/>
                <a:ea typeface="Arial"/>
                <a:cs typeface="Arial"/>
                <a:sym typeface="Arial"/>
              </a:rPr>
              <a:t>Capacidad de los </a:t>
            </a:r>
            <a:r>
              <a:rPr b="1" i="0" lang="es-ES" u="none">
                <a:solidFill>
                  <a:schemeClr val="dk1"/>
                </a:solidFill>
                <a:latin typeface="Arial"/>
                <a:ea typeface="Arial"/>
                <a:cs typeface="Arial"/>
                <a:sym typeface="Arial"/>
              </a:rPr>
              <a:t>fondos propios para generar beneficios</a:t>
            </a:r>
            <a:endParaRPr/>
          </a:p>
        </p:txBody>
      </p:sp>
      <p:sp>
        <p:nvSpPr>
          <p:cNvPr id="704" name="Google Shape;704;p64"/>
          <p:cNvSpPr txBox="1"/>
          <p:nvPr/>
        </p:nvSpPr>
        <p:spPr>
          <a:xfrm>
            <a:off x="6080521" y="4537075"/>
            <a:ext cx="3033600" cy="1476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s-ES" u="none">
                <a:solidFill>
                  <a:schemeClr val="dk1"/>
                </a:solidFill>
                <a:latin typeface="Arial"/>
                <a:ea typeface="Arial"/>
                <a:cs typeface="Arial"/>
                <a:sym typeface="Arial"/>
              </a:rPr>
              <a:t>Capacidad de </a:t>
            </a:r>
            <a:r>
              <a:rPr b="1" i="0" lang="es-ES" u="none">
                <a:solidFill>
                  <a:schemeClr val="dk1"/>
                </a:solidFill>
                <a:latin typeface="Arial"/>
                <a:ea typeface="Arial"/>
                <a:cs typeface="Arial"/>
                <a:sym typeface="Arial"/>
              </a:rPr>
              <a:t>generar rendimientos </a:t>
            </a:r>
            <a:r>
              <a:rPr b="0" i="0" lang="es-ES" u="none">
                <a:solidFill>
                  <a:schemeClr val="dk1"/>
                </a:solidFill>
                <a:latin typeface="Arial"/>
                <a:ea typeface="Arial"/>
                <a:cs typeface="Arial"/>
                <a:sym typeface="Arial"/>
              </a:rPr>
              <a:t>que tienen </a:t>
            </a:r>
            <a:r>
              <a:rPr b="1" i="0" lang="es-ES" u="none">
                <a:solidFill>
                  <a:schemeClr val="dk1"/>
                </a:solidFill>
                <a:latin typeface="Arial"/>
                <a:ea typeface="Arial"/>
                <a:cs typeface="Arial"/>
                <a:sym typeface="Arial"/>
              </a:rPr>
              <a:t>los activos</a:t>
            </a:r>
            <a:r>
              <a:rPr b="0" i="0" lang="es-ES" u="none">
                <a:solidFill>
                  <a:schemeClr val="dk1"/>
                </a:solidFill>
                <a:latin typeface="Arial"/>
                <a:ea typeface="Arial"/>
                <a:cs typeface="Arial"/>
                <a:sym typeface="Arial"/>
              </a:rPr>
              <a:t> de la empresa sin tener en cuenta la manera en qu</a:t>
            </a:r>
            <a:r>
              <a:rPr lang="es-ES">
                <a:solidFill>
                  <a:schemeClr val="dk1"/>
                </a:solidFill>
              </a:rPr>
              <a:t>e</a:t>
            </a:r>
            <a:r>
              <a:rPr b="0" i="0" lang="es-ES" u="none">
                <a:solidFill>
                  <a:schemeClr val="dk1"/>
                </a:solidFill>
                <a:latin typeface="Arial"/>
                <a:ea typeface="Arial"/>
                <a:cs typeface="Arial"/>
                <a:sym typeface="Arial"/>
              </a:rPr>
              <a:t> se han financiado ni el coste que ha supuesto para la empresa.</a:t>
            </a:r>
            <a:endParaRPr/>
          </a:p>
        </p:txBody>
      </p:sp>
      <p:sp>
        <p:nvSpPr>
          <p:cNvPr id="705" name="Google Shape;705;p64"/>
          <p:cNvSpPr txBox="1"/>
          <p:nvPr/>
        </p:nvSpPr>
        <p:spPr>
          <a:xfrm>
            <a:off x="78574" y="4013200"/>
            <a:ext cx="1318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s-ES" u="none">
                <a:solidFill>
                  <a:schemeClr val="dk1"/>
                </a:solidFill>
                <a:latin typeface="Arial"/>
                <a:ea typeface="Arial"/>
                <a:cs typeface="Arial"/>
                <a:sym typeface="Arial"/>
              </a:rPr>
              <a:t>Rentabilidad</a:t>
            </a:r>
            <a:endParaRPr/>
          </a:p>
        </p:txBody>
      </p:sp>
      <p:sp>
        <p:nvSpPr>
          <p:cNvPr id="706" name="Google Shape;706;p64"/>
          <p:cNvSpPr txBox="1"/>
          <p:nvPr/>
        </p:nvSpPr>
        <p:spPr>
          <a:xfrm>
            <a:off x="110725" y="5510200"/>
            <a:ext cx="13662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s-ES" u="none">
                <a:solidFill>
                  <a:schemeClr val="dk1"/>
                </a:solidFill>
                <a:latin typeface="Arial"/>
                <a:ea typeface="Arial"/>
                <a:cs typeface="Arial"/>
                <a:sym typeface="Arial"/>
              </a:rPr>
              <a:t>Rendimiento</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6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713" name="Google Shape;713;p65"/>
          <p:cNvSpPr txBox="1"/>
          <p:nvPr/>
        </p:nvSpPr>
        <p:spPr>
          <a:xfrm>
            <a:off x="927975" y="0"/>
            <a:ext cx="702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100">
                <a:solidFill>
                  <a:srgbClr val="FFFFFF"/>
                </a:solidFill>
                <a:latin typeface="Calibri"/>
                <a:ea typeface="Calibri"/>
                <a:cs typeface="Calibri"/>
                <a:sym typeface="Calibri"/>
              </a:rPr>
              <a:t>1.3- Ratios como instrumentos de Análisis</a:t>
            </a:r>
            <a:endParaRPr b="1" i="0" sz="3100" u="none" cap="none" strike="noStrike">
              <a:solidFill>
                <a:srgbClr val="FFFFFF"/>
              </a:solidFill>
              <a:latin typeface="Calibri"/>
              <a:ea typeface="Calibri"/>
              <a:cs typeface="Calibri"/>
              <a:sym typeface="Calibri"/>
            </a:endParaRPr>
          </a:p>
        </p:txBody>
      </p:sp>
      <p:sp>
        <p:nvSpPr>
          <p:cNvPr id="714" name="Google Shape;714;p65"/>
          <p:cNvSpPr txBox="1"/>
          <p:nvPr>
            <p:ph type="title"/>
          </p:nvPr>
        </p:nvSpPr>
        <p:spPr>
          <a:xfrm>
            <a:off x="324450" y="650901"/>
            <a:ext cx="8686800" cy="5094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757070"/>
              </a:buClr>
              <a:buSzPts val="3300"/>
              <a:buFont typeface="Calibri"/>
              <a:buNone/>
            </a:pPr>
            <a:r>
              <a:rPr b="1" i="0" lang="es-ES" sz="3300" u="none" cap="none" strike="noStrike">
                <a:solidFill>
                  <a:srgbClr val="757070"/>
                </a:solidFill>
                <a:latin typeface="Calibri"/>
                <a:ea typeface="Calibri"/>
                <a:cs typeface="Calibri"/>
                <a:sym typeface="Calibri"/>
              </a:rPr>
              <a:t>Análisis Económico</a:t>
            </a:r>
            <a:endParaRPr b="1" i="0" sz="3300" u="none" cap="none" strike="noStrike">
              <a:solidFill>
                <a:srgbClr val="757070"/>
              </a:solidFill>
              <a:latin typeface="Calibri"/>
              <a:ea typeface="Calibri"/>
              <a:cs typeface="Calibri"/>
              <a:sym typeface="Calibri"/>
            </a:endParaRPr>
          </a:p>
        </p:txBody>
      </p:sp>
      <p:sp>
        <p:nvSpPr>
          <p:cNvPr id="715" name="Google Shape;715;p65"/>
          <p:cNvSpPr/>
          <p:nvPr/>
        </p:nvSpPr>
        <p:spPr>
          <a:xfrm>
            <a:off x="6092075" y="4518925"/>
            <a:ext cx="1324800" cy="800100"/>
          </a:xfrm>
          <a:prstGeom prst="roundRect">
            <a:avLst>
              <a:gd fmla="val 871" name="adj"/>
            </a:avLst>
          </a:prstGeom>
          <a:no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   </a:t>
            </a:r>
            <a:r>
              <a:rPr b="0" i="0" lang="es-ES" sz="1600" u="sng">
                <a:solidFill>
                  <a:schemeClr val="dk1"/>
                </a:solidFill>
                <a:latin typeface="Arial"/>
                <a:ea typeface="Arial"/>
                <a:cs typeface="Arial"/>
                <a:sym typeface="Arial"/>
              </a:rPr>
              <a:t> 20</a:t>
            </a:r>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   100</a:t>
            </a:r>
            <a:endParaRPr/>
          </a:p>
        </p:txBody>
      </p:sp>
      <p:sp>
        <p:nvSpPr>
          <p:cNvPr id="716" name="Google Shape;716;p65"/>
          <p:cNvSpPr txBox="1"/>
          <p:nvPr/>
        </p:nvSpPr>
        <p:spPr>
          <a:xfrm>
            <a:off x="6630975" y="4711025"/>
            <a:ext cx="833400" cy="509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a:t>
            </a:r>
            <a:r>
              <a:rPr b="0" i="0" lang="es-ES" sz="1500" u="none">
                <a:solidFill>
                  <a:schemeClr val="dk1"/>
                </a:solidFill>
                <a:latin typeface="Arial"/>
                <a:ea typeface="Arial"/>
                <a:cs typeface="Arial"/>
                <a:sym typeface="Arial"/>
              </a:rPr>
              <a:t> 20%</a:t>
            </a:r>
            <a:endParaRPr sz="1500"/>
          </a:p>
        </p:txBody>
      </p:sp>
      <p:sp>
        <p:nvSpPr>
          <p:cNvPr id="717" name="Google Shape;717;p65"/>
          <p:cNvSpPr/>
          <p:nvPr/>
        </p:nvSpPr>
        <p:spPr>
          <a:xfrm>
            <a:off x="3778075" y="4513375"/>
            <a:ext cx="2347500" cy="811200"/>
          </a:xfrm>
          <a:prstGeom prst="roundRect">
            <a:avLst>
              <a:gd fmla="val 871" name="adj"/>
            </a:avLst>
          </a:prstGeom>
          <a:solidFill>
            <a:srgbClr val="FFFFFF"/>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lang="es-ES" sz="1600">
                <a:solidFill>
                  <a:schemeClr val="dk1"/>
                </a:solidFill>
              </a:rPr>
              <a:t>  </a:t>
            </a:r>
            <a:r>
              <a:rPr b="0" i="0" lang="es-ES" sz="1600" u="sng">
                <a:solidFill>
                  <a:schemeClr val="dk1"/>
                </a:solidFill>
                <a:latin typeface="Arial"/>
                <a:ea typeface="Arial"/>
                <a:cs typeface="Arial"/>
                <a:sym typeface="Arial"/>
              </a:rPr>
              <a:t>Beneficio neto</a:t>
            </a:r>
            <a:endParaRPr/>
          </a:p>
          <a:p>
            <a:pPr indent="0" lvl="0" marL="0" marR="0" rtl="0" algn="l">
              <a:lnSpc>
                <a:spcPct val="100000"/>
              </a:lnSpc>
              <a:spcBef>
                <a:spcPts val="0"/>
              </a:spcBef>
              <a:spcAft>
                <a:spcPts val="0"/>
              </a:spcAft>
              <a:buClr>
                <a:schemeClr val="dk1"/>
              </a:buClr>
              <a:buSzPts val="1600"/>
              <a:buFont typeface="Arial"/>
              <a:buNone/>
            </a:pPr>
            <a:r>
              <a:rPr lang="es-ES" sz="1600">
                <a:solidFill>
                  <a:schemeClr val="dk1"/>
                </a:solidFill>
              </a:rPr>
              <a:t>  </a:t>
            </a:r>
            <a:r>
              <a:rPr b="0" i="0" lang="es-ES" sz="1600" u="none">
                <a:solidFill>
                  <a:schemeClr val="dk1"/>
                </a:solidFill>
                <a:latin typeface="Arial"/>
                <a:ea typeface="Arial"/>
                <a:cs typeface="Arial"/>
                <a:sym typeface="Arial"/>
              </a:rPr>
              <a:t>Fondos propios</a:t>
            </a:r>
            <a:endParaRPr/>
          </a:p>
        </p:txBody>
      </p:sp>
      <p:sp>
        <p:nvSpPr>
          <p:cNvPr id="718" name="Google Shape;718;p65"/>
          <p:cNvSpPr txBox="1"/>
          <p:nvPr/>
        </p:nvSpPr>
        <p:spPr>
          <a:xfrm>
            <a:off x="5299501" y="4644475"/>
            <a:ext cx="833400" cy="41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 100</a:t>
            </a:r>
            <a:endParaRPr/>
          </a:p>
        </p:txBody>
      </p:sp>
      <p:pic>
        <p:nvPicPr>
          <p:cNvPr id="719" name="Google Shape;719;p65"/>
          <p:cNvPicPr preferRelativeResize="0"/>
          <p:nvPr/>
        </p:nvPicPr>
        <p:blipFill rotWithShape="1">
          <a:blip r:embed="rId3">
            <a:alphaModFix/>
          </a:blip>
          <a:srcRect b="0" l="0" r="0" t="0"/>
          <a:stretch/>
        </p:blipFill>
        <p:spPr>
          <a:xfrm>
            <a:off x="3937250" y="1579113"/>
            <a:ext cx="3392300" cy="2778413"/>
          </a:xfrm>
          <a:prstGeom prst="rect">
            <a:avLst/>
          </a:prstGeom>
          <a:noFill/>
          <a:ln>
            <a:noFill/>
          </a:ln>
        </p:spPr>
      </p:pic>
      <p:sp>
        <p:nvSpPr>
          <p:cNvPr id="720" name="Google Shape;720;p65"/>
          <p:cNvSpPr/>
          <p:nvPr/>
        </p:nvSpPr>
        <p:spPr>
          <a:xfrm>
            <a:off x="2387100" y="4513375"/>
            <a:ext cx="1515600" cy="811200"/>
          </a:xfrm>
          <a:prstGeom prst="homePlate">
            <a:avLst>
              <a:gd fmla="val 16615"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Rentabilidad financiera</a:t>
            </a:r>
            <a:endParaRPr sz="1600"/>
          </a:p>
          <a:p>
            <a:pPr indent="0" lvl="0" marL="0" marR="0" rtl="0" algn="ctr">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ROE</a:t>
            </a:r>
            <a:endParaRPr sz="1600"/>
          </a:p>
        </p:txBody>
      </p:sp>
      <p:pic>
        <p:nvPicPr>
          <p:cNvPr id="721" name="Google Shape;721;p65"/>
          <p:cNvPicPr preferRelativeResize="0"/>
          <p:nvPr/>
        </p:nvPicPr>
        <p:blipFill rotWithShape="1">
          <a:blip r:embed="rId4">
            <a:alphaModFix/>
          </a:blip>
          <a:srcRect b="0" l="0" r="0" t="0"/>
          <a:stretch/>
        </p:blipFill>
        <p:spPr>
          <a:xfrm>
            <a:off x="1149975" y="1209725"/>
            <a:ext cx="2715814" cy="3194900"/>
          </a:xfrm>
          <a:prstGeom prst="rect">
            <a:avLst/>
          </a:prstGeom>
          <a:noFill/>
          <a:ln>
            <a:noFill/>
          </a:ln>
        </p:spPr>
      </p:pic>
      <p:sp>
        <p:nvSpPr>
          <p:cNvPr id="722" name="Google Shape;722;p65"/>
          <p:cNvSpPr/>
          <p:nvPr/>
        </p:nvSpPr>
        <p:spPr>
          <a:xfrm>
            <a:off x="3657600" y="5444550"/>
            <a:ext cx="2468100" cy="800100"/>
          </a:xfrm>
          <a:prstGeom prst="roundRect">
            <a:avLst>
              <a:gd fmla="val 871" name="adj"/>
            </a:avLst>
          </a:prstGeom>
          <a:solidFill>
            <a:srgbClr val="FFFFFF"/>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lang="es-ES" sz="1600">
                <a:solidFill>
                  <a:schemeClr val="dk1"/>
                </a:solidFill>
              </a:rPr>
              <a:t>  </a:t>
            </a:r>
            <a:r>
              <a:rPr b="0" i="0" lang="es-ES" sz="1600">
                <a:solidFill>
                  <a:schemeClr val="dk1"/>
                </a:solidFill>
                <a:latin typeface="Arial"/>
                <a:ea typeface="Arial"/>
                <a:cs typeface="Arial"/>
                <a:sym typeface="Arial"/>
              </a:rPr>
              <a:t>  </a:t>
            </a:r>
            <a:r>
              <a:rPr b="0" i="0" lang="es-ES" sz="1600" u="sng">
                <a:solidFill>
                  <a:schemeClr val="dk1"/>
                </a:solidFill>
                <a:latin typeface="Arial"/>
                <a:ea typeface="Arial"/>
                <a:cs typeface="Arial"/>
                <a:sym typeface="Arial"/>
              </a:rPr>
              <a:t>      BAII___       </a:t>
            </a:r>
            <a:endParaRPr/>
          </a:p>
          <a:p>
            <a:pPr indent="0" lvl="0" marL="0" marR="0" rtl="0" algn="l">
              <a:lnSpc>
                <a:spcPct val="100000"/>
              </a:lnSpc>
              <a:spcBef>
                <a:spcPts val="0"/>
              </a:spcBef>
              <a:spcAft>
                <a:spcPts val="0"/>
              </a:spcAft>
              <a:buClr>
                <a:schemeClr val="dk1"/>
              </a:buClr>
              <a:buSzPts val="1600"/>
              <a:buFont typeface="Arial"/>
              <a:buNone/>
            </a:pPr>
            <a:r>
              <a:rPr lang="es-ES" sz="1600">
                <a:solidFill>
                  <a:schemeClr val="dk1"/>
                </a:solidFill>
              </a:rPr>
              <a:t>     </a:t>
            </a:r>
            <a:r>
              <a:rPr b="0" i="0" lang="es-ES" sz="1600" u="none">
                <a:solidFill>
                  <a:schemeClr val="dk1"/>
                </a:solidFill>
                <a:latin typeface="Arial"/>
                <a:ea typeface="Arial"/>
                <a:cs typeface="Arial"/>
                <a:sym typeface="Arial"/>
              </a:rPr>
              <a:t>Activo Total</a:t>
            </a:r>
            <a:endParaRPr/>
          </a:p>
        </p:txBody>
      </p:sp>
      <p:sp>
        <p:nvSpPr>
          <p:cNvPr id="723" name="Google Shape;723;p65"/>
          <p:cNvSpPr txBox="1"/>
          <p:nvPr/>
        </p:nvSpPr>
        <p:spPr>
          <a:xfrm>
            <a:off x="5194675" y="5648050"/>
            <a:ext cx="740100" cy="368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 100</a:t>
            </a:r>
            <a:endParaRPr/>
          </a:p>
        </p:txBody>
      </p:sp>
      <p:sp>
        <p:nvSpPr>
          <p:cNvPr id="724" name="Google Shape;724;p65"/>
          <p:cNvSpPr/>
          <p:nvPr/>
        </p:nvSpPr>
        <p:spPr>
          <a:xfrm>
            <a:off x="6125575" y="5444450"/>
            <a:ext cx="1324800" cy="800100"/>
          </a:xfrm>
          <a:prstGeom prst="roundRect">
            <a:avLst>
              <a:gd fmla="val 871" name="adj"/>
            </a:avLst>
          </a:prstGeom>
          <a:solidFill>
            <a:srgbClr val="FFFFFF"/>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  </a:t>
            </a:r>
            <a:r>
              <a:rPr b="0" i="0" lang="es-ES" sz="1600" u="sng">
                <a:solidFill>
                  <a:schemeClr val="dk1"/>
                </a:solidFill>
                <a:latin typeface="Arial"/>
                <a:ea typeface="Arial"/>
                <a:cs typeface="Arial"/>
                <a:sym typeface="Arial"/>
              </a:rPr>
              <a:t> 40</a:t>
            </a:r>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  300</a:t>
            </a:r>
            <a:endParaRPr/>
          </a:p>
        </p:txBody>
      </p:sp>
      <p:sp>
        <p:nvSpPr>
          <p:cNvPr id="725" name="Google Shape;725;p65"/>
          <p:cNvSpPr/>
          <p:nvPr/>
        </p:nvSpPr>
        <p:spPr>
          <a:xfrm>
            <a:off x="2387089" y="5433313"/>
            <a:ext cx="1478700" cy="811200"/>
          </a:xfrm>
          <a:prstGeom prst="homePlate">
            <a:avLst>
              <a:gd fmla="val 16615" name="adj"/>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Rentabilidad económica</a:t>
            </a:r>
            <a:endParaRPr sz="1600"/>
          </a:p>
          <a:p>
            <a:pPr indent="0" lvl="0" marL="0" marR="0" rtl="0" algn="ctr">
              <a:lnSpc>
                <a:spcPct val="100000"/>
              </a:lnSpc>
              <a:spcBef>
                <a:spcPts val="0"/>
              </a:spcBef>
              <a:spcAft>
                <a:spcPts val="0"/>
              </a:spcAft>
              <a:buClr>
                <a:srgbClr val="FFFFFF"/>
              </a:buClr>
              <a:buSzPts val="1800"/>
              <a:buFont typeface="Arial"/>
              <a:buNone/>
            </a:pPr>
            <a:r>
              <a:rPr b="0" i="0" lang="es-ES" sz="1600" u="none">
                <a:solidFill>
                  <a:srgbClr val="FFFFFF"/>
                </a:solidFill>
                <a:latin typeface="Arial"/>
                <a:ea typeface="Arial"/>
                <a:cs typeface="Arial"/>
                <a:sym typeface="Arial"/>
              </a:rPr>
              <a:t>ROI</a:t>
            </a:r>
            <a:endParaRPr sz="1600"/>
          </a:p>
        </p:txBody>
      </p:sp>
      <p:sp>
        <p:nvSpPr>
          <p:cNvPr id="726" name="Google Shape;726;p65"/>
          <p:cNvSpPr txBox="1"/>
          <p:nvPr/>
        </p:nvSpPr>
        <p:spPr>
          <a:xfrm>
            <a:off x="6594509" y="5601600"/>
            <a:ext cx="9036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=13,3%</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6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pic>
        <p:nvPicPr>
          <p:cNvPr id="733" name="Google Shape;733;p66"/>
          <p:cNvPicPr preferRelativeResize="0"/>
          <p:nvPr/>
        </p:nvPicPr>
        <p:blipFill rotWithShape="1">
          <a:blip r:embed="rId3">
            <a:alphaModFix/>
          </a:blip>
          <a:srcRect b="0" l="0" r="0" t="0"/>
          <a:stretch/>
        </p:blipFill>
        <p:spPr>
          <a:xfrm>
            <a:off x="2324108" y="3526323"/>
            <a:ext cx="4133850" cy="1865104"/>
          </a:xfrm>
          <a:prstGeom prst="rect">
            <a:avLst/>
          </a:prstGeom>
          <a:noFill/>
          <a:ln>
            <a:noFill/>
          </a:ln>
          <a:effectLst>
            <a:outerShdw blurRad="292100" rotWithShape="0" algn="tl" dir="2700000" dist="139700">
              <a:srgbClr val="333333">
                <a:alpha val="64705"/>
              </a:srgbClr>
            </a:outerShdw>
          </a:effectLst>
        </p:spPr>
      </p:pic>
      <p:pic>
        <p:nvPicPr>
          <p:cNvPr id="734" name="Google Shape;734;p66"/>
          <p:cNvPicPr preferRelativeResize="0"/>
          <p:nvPr/>
        </p:nvPicPr>
        <p:blipFill rotWithShape="1">
          <a:blip r:embed="rId4">
            <a:alphaModFix/>
          </a:blip>
          <a:srcRect b="0" l="0" r="0" t="0"/>
          <a:stretch/>
        </p:blipFill>
        <p:spPr>
          <a:xfrm>
            <a:off x="1224912" y="1445826"/>
            <a:ext cx="6433643" cy="1646035"/>
          </a:xfrm>
          <a:prstGeom prst="rect">
            <a:avLst/>
          </a:prstGeom>
          <a:noFill/>
          <a:ln>
            <a:noFill/>
          </a:ln>
        </p:spPr>
      </p:pic>
      <p:sp>
        <p:nvSpPr>
          <p:cNvPr id="735" name="Google Shape;735;p66"/>
          <p:cNvSpPr txBox="1"/>
          <p:nvPr/>
        </p:nvSpPr>
        <p:spPr>
          <a:xfrm>
            <a:off x="1232775" y="0"/>
            <a:ext cx="702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400"/>
              <a:buFont typeface="Arial"/>
              <a:buNone/>
            </a:pPr>
            <a:r>
              <a:rPr b="1" i="1" lang="es-ES" sz="2400">
                <a:solidFill>
                  <a:srgbClr val="FF9900"/>
                </a:solidFill>
              </a:rPr>
              <a:t>Ejercicio: </a:t>
            </a:r>
            <a:r>
              <a:rPr b="1" lang="es-ES" sz="2400">
                <a:solidFill>
                  <a:srgbClr val="FFFFFF"/>
                </a:solidFill>
              </a:rPr>
              <a:t>ROI / ROE</a:t>
            </a:r>
            <a:endParaRPr b="1" sz="3100" u="none" cap="none" strike="noStrike">
              <a:solidFill>
                <a:srgbClr val="FFFFFF"/>
              </a:solidFill>
              <a:latin typeface="Calibri"/>
              <a:ea typeface="Calibri"/>
              <a:cs typeface="Calibri"/>
              <a:sym typeface="Calibri"/>
            </a:endParaRPr>
          </a:p>
        </p:txBody>
      </p:sp>
      <p:sp>
        <p:nvSpPr>
          <p:cNvPr id="736" name="Google Shape;736;p66"/>
          <p:cNvSpPr txBox="1"/>
          <p:nvPr>
            <p:ph type="title"/>
          </p:nvPr>
        </p:nvSpPr>
        <p:spPr>
          <a:xfrm>
            <a:off x="324450" y="650903"/>
            <a:ext cx="8686800" cy="6033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757070"/>
              </a:buClr>
              <a:buSzPts val="3300"/>
              <a:buFont typeface="Calibri"/>
              <a:buNone/>
            </a:pPr>
            <a:r>
              <a:rPr b="1" lang="es-ES">
                <a:solidFill>
                  <a:srgbClr val="757070"/>
                </a:solidFill>
              </a:rPr>
              <a:t>Ejercicio: calcula el ROI y el ROE</a:t>
            </a:r>
            <a:endParaRPr b="1" i="0" sz="3300" u="none" cap="none" strike="noStrike">
              <a:solidFill>
                <a:srgbClr val="75707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6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743" name="Google Shape;743;p67"/>
          <p:cNvSpPr txBox="1"/>
          <p:nvPr/>
        </p:nvSpPr>
        <p:spPr>
          <a:xfrm>
            <a:off x="2057190" y="0"/>
            <a:ext cx="4915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9900"/>
                </a:solidFill>
                <a:latin typeface="Calibri"/>
                <a:ea typeface="Calibri"/>
                <a:cs typeface="Calibri"/>
                <a:sym typeface="Calibri"/>
              </a:rPr>
              <a:t>Ejercicio</a:t>
            </a:r>
            <a:endParaRPr b="1" i="0" sz="3300" u="none" cap="none" strike="noStrike">
              <a:solidFill>
                <a:srgbClr val="FF9900"/>
              </a:solidFill>
              <a:latin typeface="Calibri"/>
              <a:ea typeface="Calibri"/>
              <a:cs typeface="Calibri"/>
              <a:sym typeface="Calibri"/>
            </a:endParaRPr>
          </a:p>
        </p:txBody>
      </p:sp>
      <p:sp>
        <p:nvSpPr>
          <p:cNvPr id="744" name="Google Shape;744;p67"/>
          <p:cNvSpPr txBox="1"/>
          <p:nvPr/>
        </p:nvSpPr>
        <p:spPr>
          <a:xfrm>
            <a:off x="169725" y="2417875"/>
            <a:ext cx="5138400" cy="267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Una empresa comercial de software soporta anualmente unos costes fijos de 100.000 €. </a:t>
            </a:r>
            <a:endParaRPr b="0" i="0" sz="16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sz="1600">
              <a:solidFill>
                <a:schemeClr val="dk1"/>
              </a:solidFill>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Los activos de la empresa ascienden a 1.300.000 €, financiados en un 75 % por préstamos, por los que devenga unos intereses anuales del 6 %.</a:t>
            </a:r>
            <a:endParaRPr b="0" i="0" sz="16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 </a:t>
            </a:r>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En el ejercicio que termina compró 30.000 programas al precio unitario de 22 €, de los que vendió 21.500 unidades al precio también único de 30 € cada programa. </a:t>
            </a:r>
            <a:endParaRPr b="0" i="0" sz="16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Arial"/>
              <a:buNone/>
            </a:pPr>
            <a:r>
              <a:t/>
            </a:r>
            <a:endParaRPr sz="1600">
              <a:solidFill>
                <a:schemeClr val="dk1"/>
              </a:solidFill>
            </a:endParaRPr>
          </a:p>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El impuesto de sociedades es del 35 %</a:t>
            </a:r>
            <a:r>
              <a:rPr lang="es-ES" sz="1600">
                <a:solidFill>
                  <a:schemeClr val="dk1"/>
                </a:solidFill>
              </a:rPr>
              <a:t>.</a:t>
            </a:r>
            <a:endParaRPr/>
          </a:p>
        </p:txBody>
      </p:sp>
      <p:sp>
        <p:nvSpPr>
          <p:cNvPr id="745" name="Google Shape;745;p67"/>
          <p:cNvSpPr txBox="1"/>
          <p:nvPr/>
        </p:nvSpPr>
        <p:spPr>
          <a:xfrm>
            <a:off x="140750" y="947850"/>
            <a:ext cx="8927100" cy="695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b="1" i="0" lang="es-ES" sz="3200" u="none">
                <a:solidFill>
                  <a:schemeClr val="dk1"/>
                </a:solidFill>
                <a:latin typeface="Arial"/>
                <a:ea typeface="Arial"/>
                <a:cs typeface="Arial"/>
                <a:sym typeface="Arial"/>
              </a:rPr>
              <a:t>Ejercicio: </a:t>
            </a:r>
            <a:r>
              <a:rPr b="1" i="0" lang="es-ES" sz="2800" u="none">
                <a:solidFill>
                  <a:schemeClr val="dk1"/>
                </a:solidFill>
                <a:latin typeface="Arial"/>
                <a:ea typeface="Arial"/>
                <a:cs typeface="Arial"/>
                <a:sym typeface="Arial"/>
              </a:rPr>
              <a:t>Calcular el rendimiento (ROI) y la rentabilidad (ROE) obtenidas. Interpretar el resultado obtenido</a:t>
            </a:r>
            <a:endParaRPr/>
          </a:p>
        </p:txBody>
      </p:sp>
      <p:sp>
        <p:nvSpPr>
          <p:cNvPr id="746" name="Google Shape;746;p67"/>
          <p:cNvSpPr/>
          <p:nvPr/>
        </p:nvSpPr>
        <p:spPr>
          <a:xfrm>
            <a:off x="5469000" y="2192400"/>
            <a:ext cx="3522600" cy="3473700"/>
          </a:xfrm>
          <a:prstGeom prst="roundRect">
            <a:avLst>
              <a:gd fmla="val 2928" name="adj"/>
            </a:avLst>
          </a:prstGeom>
          <a:solidFill>
            <a:srgbClr val="00B0F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Cuenta de Resultados</a:t>
            </a:r>
            <a:endParaRPr b="0" i="0" sz="16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500"/>
              <a:buFont typeface="Arial"/>
              <a:buNone/>
            </a:pPr>
            <a:r>
              <a:t/>
            </a:r>
            <a:endParaRPr b="0" i="0" sz="5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Ingresos por Ventas                              </a:t>
            </a:r>
            <a:endParaRPr/>
          </a:p>
          <a:p>
            <a:pPr indent="0" lvl="0" marL="0" marR="0" rtl="0" algn="l">
              <a:lnSpc>
                <a:spcPct val="100000"/>
              </a:lnSpc>
              <a:spcBef>
                <a:spcPts val="0"/>
              </a:spcBef>
              <a:spcAft>
                <a:spcPts val="0"/>
              </a:spcAft>
              <a:buClr>
                <a:srgbClr val="FFFFFF"/>
              </a:buClr>
              <a:buSzPts val="1400"/>
              <a:buFont typeface="Arial"/>
              <a:buNone/>
            </a:pPr>
            <a:r>
              <a:rPr b="1" i="0" lang="es-ES" sz="1400" u="sng">
                <a:solidFill>
                  <a:srgbClr val="FFFFFF"/>
                </a:solidFill>
                <a:latin typeface="Arial"/>
                <a:ea typeface="Arial"/>
                <a:cs typeface="Arial"/>
                <a:sym typeface="Arial"/>
              </a:rPr>
              <a:t>- Costes Ventas                                   €</a:t>
            </a:r>
            <a:endParaRPr b="0" i="0" sz="1400" u="sng">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 Margen Bruto                             </a:t>
            </a:r>
            <a:r>
              <a:rPr b="1" i="0" lang="es-ES" sz="1100" u="none">
                <a:solidFill>
                  <a:srgbClr val="FFFFFF"/>
                </a:solidFill>
                <a:latin typeface="Arial"/>
                <a:ea typeface="Arial"/>
                <a:cs typeface="Arial"/>
                <a:sym typeface="Arial"/>
              </a:rPr>
              <a:t>  </a:t>
            </a:r>
            <a:r>
              <a:rPr b="1" i="0" lang="es-ES" sz="1400" u="none">
                <a:solidFill>
                  <a:srgbClr val="FFFFFF"/>
                </a:solidFill>
                <a:latin typeface="Arial"/>
                <a:ea typeface="Arial"/>
                <a:cs typeface="Arial"/>
                <a:sym typeface="Arial"/>
              </a:rPr>
              <a:t>   </a:t>
            </a:r>
            <a:endParaRPr/>
          </a:p>
          <a:p>
            <a:pPr indent="0" lvl="0" marL="0" marR="0" rtl="0" algn="l">
              <a:lnSpc>
                <a:spcPct val="100000"/>
              </a:lnSpc>
              <a:spcBef>
                <a:spcPts val="0"/>
              </a:spcBef>
              <a:spcAft>
                <a:spcPts val="0"/>
              </a:spcAft>
              <a:buClr>
                <a:srgbClr val="FFFFFF"/>
              </a:buClr>
              <a:buSzPts val="1400"/>
              <a:buFont typeface="Arial"/>
              <a:buNone/>
            </a:pPr>
            <a:r>
              <a:rPr b="1" i="0" lang="es-ES" sz="1400" u="sng">
                <a:solidFill>
                  <a:srgbClr val="FFFFFF"/>
                </a:solidFill>
                <a:latin typeface="Arial"/>
                <a:ea typeface="Arial"/>
                <a:cs typeface="Arial"/>
                <a:sym typeface="Arial"/>
              </a:rPr>
              <a:t>- Costes Fijos                          </a:t>
            </a:r>
            <a:r>
              <a:rPr b="0" i="0" lang="es-ES" sz="1400" u="sng">
                <a:solidFill>
                  <a:srgbClr val="FFFFFF"/>
                </a:solidFill>
                <a:latin typeface="Arial"/>
                <a:ea typeface="Arial"/>
                <a:cs typeface="Arial"/>
                <a:sym typeface="Arial"/>
              </a:rPr>
              <a:t>            €</a:t>
            </a:r>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Rdo OPERATIVO (EBITDA)               </a:t>
            </a:r>
            <a:endParaRPr/>
          </a:p>
          <a:p>
            <a:pPr indent="-88900" lvl="0" marL="0" marR="0" rtl="0" algn="l">
              <a:lnSpc>
                <a:spcPct val="100000"/>
              </a:lnSpc>
              <a:spcBef>
                <a:spcPts val="0"/>
              </a:spcBef>
              <a:spcAft>
                <a:spcPts val="0"/>
              </a:spcAft>
              <a:buClr>
                <a:srgbClr val="FFFFFF"/>
              </a:buClr>
              <a:buSzPts val="1400"/>
              <a:buFont typeface="Arial"/>
              <a:buChar char="-"/>
            </a:pPr>
            <a:r>
              <a:rPr b="1" lang="es-ES">
                <a:solidFill>
                  <a:srgbClr val="FFFFFF"/>
                </a:solidFill>
              </a:rPr>
              <a:t> </a:t>
            </a:r>
            <a:r>
              <a:rPr b="1" i="0" lang="es-ES" sz="1400" u="none">
                <a:solidFill>
                  <a:srgbClr val="FFFFFF"/>
                </a:solidFill>
                <a:latin typeface="Arial"/>
                <a:ea typeface="Arial"/>
                <a:cs typeface="Arial"/>
                <a:sym typeface="Arial"/>
              </a:rPr>
              <a:t>Dotación Amortizaciones          </a:t>
            </a:r>
            <a:r>
              <a:rPr b="0" i="0" lang="es-ES" sz="1400" u="none">
                <a:solidFill>
                  <a:srgbClr val="FFFFFF"/>
                </a:solidFill>
                <a:latin typeface="Arial"/>
                <a:ea typeface="Arial"/>
                <a:cs typeface="Arial"/>
                <a:sym typeface="Arial"/>
              </a:rPr>
              <a:t>   </a:t>
            </a:r>
            <a:endParaRPr/>
          </a:p>
          <a:p>
            <a:pPr indent="0" lvl="0" marL="0" marR="0" rtl="0" algn="l">
              <a:lnSpc>
                <a:spcPct val="100000"/>
              </a:lnSpc>
              <a:spcBef>
                <a:spcPts val="0"/>
              </a:spcBef>
              <a:spcAft>
                <a:spcPts val="0"/>
              </a:spcAft>
              <a:buClr>
                <a:srgbClr val="FFFFFF"/>
              </a:buClr>
              <a:buSzPts val="1200"/>
              <a:buFont typeface="Arial"/>
              <a:buNone/>
            </a:pPr>
            <a:r>
              <a:rPr b="0" i="0" lang="es-ES" sz="1200" u="none">
                <a:solidFill>
                  <a:srgbClr val="FFFFFF"/>
                </a:solidFill>
                <a:latin typeface="Arial"/>
                <a:ea typeface="Arial"/>
                <a:cs typeface="Arial"/>
                <a:sym typeface="Arial"/>
              </a:rPr>
              <a:t>_____________________________________</a:t>
            </a:r>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RDOS EXPLO.(BAII o EBIT)              </a:t>
            </a:r>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 Gastos Financieros (i)                   _________________________________</a:t>
            </a:r>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RDOS ANTES DE Imp. (BAI O EBT)  </a:t>
            </a:r>
            <a:endParaRPr/>
          </a:p>
          <a:p>
            <a:pPr indent="-88900" lvl="0" marL="0" marR="0" rtl="0" algn="l">
              <a:lnSpc>
                <a:spcPct val="100000"/>
              </a:lnSpc>
              <a:spcBef>
                <a:spcPts val="0"/>
              </a:spcBef>
              <a:spcAft>
                <a:spcPts val="0"/>
              </a:spcAft>
              <a:buClr>
                <a:srgbClr val="FFFFFF"/>
              </a:buClr>
              <a:buSzPts val="1400"/>
              <a:buFont typeface="Arial"/>
              <a:buChar char="-"/>
            </a:pPr>
            <a:r>
              <a:rPr b="1" i="0" lang="es-ES" sz="1400" u="none">
                <a:solidFill>
                  <a:srgbClr val="FFFFFF"/>
                </a:solidFill>
                <a:latin typeface="Arial"/>
                <a:ea typeface="Arial"/>
                <a:cs typeface="Arial"/>
                <a:sym typeface="Arial"/>
              </a:rPr>
              <a:t>Impuestos                                       </a:t>
            </a:r>
            <a:endParaRPr b="0" i="0" sz="1400" u="non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_________________________________</a:t>
            </a:r>
            <a:endParaRPr/>
          </a:p>
          <a:p>
            <a:pPr indent="0" lvl="0" marL="0" marR="0" rtl="0" algn="l">
              <a:lnSpc>
                <a:spcPct val="100000"/>
              </a:lnSpc>
              <a:spcBef>
                <a:spcPts val="0"/>
              </a:spcBef>
              <a:spcAft>
                <a:spcPts val="0"/>
              </a:spcAft>
              <a:buClr>
                <a:srgbClr val="005875"/>
              </a:buClr>
              <a:buSzPts val="1400"/>
              <a:buFont typeface="Arial"/>
              <a:buNone/>
            </a:pPr>
            <a:r>
              <a:rPr b="1" i="0" lang="es-ES" sz="1400" u="none">
                <a:solidFill>
                  <a:srgbClr val="005875"/>
                </a:solidFill>
                <a:latin typeface="Arial"/>
                <a:ea typeface="Arial"/>
                <a:cs typeface="Arial"/>
                <a:sym typeface="Arial"/>
              </a:rPr>
              <a:t>RESULTADO NETO                  </a:t>
            </a:r>
            <a:r>
              <a:rPr b="1" i="0" lang="es-ES" sz="2000" u="none">
                <a:solidFill>
                  <a:srgbClr val="005875"/>
                </a:solidFill>
                <a:latin typeface="Arial"/>
                <a:ea typeface="Arial"/>
                <a:cs typeface="Arial"/>
                <a:sym typeface="Arial"/>
              </a:rPr>
              <a:t>    M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
        <p:nvSpPr>
          <p:cNvPr id="234" name="Google Shape;234;p32"/>
          <p:cNvSpPr txBox="1"/>
          <p:nvPr/>
        </p:nvSpPr>
        <p:spPr>
          <a:xfrm>
            <a:off x="2057190" y="0"/>
            <a:ext cx="4915320" cy="658285"/>
          </a:xfrm>
          <a:prstGeom prst="rect">
            <a:avLst/>
          </a:prstGeom>
          <a:no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i="0" lang="es-ES" sz="3300" u="none" cap="none" strike="noStrike">
                <a:solidFill>
                  <a:srgbClr val="FFFFFF"/>
                </a:solidFill>
                <a:latin typeface="Calibri"/>
                <a:ea typeface="Calibri"/>
                <a:cs typeface="Calibri"/>
                <a:sym typeface="Calibri"/>
              </a:rPr>
              <a:t>SISTEMA EMPRESA</a:t>
            </a:r>
            <a:endParaRPr b="1" i="0" sz="3300" u="none" cap="none" strike="noStrike">
              <a:solidFill>
                <a:srgbClr val="FFFFFF"/>
              </a:solidFill>
              <a:latin typeface="Calibri"/>
              <a:ea typeface="Calibri"/>
              <a:cs typeface="Calibri"/>
              <a:sym typeface="Calibri"/>
            </a:endParaRPr>
          </a:p>
        </p:txBody>
      </p:sp>
      <p:sp>
        <p:nvSpPr>
          <p:cNvPr id="235" name="Google Shape;235;p32"/>
          <p:cNvSpPr txBox="1"/>
          <p:nvPr>
            <p:ph type="title"/>
          </p:nvPr>
        </p:nvSpPr>
        <p:spPr>
          <a:xfrm>
            <a:off x="323850" y="766771"/>
            <a:ext cx="8686800" cy="950700"/>
          </a:xfrm>
          <a:prstGeom prst="rect">
            <a:avLst/>
          </a:prstGeom>
          <a:no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171616"/>
              </a:buClr>
              <a:buSzPts val="2970"/>
              <a:buFont typeface="Calibri"/>
              <a:buNone/>
            </a:pPr>
            <a:r>
              <a:rPr b="0" i="0" lang="es-ES" sz="2970" u="none" cap="none" strike="noStrike">
                <a:solidFill>
                  <a:srgbClr val="171616"/>
                </a:solidFill>
                <a:latin typeface="Calibri"/>
                <a:ea typeface="Calibri"/>
                <a:cs typeface="Calibri"/>
                <a:sym typeface="Calibri"/>
              </a:rPr>
              <a:t>Procesos básicos de la empresa y principales Subsistemas que la integran</a:t>
            </a:r>
            <a:endParaRPr b="0" i="0" sz="2970" u="none" cap="none" strike="noStrike">
              <a:solidFill>
                <a:srgbClr val="171616"/>
              </a:solidFill>
              <a:latin typeface="Calibri"/>
              <a:ea typeface="Calibri"/>
              <a:cs typeface="Calibri"/>
              <a:sym typeface="Calibri"/>
            </a:endParaRPr>
          </a:p>
        </p:txBody>
      </p:sp>
      <p:sp>
        <p:nvSpPr>
          <p:cNvPr id="236" name="Google Shape;236;p32"/>
          <p:cNvSpPr txBox="1"/>
          <p:nvPr/>
        </p:nvSpPr>
        <p:spPr>
          <a:xfrm>
            <a:off x="2631750" y="2087323"/>
            <a:ext cx="3645600" cy="58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1600" u="none" cap="none" strike="noStrike">
                <a:solidFill>
                  <a:srgbClr val="757070"/>
                </a:solidFill>
                <a:latin typeface="Arial"/>
                <a:ea typeface="Arial"/>
                <a:cs typeface="Arial"/>
                <a:sym typeface="Arial"/>
              </a:rPr>
              <a:t>PROCESOS BÁSICOS QUE TIENEN</a:t>
            </a:r>
            <a:endParaRPr/>
          </a:p>
          <a:p>
            <a:pPr indent="0" lvl="0" marL="0" marR="0" rtl="0" algn="ctr">
              <a:spcBef>
                <a:spcPts val="0"/>
              </a:spcBef>
              <a:spcAft>
                <a:spcPts val="0"/>
              </a:spcAft>
              <a:buNone/>
            </a:pPr>
            <a:r>
              <a:rPr b="1" i="0" lang="es-ES" sz="1600" u="none" cap="none" strike="noStrike">
                <a:solidFill>
                  <a:srgbClr val="757070"/>
                </a:solidFill>
                <a:latin typeface="Arial"/>
                <a:ea typeface="Arial"/>
                <a:cs typeface="Arial"/>
                <a:sym typeface="Arial"/>
              </a:rPr>
              <a:t>LUGAR EN LA EMPRESA</a:t>
            </a:r>
            <a:endParaRPr b="0" i="0" sz="2400" u="none" cap="none" strike="noStrike">
              <a:solidFill>
                <a:srgbClr val="757070"/>
              </a:solidFill>
              <a:latin typeface="Arial"/>
              <a:ea typeface="Arial"/>
              <a:cs typeface="Arial"/>
              <a:sym typeface="Arial"/>
            </a:endParaRPr>
          </a:p>
        </p:txBody>
      </p:sp>
      <p:sp>
        <p:nvSpPr>
          <p:cNvPr id="237" name="Google Shape;237;p32"/>
          <p:cNvSpPr txBox="1"/>
          <p:nvPr/>
        </p:nvSpPr>
        <p:spPr>
          <a:xfrm>
            <a:off x="552450" y="3535123"/>
            <a:ext cx="2341800" cy="141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1400" u="none" cap="none" strike="noStrike">
                <a:solidFill>
                  <a:schemeClr val="dk1"/>
                </a:solidFill>
                <a:latin typeface="Arial"/>
                <a:ea typeface="Arial"/>
                <a:cs typeface="Arial"/>
                <a:sym typeface="Arial"/>
              </a:rPr>
              <a:t>PROCESOS DIRECTIVO</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s-ES" sz="1200" u="none" cap="none" strike="noStrike">
                <a:solidFill>
                  <a:schemeClr val="dk1"/>
                </a:solidFill>
                <a:latin typeface="Arial"/>
                <a:ea typeface="Arial"/>
                <a:cs typeface="Arial"/>
                <a:sym typeface="Arial"/>
              </a:rPr>
              <a:t>(Subsistema de Administración)</a:t>
            </a:r>
            <a:endParaRPr/>
          </a:p>
          <a:p>
            <a:pPr indent="0" lvl="0" marL="0" marR="0" rtl="0" algn="l">
              <a:spcBef>
                <a:spcPts val="0"/>
              </a:spcBef>
              <a:spcAft>
                <a:spcPts val="0"/>
              </a:spcAft>
              <a:buNone/>
            </a:pPr>
            <a:r>
              <a:rPr b="0" i="0" lang="es-ES" sz="1200" u="none" cap="none" strike="noStrike">
                <a:solidFill>
                  <a:schemeClr val="dk1"/>
                </a:solidFill>
                <a:latin typeface="Arial"/>
                <a:ea typeface="Arial"/>
                <a:cs typeface="Arial"/>
                <a:sym typeface="Arial"/>
              </a:rPr>
              <a:t>Fases del proceso de Admón.</a:t>
            </a:r>
            <a:endParaRPr/>
          </a:p>
          <a:p>
            <a:pPr indent="0" lvl="0" marL="0" marR="0" rtl="0" algn="l">
              <a:spcBef>
                <a:spcPts val="0"/>
              </a:spcBef>
              <a:spcAft>
                <a:spcPts val="0"/>
              </a:spcAft>
              <a:buNone/>
            </a:pPr>
            <a:r>
              <a:rPr b="0" i="0" lang="es-ES" sz="1200" u="none" cap="none" strike="noStrike">
                <a:solidFill>
                  <a:schemeClr val="dk1"/>
                </a:solidFill>
                <a:latin typeface="Arial"/>
                <a:ea typeface="Arial"/>
                <a:cs typeface="Arial"/>
                <a:sym typeface="Arial"/>
              </a:rPr>
              <a:t>- Planificación</a:t>
            </a:r>
            <a:endParaRPr/>
          </a:p>
          <a:p>
            <a:pPr indent="-76200" lvl="0" marL="0" marR="0" rtl="0" algn="l">
              <a:spcBef>
                <a:spcPts val="0"/>
              </a:spcBef>
              <a:spcAft>
                <a:spcPts val="0"/>
              </a:spcAft>
              <a:buClr>
                <a:schemeClr val="dk1"/>
              </a:buClr>
              <a:buSzPts val="1200"/>
              <a:buFont typeface="Arial"/>
              <a:buChar char="-"/>
            </a:pPr>
            <a:r>
              <a:rPr b="0" i="0" lang="es-ES" sz="1200" u="none" cap="none" strike="noStrike">
                <a:solidFill>
                  <a:schemeClr val="dk1"/>
                </a:solidFill>
                <a:latin typeface="Arial"/>
                <a:ea typeface="Arial"/>
                <a:cs typeface="Arial"/>
                <a:sym typeface="Arial"/>
              </a:rPr>
              <a:t> Organización.</a:t>
            </a:r>
            <a:endParaRPr/>
          </a:p>
          <a:p>
            <a:pPr indent="-76200" lvl="0" marL="0" marR="0" rtl="0" algn="l">
              <a:spcBef>
                <a:spcPts val="0"/>
              </a:spcBef>
              <a:spcAft>
                <a:spcPts val="0"/>
              </a:spcAft>
              <a:buClr>
                <a:schemeClr val="dk1"/>
              </a:buClr>
              <a:buSzPts val="1200"/>
              <a:buFont typeface="Arial"/>
              <a:buChar char="-"/>
            </a:pPr>
            <a:r>
              <a:rPr b="0" i="0" lang="es-ES" sz="1200" u="none" cap="none" strike="noStrike">
                <a:solidFill>
                  <a:schemeClr val="dk1"/>
                </a:solidFill>
                <a:latin typeface="Arial"/>
                <a:ea typeface="Arial"/>
                <a:cs typeface="Arial"/>
                <a:sym typeface="Arial"/>
              </a:rPr>
              <a:t> Dirección</a:t>
            </a:r>
            <a:endParaRPr/>
          </a:p>
          <a:p>
            <a:pPr indent="0" lvl="0" marL="0" marR="0" rtl="0" algn="l">
              <a:spcBef>
                <a:spcPts val="0"/>
              </a:spcBef>
              <a:spcAft>
                <a:spcPts val="0"/>
              </a:spcAft>
              <a:buNone/>
            </a:pPr>
            <a:r>
              <a:rPr b="0" i="0" lang="es-ES" sz="1200" u="none" cap="none" strike="noStrike">
                <a:solidFill>
                  <a:schemeClr val="dk1"/>
                </a:solidFill>
                <a:latin typeface="Arial"/>
                <a:ea typeface="Arial"/>
                <a:cs typeface="Arial"/>
                <a:sym typeface="Arial"/>
              </a:rPr>
              <a:t>- Control</a:t>
            </a:r>
            <a:endParaRPr/>
          </a:p>
        </p:txBody>
      </p:sp>
      <p:sp>
        <p:nvSpPr>
          <p:cNvPr id="238" name="Google Shape;238;p32"/>
          <p:cNvSpPr txBox="1"/>
          <p:nvPr/>
        </p:nvSpPr>
        <p:spPr>
          <a:xfrm>
            <a:off x="5353050" y="3458923"/>
            <a:ext cx="2106600" cy="51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1400" u="none" cap="none" strike="noStrike">
                <a:solidFill>
                  <a:schemeClr val="dk1"/>
                </a:solidFill>
                <a:latin typeface="Arial"/>
                <a:ea typeface="Arial"/>
                <a:cs typeface="Arial"/>
                <a:sym typeface="Arial"/>
              </a:rPr>
              <a:t>PROCESO LOGÍSTICO</a:t>
            </a:r>
            <a:endParaRPr b="0" i="0" sz="1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s-ES" sz="1400" u="none" cap="none" strike="noStrike">
                <a:solidFill>
                  <a:schemeClr val="dk1"/>
                </a:solidFill>
                <a:latin typeface="Arial"/>
                <a:ea typeface="Arial"/>
                <a:cs typeface="Arial"/>
                <a:sym typeface="Arial"/>
              </a:rPr>
              <a:t>Subsistema físico</a:t>
            </a:r>
            <a:endParaRPr/>
          </a:p>
        </p:txBody>
      </p:sp>
      <p:sp>
        <p:nvSpPr>
          <p:cNvPr id="239" name="Google Shape;239;p32"/>
          <p:cNvSpPr txBox="1"/>
          <p:nvPr/>
        </p:nvSpPr>
        <p:spPr>
          <a:xfrm>
            <a:off x="3948974" y="4207022"/>
            <a:ext cx="25797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1200" u="none" cap="none" strike="noStrike">
                <a:solidFill>
                  <a:schemeClr val="dk1"/>
                </a:solidFill>
                <a:latin typeface="Arial"/>
                <a:ea typeface="Arial"/>
                <a:cs typeface="Arial"/>
                <a:sym typeface="Arial"/>
              </a:rPr>
              <a:t>PROCESO LOGÍSTICO-REAL</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s-ES" sz="1200" u="none" cap="none" strike="noStrike">
                <a:solidFill>
                  <a:schemeClr val="dk1"/>
                </a:solidFill>
                <a:latin typeface="Arial"/>
                <a:ea typeface="Arial"/>
                <a:cs typeface="Arial"/>
                <a:sym typeface="Arial"/>
              </a:rPr>
              <a:t>(Subsistema físico-económico)</a:t>
            </a:r>
            <a:endParaRPr/>
          </a:p>
          <a:p>
            <a:pPr indent="0" lvl="0" marL="0" marR="0" rtl="0" algn="l">
              <a:spcBef>
                <a:spcPts val="0"/>
              </a:spcBef>
              <a:spcAft>
                <a:spcPts val="0"/>
              </a:spcAft>
              <a:buNone/>
            </a:pPr>
            <a:r>
              <a:rPr b="0" i="0" lang="es-ES" sz="1200" u="none" cap="none" strike="noStrike">
                <a:solidFill>
                  <a:schemeClr val="dk1"/>
                </a:solidFill>
                <a:latin typeface="Arial"/>
                <a:ea typeface="Arial"/>
                <a:cs typeface="Arial"/>
                <a:sym typeface="Arial"/>
              </a:rPr>
              <a:t>- Subsistema de aprovisionamiento</a:t>
            </a:r>
            <a:endParaRPr/>
          </a:p>
          <a:p>
            <a:pPr indent="0" lvl="0" marL="0" marR="0" rtl="0" algn="l">
              <a:spcBef>
                <a:spcPts val="0"/>
              </a:spcBef>
              <a:spcAft>
                <a:spcPts val="0"/>
              </a:spcAft>
              <a:buNone/>
            </a:pPr>
            <a:r>
              <a:rPr b="0" i="0" lang="es-ES" sz="1200" u="none" cap="none" strike="noStrike">
                <a:solidFill>
                  <a:schemeClr val="dk1"/>
                </a:solidFill>
                <a:latin typeface="Arial"/>
                <a:ea typeface="Arial"/>
                <a:cs typeface="Arial"/>
                <a:sym typeface="Arial"/>
              </a:rPr>
              <a:t>- Subsistema de producción</a:t>
            </a:r>
            <a:endParaRPr/>
          </a:p>
          <a:p>
            <a:pPr indent="0" lvl="0" marL="0" marR="0" rtl="0" algn="l">
              <a:spcBef>
                <a:spcPts val="0"/>
              </a:spcBef>
              <a:spcAft>
                <a:spcPts val="0"/>
              </a:spcAft>
              <a:buNone/>
            </a:pPr>
            <a:r>
              <a:rPr b="0" i="0" lang="es-ES" sz="1200" u="none" cap="none" strike="noStrike">
                <a:solidFill>
                  <a:schemeClr val="dk1"/>
                </a:solidFill>
                <a:latin typeface="Arial"/>
                <a:ea typeface="Arial"/>
                <a:cs typeface="Arial"/>
                <a:sym typeface="Arial"/>
              </a:rPr>
              <a:t>- Subsistema comercial</a:t>
            </a:r>
            <a:endParaRPr/>
          </a:p>
        </p:txBody>
      </p:sp>
      <p:sp>
        <p:nvSpPr>
          <p:cNvPr id="240" name="Google Shape;240;p32"/>
          <p:cNvSpPr txBox="1"/>
          <p:nvPr/>
        </p:nvSpPr>
        <p:spPr>
          <a:xfrm>
            <a:off x="6675156" y="4124431"/>
            <a:ext cx="21450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1200" u="none" cap="none" strike="noStrike">
                <a:solidFill>
                  <a:schemeClr val="dk1"/>
                </a:solidFill>
                <a:latin typeface="Arial"/>
                <a:ea typeface="Arial"/>
                <a:cs typeface="Arial"/>
                <a:sym typeface="Arial"/>
              </a:rPr>
              <a:t>PROCESO </a:t>
            </a:r>
            <a:endParaRPr/>
          </a:p>
          <a:p>
            <a:pPr indent="0" lvl="0" marL="0" marR="0" rtl="0" algn="l">
              <a:spcBef>
                <a:spcPts val="0"/>
              </a:spcBef>
              <a:spcAft>
                <a:spcPts val="0"/>
              </a:spcAft>
              <a:buNone/>
            </a:pPr>
            <a:r>
              <a:rPr b="1" i="0" lang="es-ES" sz="1200" u="none" cap="none" strike="noStrike">
                <a:solidFill>
                  <a:schemeClr val="dk1"/>
                </a:solidFill>
                <a:latin typeface="Arial"/>
                <a:ea typeface="Arial"/>
                <a:cs typeface="Arial"/>
                <a:sym typeface="Arial"/>
              </a:rPr>
              <a:t>LOGÍSTICO-FINANCIERO</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0" i="0" lang="es-ES" sz="1200" u="none" cap="none" strike="noStrike">
                <a:solidFill>
                  <a:schemeClr val="dk1"/>
                </a:solidFill>
                <a:latin typeface="Arial"/>
                <a:ea typeface="Arial"/>
                <a:cs typeface="Arial"/>
                <a:sym typeface="Arial"/>
              </a:rPr>
              <a:t>(Subsistema financiero)</a:t>
            </a:r>
            <a:endParaRPr/>
          </a:p>
          <a:p>
            <a:pPr indent="0" lvl="0" marL="0" marR="0" rtl="0" algn="l">
              <a:spcBef>
                <a:spcPts val="0"/>
              </a:spcBef>
              <a:spcAft>
                <a:spcPts val="0"/>
              </a:spcAft>
              <a:buNone/>
            </a:pPr>
            <a:r>
              <a:rPr b="0" i="0" lang="es-ES" sz="1200" u="none" cap="none" strike="noStrike">
                <a:solidFill>
                  <a:schemeClr val="dk1"/>
                </a:solidFill>
                <a:latin typeface="Arial"/>
                <a:ea typeface="Arial"/>
                <a:cs typeface="Arial"/>
                <a:sym typeface="Arial"/>
              </a:rPr>
              <a:t>- Subsistema de financiación</a:t>
            </a:r>
            <a:endParaRPr/>
          </a:p>
          <a:p>
            <a:pPr indent="0" lvl="0" marL="0" marR="0" rtl="0" algn="l">
              <a:spcBef>
                <a:spcPts val="0"/>
              </a:spcBef>
              <a:spcAft>
                <a:spcPts val="0"/>
              </a:spcAft>
              <a:buNone/>
            </a:pPr>
            <a:r>
              <a:rPr b="0" i="0" lang="es-ES" sz="1200" u="none" cap="none" strike="noStrike">
                <a:solidFill>
                  <a:schemeClr val="dk1"/>
                </a:solidFill>
                <a:latin typeface="Arial"/>
                <a:ea typeface="Arial"/>
                <a:cs typeface="Arial"/>
                <a:sym typeface="Arial"/>
              </a:rPr>
              <a:t>- Subsistema de inversión</a:t>
            </a:r>
            <a:endParaRPr/>
          </a:p>
        </p:txBody>
      </p:sp>
      <p:sp>
        <p:nvSpPr>
          <p:cNvPr id="241" name="Google Shape;241;p32"/>
          <p:cNvSpPr/>
          <p:nvPr/>
        </p:nvSpPr>
        <p:spPr>
          <a:xfrm>
            <a:off x="552450" y="3458923"/>
            <a:ext cx="2438400" cy="2286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242" name="Google Shape;242;p32"/>
          <p:cNvSpPr/>
          <p:nvPr/>
        </p:nvSpPr>
        <p:spPr>
          <a:xfrm>
            <a:off x="3905250" y="3458923"/>
            <a:ext cx="5105400" cy="22860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243" name="Google Shape;243;p32"/>
          <p:cNvCxnSpPr/>
          <p:nvPr/>
        </p:nvCxnSpPr>
        <p:spPr>
          <a:xfrm>
            <a:off x="3829050" y="4068523"/>
            <a:ext cx="5181600" cy="0"/>
          </a:xfrm>
          <a:prstGeom prst="straightConnector1">
            <a:avLst/>
          </a:prstGeom>
          <a:noFill/>
          <a:ln cap="flat" cmpd="sng" w="28575">
            <a:solidFill>
              <a:schemeClr val="dk1"/>
            </a:solidFill>
            <a:prstDash val="solid"/>
            <a:round/>
            <a:headEnd len="med" w="med" type="none"/>
            <a:tailEnd len="med" w="med" type="none"/>
          </a:ln>
        </p:spPr>
      </p:cxnSp>
      <p:cxnSp>
        <p:nvCxnSpPr>
          <p:cNvPr id="244" name="Google Shape;244;p32"/>
          <p:cNvCxnSpPr/>
          <p:nvPr/>
        </p:nvCxnSpPr>
        <p:spPr>
          <a:xfrm>
            <a:off x="6572250" y="4068523"/>
            <a:ext cx="0" cy="1676400"/>
          </a:xfrm>
          <a:prstGeom prst="straightConnector1">
            <a:avLst/>
          </a:prstGeom>
          <a:noFill/>
          <a:ln cap="flat" cmpd="sng" w="28575">
            <a:solidFill>
              <a:schemeClr val="dk1"/>
            </a:solidFill>
            <a:prstDash val="solid"/>
            <a:round/>
            <a:headEnd len="med" w="med" type="none"/>
            <a:tailEnd len="med" w="med" type="none"/>
          </a:ln>
        </p:spPr>
      </p:cxnSp>
      <p:sp>
        <p:nvSpPr>
          <p:cNvPr id="245" name="Google Shape;245;p32"/>
          <p:cNvSpPr/>
          <p:nvPr/>
        </p:nvSpPr>
        <p:spPr>
          <a:xfrm>
            <a:off x="2686050" y="2087323"/>
            <a:ext cx="3657600" cy="609600"/>
          </a:xfrm>
          <a:prstGeom prst="rect">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cxnSp>
        <p:nvCxnSpPr>
          <p:cNvPr id="246" name="Google Shape;246;p32"/>
          <p:cNvCxnSpPr/>
          <p:nvPr/>
        </p:nvCxnSpPr>
        <p:spPr>
          <a:xfrm>
            <a:off x="1695450" y="3077923"/>
            <a:ext cx="4800600" cy="0"/>
          </a:xfrm>
          <a:prstGeom prst="straightConnector1">
            <a:avLst/>
          </a:prstGeom>
          <a:noFill/>
          <a:ln cap="flat" cmpd="sng" w="28575">
            <a:solidFill>
              <a:schemeClr val="dk1"/>
            </a:solidFill>
            <a:prstDash val="solid"/>
            <a:round/>
            <a:headEnd len="med" w="med" type="none"/>
            <a:tailEnd len="med" w="med" type="none"/>
          </a:ln>
        </p:spPr>
      </p:cxnSp>
      <p:cxnSp>
        <p:nvCxnSpPr>
          <p:cNvPr id="247" name="Google Shape;247;p32"/>
          <p:cNvCxnSpPr/>
          <p:nvPr/>
        </p:nvCxnSpPr>
        <p:spPr>
          <a:xfrm>
            <a:off x="4514850" y="2696923"/>
            <a:ext cx="0" cy="381000"/>
          </a:xfrm>
          <a:prstGeom prst="straightConnector1">
            <a:avLst/>
          </a:prstGeom>
          <a:noFill/>
          <a:ln cap="flat" cmpd="sng" w="28575">
            <a:solidFill>
              <a:schemeClr val="dk1"/>
            </a:solidFill>
            <a:prstDash val="solid"/>
            <a:round/>
            <a:headEnd len="med" w="med" type="none"/>
            <a:tailEnd len="med" w="med" type="none"/>
          </a:ln>
        </p:spPr>
      </p:cxnSp>
      <p:cxnSp>
        <p:nvCxnSpPr>
          <p:cNvPr id="248" name="Google Shape;248;p32"/>
          <p:cNvCxnSpPr/>
          <p:nvPr/>
        </p:nvCxnSpPr>
        <p:spPr>
          <a:xfrm>
            <a:off x="1695450" y="3077923"/>
            <a:ext cx="0" cy="381000"/>
          </a:xfrm>
          <a:prstGeom prst="straightConnector1">
            <a:avLst/>
          </a:prstGeom>
          <a:noFill/>
          <a:ln cap="flat" cmpd="sng" w="28575">
            <a:solidFill>
              <a:schemeClr val="dk1"/>
            </a:solidFill>
            <a:prstDash val="solid"/>
            <a:round/>
            <a:headEnd len="med" w="med" type="none"/>
            <a:tailEnd len="med" w="med" type="triangle"/>
          </a:ln>
        </p:spPr>
      </p:cxnSp>
      <p:cxnSp>
        <p:nvCxnSpPr>
          <p:cNvPr id="249" name="Google Shape;249;p32"/>
          <p:cNvCxnSpPr/>
          <p:nvPr/>
        </p:nvCxnSpPr>
        <p:spPr>
          <a:xfrm>
            <a:off x="6496050" y="3077923"/>
            <a:ext cx="0" cy="381000"/>
          </a:xfrm>
          <a:prstGeom prst="straightConnector1">
            <a:avLst/>
          </a:prstGeom>
          <a:noFill/>
          <a:ln cap="flat" cmpd="sng" w="28575">
            <a:solidFill>
              <a:schemeClr val="dk1"/>
            </a:solidFill>
            <a:prstDash val="solid"/>
            <a:round/>
            <a:headEnd len="med" w="med" type="none"/>
            <a:tailEnd len="med" w="med" type="triangle"/>
          </a:ln>
        </p:spPr>
      </p:cxnSp>
      <p:cxnSp>
        <p:nvCxnSpPr>
          <p:cNvPr id="250" name="Google Shape;250;p32"/>
          <p:cNvCxnSpPr/>
          <p:nvPr/>
        </p:nvCxnSpPr>
        <p:spPr>
          <a:xfrm>
            <a:off x="2990850" y="3611323"/>
            <a:ext cx="914400" cy="0"/>
          </a:xfrm>
          <a:prstGeom prst="straightConnector1">
            <a:avLst/>
          </a:prstGeom>
          <a:noFill/>
          <a:ln cap="flat" cmpd="sng" w="28575">
            <a:solidFill>
              <a:schemeClr val="dk1"/>
            </a:solidFill>
            <a:prstDash val="solid"/>
            <a:round/>
            <a:headEnd len="med" w="med" type="none"/>
            <a:tailEnd len="med" w="med" type="triangle"/>
          </a:ln>
        </p:spPr>
      </p:cxnSp>
      <p:cxnSp>
        <p:nvCxnSpPr>
          <p:cNvPr id="251" name="Google Shape;251;p32"/>
          <p:cNvCxnSpPr/>
          <p:nvPr/>
        </p:nvCxnSpPr>
        <p:spPr>
          <a:xfrm rot="10800000">
            <a:off x="2990850" y="4068523"/>
            <a:ext cx="838200" cy="0"/>
          </a:xfrm>
          <a:prstGeom prst="straightConnector1">
            <a:avLst/>
          </a:prstGeom>
          <a:noFill/>
          <a:ln cap="flat" cmpd="sng" w="28575">
            <a:solidFill>
              <a:schemeClr val="dk1"/>
            </a:solidFill>
            <a:prstDash val="solid"/>
            <a:round/>
            <a:headEnd len="med" w="med" type="none"/>
            <a:tailEnd len="med" w="med" type="triangle"/>
          </a:ln>
        </p:spPr>
      </p:cxnSp>
      <p:sp>
        <p:nvSpPr>
          <p:cNvPr id="252" name="Google Shape;252;p32"/>
          <p:cNvSpPr txBox="1"/>
          <p:nvPr/>
        </p:nvSpPr>
        <p:spPr>
          <a:xfrm>
            <a:off x="2914650" y="3154123"/>
            <a:ext cx="9957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s-ES" sz="1200" u="none" cap="none" strike="noStrike">
                <a:solidFill>
                  <a:schemeClr val="dk1"/>
                </a:solidFill>
                <a:latin typeface="Arial"/>
                <a:ea typeface="Arial"/>
                <a:cs typeface="Arial"/>
                <a:sym typeface="Arial"/>
              </a:rPr>
              <a:t>Órdenes</a:t>
            </a:r>
            <a:endParaRPr/>
          </a:p>
          <a:p>
            <a:pPr indent="0" lvl="0" marL="0" marR="0" rtl="0" algn="ctr">
              <a:spcBef>
                <a:spcPts val="0"/>
              </a:spcBef>
              <a:spcAft>
                <a:spcPts val="0"/>
              </a:spcAft>
              <a:buNone/>
            </a:pPr>
            <a:r>
              <a:rPr b="1" i="0" lang="es-ES" sz="1200" u="none" cap="none" strike="noStrike">
                <a:solidFill>
                  <a:schemeClr val="dk1"/>
                </a:solidFill>
                <a:latin typeface="Arial"/>
                <a:ea typeface="Arial"/>
                <a:cs typeface="Arial"/>
                <a:sym typeface="Arial"/>
              </a:rPr>
              <a:t>Decisiones</a:t>
            </a:r>
            <a:endParaRPr b="0" i="0" sz="2000" u="none" cap="none" strike="noStrike">
              <a:solidFill>
                <a:schemeClr val="dk1"/>
              </a:solidFill>
              <a:latin typeface="Arial"/>
              <a:ea typeface="Arial"/>
              <a:cs typeface="Arial"/>
              <a:sym typeface="Arial"/>
            </a:endParaRPr>
          </a:p>
        </p:txBody>
      </p:sp>
      <p:sp>
        <p:nvSpPr>
          <p:cNvPr id="253" name="Google Shape;253;p32"/>
          <p:cNvSpPr txBox="1"/>
          <p:nvPr/>
        </p:nvSpPr>
        <p:spPr>
          <a:xfrm>
            <a:off x="2914650" y="4068523"/>
            <a:ext cx="10662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ES" sz="1200" u="none" cap="none" strike="noStrike">
                <a:solidFill>
                  <a:schemeClr val="dk1"/>
                </a:solidFill>
                <a:latin typeface="Arial"/>
                <a:ea typeface="Arial"/>
                <a:cs typeface="Arial"/>
                <a:sym typeface="Arial"/>
              </a:rPr>
              <a:t>Información</a:t>
            </a:r>
            <a:endParaRPr b="0" i="0" sz="2000" u="none" cap="none" strike="noStrike">
              <a:solidFill>
                <a:schemeClr val="dk1"/>
              </a:solidFill>
              <a:latin typeface="Arial"/>
              <a:ea typeface="Arial"/>
              <a:cs typeface="Arial"/>
              <a:sym typeface="Arial"/>
            </a:endParaRPr>
          </a:p>
        </p:txBody>
      </p:sp>
      <p:sp>
        <p:nvSpPr>
          <p:cNvPr id="254" name="Google Shape;254;p32"/>
          <p:cNvSpPr/>
          <p:nvPr/>
        </p:nvSpPr>
        <p:spPr>
          <a:xfrm>
            <a:off x="6484550" y="3942775"/>
            <a:ext cx="2591700" cy="14373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68"/>
          <p:cNvSpPr txBox="1"/>
          <p:nvPr/>
        </p:nvSpPr>
        <p:spPr>
          <a:xfrm>
            <a:off x="2057190" y="0"/>
            <a:ext cx="4915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9900"/>
                </a:solidFill>
                <a:latin typeface="Calibri"/>
                <a:ea typeface="Calibri"/>
                <a:cs typeface="Calibri"/>
                <a:sym typeface="Calibri"/>
              </a:rPr>
              <a:t>Ejercicio</a:t>
            </a:r>
            <a:endParaRPr b="1" i="0" sz="3300" u="none" cap="none" strike="noStrike">
              <a:solidFill>
                <a:srgbClr val="FF9900"/>
              </a:solidFill>
              <a:latin typeface="Calibri"/>
              <a:ea typeface="Calibri"/>
              <a:cs typeface="Calibri"/>
              <a:sym typeface="Calibri"/>
            </a:endParaRPr>
          </a:p>
        </p:txBody>
      </p:sp>
      <p:sp>
        <p:nvSpPr>
          <p:cNvPr id="753" name="Google Shape;753;p68"/>
          <p:cNvSpPr txBox="1"/>
          <p:nvPr/>
        </p:nvSpPr>
        <p:spPr>
          <a:xfrm>
            <a:off x="894454" y="3130913"/>
            <a:ext cx="17625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5875"/>
              </a:buClr>
              <a:buSzPts val="1800"/>
              <a:buFont typeface="Arial"/>
              <a:buNone/>
            </a:pPr>
            <a:r>
              <a:rPr b="1" i="0" lang="es-ES" sz="1800" u="none">
                <a:solidFill>
                  <a:srgbClr val="005875"/>
                </a:solidFill>
                <a:latin typeface="Arial"/>
                <a:ea typeface="Arial"/>
                <a:cs typeface="Arial"/>
                <a:sym typeface="Arial"/>
              </a:rPr>
              <a:t>1.300.000€</a:t>
            </a:r>
            <a:endParaRPr/>
          </a:p>
        </p:txBody>
      </p:sp>
      <p:sp>
        <p:nvSpPr>
          <p:cNvPr id="754" name="Google Shape;754;p68"/>
          <p:cNvSpPr txBox="1"/>
          <p:nvPr/>
        </p:nvSpPr>
        <p:spPr>
          <a:xfrm>
            <a:off x="2553013" y="3107100"/>
            <a:ext cx="1619100" cy="368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5875"/>
              </a:buClr>
              <a:buSzPts val="1800"/>
              <a:buFont typeface="Arial"/>
              <a:buNone/>
            </a:pPr>
            <a:r>
              <a:rPr b="1" i="0" lang="es-ES" sz="1800" u="none">
                <a:solidFill>
                  <a:srgbClr val="005875"/>
                </a:solidFill>
                <a:latin typeface="Arial"/>
                <a:ea typeface="Arial"/>
                <a:cs typeface="Arial"/>
                <a:sym typeface="Arial"/>
              </a:rPr>
              <a:t>1.300.000€</a:t>
            </a:r>
            <a:endParaRPr/>
          </a:p>
        </p:txBody>
      </p:sp>
      <p:graphicFrame>
        <p:nvGraphicFramePr>
          <p:cNvPr id="755" name="Google Shape;755;p68"/>
          <p:cNvGraphicFramePr/>
          <p:nvPr/>
        </p:nvGraphicFramePr>
        <p:xfrm>
          <a:off x="5074128" y="1168700"/>
          <a:ext cx="3000000" cy="3000000"/>
        </p:xfrm>
        <a:graphic>
          <a:graphicData uri="http://schemas.openxmlformats.org/drawingml/2006/table">
            <a:tbl>
              <a:tblPr>
                <a:noFill/>
                <a:tableStyleId>{9818E3BB-B944-43F0-8DE7-3F2B60C46E2F}</a:tableStyleId>
              </a:tblPr>
              <a:tblGrid>
                <a:gridCol w="1587500"/>
                <a:gridCol w="429925"/>
                <a:gridCol w="684075"/>
                <a:gridCol w="1011325"/>
              </a:tblGrid>
              <a:tr h="198425">
                <a:tc>
                  <a:txBody>
                    <a:bodyPr/>
                    <a:lstStyle/>
                    <a:p>
                      <a:pPr indent="0" lvl="0" marL="0" marR="0" rtl="0" algn="l">
                        <a:lnSpc>
                          <a:spcPct val="100000"/>
                        </a:lnSpc>
                        <a:spcBef>
                          <a:spcPts val="0"/>
                        </a:spcBef>
                        <a:spcAft>
                          <a:spcPts val="0"/>
                        </a:spcAft>
                        <a:buClr>
                          <a:srgbClr val="000000"/>
                        </a:buClr>
                        <a:buSzPts val="1200"/>
                        <a:buFont typeface="Calibri"/>
                        <a:buNone/>
                      </a:pPr>
                      <a:r>
                        <a:rPr b="1" i="0" lang="es-ES" sz="1200" u="none" cap="none" strike="noStrike">
                          <a:solidFill>
                            <a:srgbClr val="000000"/>
                          </a:solidFill>
                          <a:latin typeface="Calibri"/>
                          <a:ea typeface="Calibri"/>
                          <a:cs typeface="Calibri"/>
                          <a:sym typeface="Calibri"/>
                        </a:rPr>
                        <a:t>venta</a:t>
                      </a:r>
                      <a:endParaRPr/>
                    </a:p>
                  </a:txBody>
                  <a:tcPr marT="7625" marB="0" marR="7625" marL="7625" anchor="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cap="none" strike="noStrike">
                          <a:solidFill>
                            <a:srgbClr val="000000"/>
                          </a:solidFill>
                          <a:latin typeface="Calibri"/>
                          <a:ea typeface="Calibri"/>
                          <a:cs typeface="Calibri"/>
                          <a:sym typeface="Calibri"/>
                        </a:rPr>
                        <a:t>21500</a:t>
                      </a:r>
                      <a:endParaRPr/>
                    </a:p>
                  </a:txBody>
                  <a:tcPr marT="7625" marB="0" marR="7625" marL="7625" anchor="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cap="none" strike="noStrike">
                          <a:solidFill>
                            <a:srgbClr val="000000"/>
                          </a:solidFill>
                          <a:latin typeface="Calibri"/>
                          <a:ea typeface="Calibri"/>
                          <a:cs typeface="Calibri"/>
                          <a:sym typeface="Calibri"/>
                        </a:rPr>
                        <a:t>30</a:t>
                      </a:r>
                      <a:endParaRPr/>
                    </a:p>
                  </a:txBody>
                  <a:tcPr marT="7625" marB="0" marR="7625" marL="7625" anchor="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cap="none" strike="noStrike">
                          <a:solidFill>
                            <a:srgbClr val="000000"/>
                          </a:solidFill>
                          <a:latin typeface="Calibri"/>
                          <a:ea typeface="Calibri"/>
                          <a:cs typeface="Calibri"/>
                          <a:sym typeface="Calibri"/>
                        </a:rPr>
                        <a:t>645.000 €</a:t>
                      </a:r>
                      <a:endParaRPr/>
                    </a:p>
                  </a:txBody>
                  <a:tcPr marT="7625" marB="0" marR="7625" marL="7625" anchor="b">
                    <a:solidFill>
                      <a:srgbClr val="E8E8E8"/>
                    </a:solidFill>
                  </a:tcPr>
                </a:tc>
              </a:tr>
              <a:tr h="182550">
                <a:tc>
                  <a:txBody>
                    <a:bodyPr/>
                    <a:lstStyle/>
                    <a:p>
                      <a:pPr indent="0" lvl="0" marL="0" marR="0" rtl="0" algn="l">
                        <a:lnSpc>
                          <a:spcPct val="100000"/>
                        </a:lnSpc>
                        <a:spcBef>
                          <a:spcPts val="0"/>
                        </a:spcBef>
                        <a:spcAft>
                          <a:spcPts val="0"/>
                        </a:spcAft>
                        <a:buClr>
                          <a:srgbClr val="000000"/>
                        </a:buClr>
                        <a:buSzPts val="1100"/>
                        <a:buFont typeface="Calibri"/>
                        <a:buNone/>
                      </a:pPr>
                      <a:r>
                        <a:rPr b="0" i="0" lang="es-ES" sz="1100" u="none" cap="none" strike="noStrike">
                          <a:solidFill>
                            <a:srgbClr val="000000"/>
                          </a:solidFill>
                          <a:latin typeface="Calibri"/>
                          <a:ea typeface="Calibri"/>
                          <a:cs typeface="Calibri"/>
                          <a:sym typeface="Calibri"/>
                        </a:rPr>
                        <a:t>Coste Variable</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cap="none" strike="noStrike">
                          <a:solidFill>
                            <a:srgbClr val="000000"/>
                          </a:solidFill>
                          <a:latin typeface="Calibri"/>
                          <a:ea typeface="Calibri"/>
                          <a:cs typeface="Calibri"/>
                          <a:sym typeface="Calibri"/>
                        </a:rPr>
                        <a:t>21500</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cap="none" strike="noStrike">
                          <a:solidFill>
                            <a:srgbClr val="000000"/>
                          </a:solidFill>
                          <a:latin typeface="Calibri"/>
                          <a:ea typeface="Calibri"/>
                          <a:cs typeface="Calibri"/>
                          <a:sym typeface="Calibri"/>
                        </a:rPr>
                        <a:t>22</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cap="none" strike="noStrike">
                          <a:solidFill>
                            <a:srgbClr val="000000"/>
                          </a:solidFill>
                          <a:latin typeface="Calibri"/>
                          <a:ea typeface="Calibri"/>
                          <a:cs typeface="Calibri"/>
                          <a:sym typeface="Calibri"/>
                        </a:rPr>
                        <a:t>473.000 €</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r>
              <a:tr h="281950">
                <a:tc>
                  <a:txBody>
                    <a:bodyPr/>
                    <a:lstStyle/>
                    <a:p>
                      <a:pPr indent="0" lvl="0" marL="0" marR="0" rtl="0" algn="l">
                        <a:lnSpc>
                          <a:spcPct val="100000"/>
                        </a:lnSpc>
                        <a:spcBef>
                          <a:spcPts val="0"/>
                        </a:spcBef>
                        <a:spcAft>
                          <a:spcPts val="0"/>
                        </a:spcAft>
                        <a:buClr>
                          <a:srgbClr val="000000"/>
                        </a:buClr>
                        <a:buSzPts val="1100"/>
                        <a:buFont typeface="Calibri"/>
                        <a:buNone/>
                      </a:pPr>
                      <a:r>
                        <a:rPr b="0" i="0" lang="es-ES" sz="1100" u="none" cap="none" strike="noStrike">
                          <a:solidFill>
                            <a:srgbClr val="000000"/>
                          </a:solidFill>
                          <a:latin typeface="Calibri"/>
                          <a:ea typeface="Calibri"/>
                          <a:cs typeface="Calibri"/>
                          <a:sym typeface="Calibri"/>
                        </a:rPr>
                        <a:t>Margen Bruto</a:t>
                      </a:r>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1" i="0" lang="es-ES" sz="1100" u="none">
                          <a:solidFill>
                            <a:srgbClr val="000000"/>
                          </a:solidFill>
                          <a:latin typeface="Calibri"/>
                          <a:ea typeface="Calibri"/>
                          <a:cs typeface="Calibri"/>
                          <a:sym typeface="Calibri"/>
                        </a:rPr>
                        <a:t>172.000 €</a:t>
                      </a:r>
                      <a:endParaRPr/>
                    </a:p>
                  </a:txBody>
                  <a:tcPr marT="7625" marB="0" marR="7625" marL="7625" anchor="b">
                    <a:lnT cap="flat" cmpd="sng" w="9525">
                      <a:solidFill>
                        <a:srgbClr val="000000"/>
                      </a:solidFill>
                      <a:prstDash val="solid"/>
                      <a:round/>
                      <a:headEnd len="sm" w="sm" type="none"/>
                      <a:tailEnd len="sm" w="sm" type="none"/>
                    </a:lnT>
                    <a:solidFill>
                      <a:srgbClr val="E8E8E8"/>
                    </a:solidFill>
                  </a:tcPr>
                </a:tc>
              </a:tr>
              <a:tr h="198425">
                <a:tc>
                  <a:txBody>
                    <a:bodyPr/>
                    <a:lstStyle/>
                    <a:p>
                      <a:pPr indent="0" lvl="0" marL="0" marR="0" rtl="0" algn="l">
                        <a:lnSpc>
                          <a:spcPct val="100000"/>
                        </a:lnSpc>
                        <a:spcBef>
                          <a:spcPts val="0"/>
                        </a:spcBef>
                        <a:spcAft>
                          <a:spcPts val="0"/>
                        </a:spcAft>
                        <a:buClr>
                          <a:srgbClr val="000000"/>
                        </a:buClr>
                        <a:buSzPts val="1200"/>
                        <a:buFont typeface="Calibri"/>
                        <a:buNone/>
                      </a:pPr>
                      <a:r>
                        <a:rPr b="1" i="0" lang="es-ES" sz="1200" u="none">
                          <a:solidFill>
                            <a:srgbClr val="000000"/>
                          </a:solidFill>
                          <a:latin typeface="Calibri"/>
                          <a:ea typeface="Calibri"/>
                          <a:cs typeface="Calibri"/>
                          <a:sym typeface="Calibri"/>
                        </a:rPr>
                        <a:t>Coste Fijos</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 </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 </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100.000 €</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r>
              <a:tr h="198425">
                <a:tc>
                  <a:txBody>
                    <a:bodyPr/>
                    <a:lstStyle/>
                    <a:p>
                      <a:pPr indent="0" lvl="0" marL="0" marR="0" rtl="0" algn="l">
                        <a:lnSpc>
                          <a:spcPct val="100000"/>
                        </a:lnSpc>
                        <a:spcBef>
                          <a:spcPts val="0"/>
                        </a:spcBef>
                        <a:spcAft>
                          <a:spcPts val="0"/>
                        </a:spcAft>
                        <a:buClr>
                          <a:srgbClr val="000000"/>
                        </a:buClr>
                        <a:buSzPts val="1200"/>
                        <a:buFont typeface="Calibri"/>
                        <a:buNone/>
                      </a:pPr>
                      <a:r>
                        <a:rPr b="1" i="0" lang="es-ES" sz="1200" u="none">
                          <a:solidFill>
                            <a:srgbClr val="000000"/>
                          </a:solidFill>
                          <a:latin typeface="Calibri"/>
                          <a:ea typeface="Calibri"/>
                          <a:cs typeface="Calibri"/>
                          <a:sym typeface="Calibri"/>
                        </a:rPr>
                        <a:t>Resultados operativos</a:t>
                      </a:r>
                      <a:endParaRPr/>
                    </a:p>
                  </a:txBody>
                  <a:tcPr marT="7625" marB="0" marR="7625" marL="76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 </a:t>
                      </a:r>
                      <a:endParaRPr/>
                    </a:p>
                  </a:txBody>
                  <a:tcPr marT="7625" marB="0" marR="7625" marL="76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 </a:t>
                      </a:r>
                      <a:endParaRPr/>
                    </a:p>
                  </a:txBody>
                  <a:tcPr marT="7625" marB="0" marR="7625" marL="76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72.000 €</a:t>
                      </a:r>
                      <a:endParaRPr/>
                    </a:p>
                  </a:txBody>
                  <a:tcPr marT="7625" marB="0" marR="7625" marL="762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8E8E8"/>
                    </a:solidFill>
                  </a:tcPr>
                </a:tc>
              </a:tr>
              <a:tr h="281950">
                <a:tc>
                  <a:txBody>
                    <a:bodyPr/>
                    <a:lstStyle/>
                    <a:p>
                      <a:pPr indent="0" lvl="0" marL="0" marR="0" rtl="0" algn="l">
                        <a:lnSpc>
                          <a:spcPct val="100000"/>
                        </a:lnSpc>
                        <a:spcBef>
                          <a:spcPts val="0"/>
                        </a:spcBef>
                        <a:spcAft>
                          <a:spcPts val="0"/>
                        </a:spcAft>
                        <a:buClr>
                          <a:srgbClr val="000000"/>
                        </a:buClr>
                        <a:buSzPts val="1200"/>
                        <a:buFont typeface="Calibri"/>
                        <a:buNone/>
                      </a:pPr>
                      <a:r>
                        <a:rPr b="1" i="0" lang="es-ES" sz="1200" u="none">
                          <a:solidFill>
                            <a:srgbClr val="000000"/>
                          </a:solidFill>
                          <a:latin typeface="Calibri"/>
                          <a:ea typeface="Calibri"/>
                          <a:cs typeface="Calibri"/>
                          <a:sym typeface="Calibri"/>
                        </a:rPr>
                        <a:t>BAII</a:t>
                      </a:r>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72.000 €</a:t>
                      </a:r>
                      <a:endParaRPr/>
                    </a:p>
                  </a:txBody>
                  <a:tcPr marT="7625" marB="0" marR="7625" marL="7625" anchor="b">
                    <a:lnT cap="flat" cmpd="sng" w="9525">
                      <a:solidFill>
                        <a:srgbClr val="000000"/>
                      </a:solidFill>
                      <a:prstDash val="solid"/>
                      <a:round/>
                      <a:headEnd len="sm" w="sm" type="none"/>
                      <a:tailEnd len="sm" w="sm" type="none"/>
                    </a:lnT>
                    <a:solidFill>
                      <a:srgbClr val="E8E8E8"/>
                    </a:solidFill>
                  </a:tcPr>
                </a:tc>
              </a:tr>
              <a:tr h="182550">
                <a:tc>
                  <a:txBody>
                    <a:bodyPr/>
                    <a:lstStyle/>
                    <a:p>
                      <a:pPr indent="0" lvl="0" marL="0" marR="0" rtl="0" algn="l">
                        <a:lnSpc>
                          <a:spcPct val="100000"/>
                        </a:lnSpc>
                        <a:spcBef>
                          <a:spcPts val="0"/>
                        </a:spcBef>
                        <a:spcAft>
                          <a:spcPts val="0"/>
                        </a:spcAft>
                        <a:buClr>
                          <a:srgbClr val="000000"/>
                        </a:buClr>
                        <a:buSzPts val="1100"/>
                        <a:buFont typeface="Calibri"/>
                        <a:buNone/>
                      </a:pPr>
                      <a:r>
                        <a:rPr b="1" i="0" lang="es-ES" sz="1100" u="none">
                          <a:solidFill>
                            <a:srgbClr val="000000"/>
                          </a:solidFill>
                          <a:latin typeface="Calibri"/>
                          <a:ea typeface="Calibri"/>
                          <a:cs typeface="Calibri"/>
                          <a:sym typeface="Calibri"/>
                        </a:rPr>
                        <a:t>intereses</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6%</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975000</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58.500 €</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r>
              <a:tr h="281950">
                <a:tc>
                  <a:txBody>
                    <a:bodyPr/>
                    <a:lstStyle/>
                    <a:p>
                      <a:pPr indent="0" lvl="0" marL="0" marR="0" rtl="0" algn="l">
                        <a:lnSpc>
                          <a:spcPct val="100000"/>
                        </a:lnSpc>
                        <a:spcBef>
                          <a:spcPts val="0"/>
                        </a:spcBef>
                        <a:spcAft>
                          <a:spcPts val="0"/>
                        </a:spcAft>
                        <a:buClr>
                          <a:srgbClr val="000000"/>
                        </a:buClr>
                        <a:buSzPts val="1200"/>
                        <a:buFont typeface="Calibri"/>
                        <a:buNone/>
                      </a:pPr>
                      <a:r>
                        <a:rPr b="1" i="0" lang="es-ES" sz="1200" u="none">
                          <a:solidFill>
                            <a:srgbClr val="000000"/>
                          </a:solidFill>
                          <a:latin typeface="Calibri"/>
                          <a:ea typeface="Calibri"/>
                          <a:cs typeface="Calibri"/>
                          <a:sym typeface="Calibri"/>
                        </a:rPr>
                        <a:t>BAI</a:t>
                      </a:r>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13.500 €</a:t>
                      </a:r>
                      <a:endParaRPr/>
                    </a:p>
                  </a:txBody>
                  <a:tcPr marT="7625" marB="0" marR="7625" marL="7625" anchor="b">
                    <a:lnT cap="flat" cmpd="sng" w="9525">
                      <a:solidFill>
                        <a:srgbClr val="000000"/>
                      </a:solidFill>
                      <a:prstDash val="solid"/>
                      <a:round/>
                      <a:headEnd len="sm" w="sm" type="none"/>
                      <a:tailEnd len="sm" w="sm" type="none"/>
                    </a:lnT>
                    <a:solidFill>
                      <a:srgbClr val="E8E8E8"/>
                    </a:solidFill>
                  </a:tcPr>
                </a:tc>
              </a:tr>
              <a:tr h="182550">
                <a:tc>
                  <a:txBody>
                    <a:bodyPr/>
                    <a:lstStyle/>
                    <a:p>
                      <a:pPr indent="0" lvl="0" marL="0" marR="0" rtl="0" algn="l">
                        <a:lnSpc>
                          <a:spcPct val="100000"/>
                        </a:lnSpc>
                        <a:spcBef>
                          <a:spcPts val="0"/>
                        </a:spcBef>
                        <a:spcAft>
                          <a:spcPts val="0"/>
                        </a:spcAft>
                        <a:buClr>
                          <a:srgbClr val="000000"/>
                        </a:buClr>
                        <a:buSzPts val="1100"/>
                        <a:buFont typeface="Calibri"/>
                        <a:buNone/>
                      </a:pPr>
                      <a:r>
                        <a:rPr b="1" i="0" lang="es-ES" sz="1100" u="none">
                          <a:solidFill>
                            <a:srgbClr val="000000"/>
                          </a:solidFill>
                          <a:latin typeface="Calibri"/>
                          <a:ea typeface="Calibri"/>
                          <a:cs typeface="Calibri"/>
                          <a:sym typeface="Calibri"/>
                        </a:rPr>
                        <a:t>impuestos</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35%</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l">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 </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0" i="0" lang="es-ES" sz="1100" u="none">
                          <a:solidFill>
                            <a:srgbClr val="000000"/>
                          </a:solidFill>
                          <a:latin typeface="Calibri"/>
                          <a:ea typeface="Calibri"/>
                          <a:cs typeface="Calibri"/>
                          <a:sym typeface="Calibri"/>
                        </a:rPr>
                        <a:t>4.725 €</a:t>
                      </a:r>
                      <a:endParaRPr/>
                    </a:p>
                  </a:txBody>
                  <a:tcPr marT="7625" marB="0" marR="7625" marL="7625" anchor="b">
                    <a:lnB cap="flat" cmpd="sng" w="9525">
                      <a:solidFill>
                        <a:srgbClr val="000000"/>
                      </a:solidFill>
                      <a:prstDash val="solid"/>
                      <a:round/>
                      <a:headEnd len="sm" w="sm" type="none"/>
                      <a:tailEnd len="sm" w="sm" type="none"/>
                    </a:lnB>
                    <a:solidFill>
                      <a:srgbClr val="E8E8E8"/>
                    </a:solidFill>
                  </a:tcPr>
                </a:tc>
              </a:tr>
              <a:tr h="281950">
                <a:tc>
                  <a:txBody>
                    <a:bodyPr/>
                    <a:lstStyle/>
                    <a:p>
                      <a:pPr indent="0" lvl="0" marL="0" marR="0" rtl="0" algn="l">
                        <a:lnSpc>
                          <a:spcPct val="100000"/>
                        </a:lnSpc>
                        <a:spcBef>
                          <a:spcPts val="0"/>
                        </a:spcBef>
                        <a:spcAft>
                          <a:spcPts val="0"/>
                        </a:spcAft>
                        <a:buClr>
                          <a:srgbClr val="000000"/>
                        </a:buClr>
                        <a:buSzPts val="1200"/>
                        <a:buFont typeface="Calibri"/>
                        <a:buNone/>
                      </a:pPr>
                      <a:r>
                        <a:rPr b="1" i="0" lang="es-ES" sz="1200" u="none">
                          <a:solidFill>
                            <a:srgbClr val="000000"/>
                          </a:solidFill>
                          <a:latin typeface="Calibri"/>
                          <a:ea typeface="Calibri"/>
                          <a:cs typeface="Calibri"/>
                          <a:sym typeface="Calibri"/>
                        </a:rPr>
                        <a:t>Beneficio Neto</a:t>
                      </a:r>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lnT cap="flat" cmpd="sng" w="9525">
                      <a:solidFill>
                        <a:srgbClr val="000000"/>
                      </a:solidFill>
                      <a:prstDash val="solid"/>
                      <a:round/>
                      <a:headEnd len="sm" w="sm" type="none"/>
                      <a:tailEnd len="sm" w="sm" type="none"/>
                    </a:lnT>
                    <a:solidFill>
                      <a:srgbClr val="E8E8E8"/>
                    </a:solidFill>
                  </a:tcPr>
                </a:tc>
                <a:tc>
                  <a:txBody>
                    <a:bodyPr/>
                    <a:lstStyle/>
                    <a:p>
                      <a:pPr indent="0" lvl="0" marL="0" marR="0" rtl="0" algn="r">
                        <a:lnSpc>
                          <a:spcPct val="100000"/>
                        </a:lnSpc>
                        <a:spcBef>
                          <a:spcPts val="0"/>
                        </a:spcBef>
                        <a:spcAft>
                          <a:spcPts val="0"/>
                        </a:spcAft>
                        <a:buClr>
                          <a:srgbClr val="000000"/>
                        </a:buClr>
                        <a:buSzPts val="1100"/>
                        <a:buFont typeface="Calibri"/>
                        <a:buNone/>
                      </a:pPr>
                      <a:r>
                        <a:rPr b="1" i="0" lang="es-ES" sz="1100" u="none">
                          <a:solidFill>
                            <a:srgbClr val="000000"/>
                          </a:solidFill>
                          <a:latin typeface="Calibri"/>
                          <a:ea typeface="Calibri"/>
                          <a:cs typeface="Calibri"/>
                          <a:sym typeface="Calibri"/>
                        </a:rPr>
                        <a:t>8.775 €</a:t>
                      </a:r>
                      <a:endParaRPr/>
                    </a:p>
                  </a:txBody>
                  <a:tcPr marT="7625" marB="0" marR="7625" marL="7625" anchor="b">
                    <a:lnT cap="flat" cmpd="sng" w="9525">
                      <a:solidFill>
                        <a:srgbClr val="000000"/>
                      </a:solidFill>
                      <a:prstDash val="solid"/>
                      <a:round/>
                      <a:headEnd len="sm" w="sm" type="none"/>
                      <a:tailEnd len="sm" w="sm" type="none"/>
                    </a:lnT>
                    <a:solidFill>
                      <a:srgbClr val="E8E8E8"/>
                    </a:solidFill>
                  </a:tcPr>
                </a:tc>
              </a:tr>
            </a:tbl>
          </a:graphicData>
        </a:graphic>
      </p:graphicFrame>
      <p:graphicFrame>
        <p:nvGraphicFramePr>
          <p:cNvPr id="756" name="Google Shape;756;p68"/>
          <p:cNvGraphicFramePr/>
          <p:nvPr/>
        </p:nvGraphicFramePr>
        <p:xfrm>
          <a:off x="2549513" y="3887638"/>
          <a:ext cx="3000000" cy="3000000"/>
        </p:xfrm>
        <a:graphic>
          <a:graphicData uri="http://schemas.openxmlformats.org/drawingml/2006/table">
            <a:tbl>
              <a:tblPr>
                <a:noFill/>
                <a:tableStyleId>{9818E3BB-B944-43F0-8DE7-3F2B60C46E2F}</a:tableStyleId>
              </a:tblPr>
              <a:tblGrid>
                <a:gridCol w="1845675"/>
                <a:gridCol w="237000"/>
                <a:gridCol w="237000"/>
                <a:gridCol w="1569800"/>
              </a:tblGrid>
              <a:tr h="182550">
                <a:tc>
                  <a:txBody>
                    <a:bodyPr/>
                    <a:lstStyle/>
                    <a:p>
                      <a:pPr indent="0" lvl="0" marL="0" marR="0" rtl="0" algn="l">
                        <a:lnSpc>
                          <a:spcPct val="100000"/>
                        </a:lnSpc>
                        <a:spcBef>
                          <a:spcPts val="0"/>
                        </a:spcBef>
                        <a:spcAft>
                          <a:spcPts val="0"/>
                        </a:spcAft>
                        <a:buClr>
                          <a:srgbClr val="000000"/>
                        </a:buClr>
                        <a:buSzPts val="1100"/>
                        <a:buFont typeface="Calibri"/>
                        <a:buNone/>
                      </a:pPr>
                      <a:r>
                        <a:rPr b="1" i="0" lang="es-ES" sz="1800" u="none">
                          <a:solidFill>
                            <a:srgbClr val="000000"/>
                          </a:solidFill>
                          <a:latin typeface="Calibri"/>
                          <a:ea typeface="Calibri"/>
                          <a:cs typeface="Calibri"/>
                          <a:sym typeface="Calibri"/>
                        </a:rPr>
                        <a:t>Activo Valorado en </a:t>
                      </a:r>
                      <a:endParaRPr sz="1800"/>
                    </a:p>
                  </a:txBody>
                  <a:tcPr marT="7625" marB="0" marR="7625" marL="7625" anchor="b"/>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tc>
                <a:tc>
                  <a:txBody>
                    <a:bodyPr/>
                    <a:lstStyle/>
                    <a:p>
                      <a:pPr indent="0" lvl="0" marL="0" marR="0" rtl="0" algn="r">
                        <a:lnSpc>
                          <a:spcPct val="100000"/>
                        </a:lnSpc>
                        <a:spcBef>
                          <a:spcPts val="0"/>
                        </a:spcBef>
                        <a:spcAft>
                          <a:spcPts val="0"/>
                        </a:spcAft>
                        <a:buClr>
                          <a:srgbClr val="000000"/>
                        </a:buClr>
                        <a:buSzPts val="1100"/>
                        <a:buFont typeface="Calibri"/>
                        <a:buNone/>
                      </a:pPr>
                      <a:r>
                        <a:rPr b="1" i="0" lang="es-ES" sz="1800" u="none">
                          <a:solidFill>
                            <a:schemeClr val="accent6"/>
                          </a:solidFill>
                          <a:latin typeface="Calibri"/>
                          <a:ea typeface="Calibri"/>
                          <a:cs typeface="Calibri"/>
                          <a:sym typeface="Calibri"/>
                        </a:rPr>
                        <a:t>1.300.000 €</a:t>
                      </a:r>
                      <a:endParaRPr sz="1800">
                        <a:solidFill>
                          <a:schemeClr val="accent6"/>
                        </a:solidFill>
                      </a:endParaRPr>
                    </a:p>
                  </a:txBody>
                  <a:tcPr marT="7625" marB="0" marR="7625" marL="7625" anchor="b"/>
                </a:tc>
              </a:tr>
              <a:tr h="281950">
                <a:tc>
                  <a:txBody>
                    <a:bodyPr/>
                    <a:lstStyle/>
                    <a:p>
                      <a:pPr indent="0" lvl="0" marL="0" marR="0" rtl="0" algn="l">
                        <a:lnSpc>
                          <a:spcPct val="100000"/>
                        </a:lnSpc>
                        <a:spcBef>
                          <a:spcPts val="0"/>
                        </a:spcBef>
                        <a:spcAft>
                          <a:spcPts val="0"/>
                        </a:spcAft>
                        <a:buClr>
                          <a:srgbClr val="000000"/>
                        </a:buClr>
                        <a:buSzPts val="1100"/>
                        <a:buFont typeface="Calibri"/>
                        <a:buNone/>
                      </a:pPr>
                      <a:r>
                        <a:rPr b="1" lang="es-ES" sz="1800">
                          <a:latin typeface="Calibri"/>
                          <a:ea typeface="Calibri"/>
                          <a:cs typeface="Calibri"/>
                          <a:sym typeface="Calibri"/>
                        </a:rPr>
                        <a:t>Pasivo</a:t>
                      </a:r>
                      <a:endParaRPr sz="1800"/>
                    </a:p>
                  </a:txBody>
                  <a:tcPr marT="7625" marB="0" marR="7625" marL="7625" anchor="b"/>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tc>
                <a:tc>
                  <a:txBody>
                    <a:bodyPr/>
                    <a:lstStyle/>
                    <a:p>
                      <a:pPr indent="0" lvl="0" marL="0" marR="0" rtl="0" algn="r">
                        <a:lnSpc>
                          <a:spcPct val="100000"/>
                        </a:lnSpc>
                        <a:spcBef>
                          <a:spcPts val="0"/>
                        </a:spcBef>
                        <a:spcAft>
                          <a:spcPts val="0"/>
                        </a:spcAft>
                        <a:buClr>
                          <a:srgbClr val="000000"/>
                        </a:buClr>
                        <a:buSzPts val="1100"/>
                        <a:buFont typeface="Calibri"/>
                        <a:buNone/>
                      </a:pPr>
                      <a:r>
                        <a:rPr lang="es-ES" sz="1800">
                          <a:solidFill>
                            <a:schemeClr val="accent6"/>
                          </a:solidFill>
                          <a:latin typeface="Calibri"/>
                          <a:ea typeface="Calibri"/>
                          <a:cs typeface="Calibri"/>
                          <a:sym typeface="Calibri"/>
                        </a:rPr>
                        <a:t>-</a:t>
                      </a:r>
                      <a:r>
                        <a:rPr b="0" i="0" lang="es-ES" sz="1800" u="none">
                          <a:solidFill>
                            <a:schemeClr val="accent6"/>
                          </a:solidFill>
                          <a:latin typeface="Calibri"/>
                          <a:ea typeface="Calibri"/>
                          <a:cs typeface="Calibri"/>
                          <a:sym typeface="Calibri"/>
                        </a:rPr>
                        <a:t>975.000 €</a:t>
                      </a:r>
                      <a:endParaRPr sz="1800">
                        <a:solidFill>
                          <a:schemeClr val="accent6"/>
                        </a:solidFill>
                      </a:endParaRPr>
                    </a:p>
                  </a:txBody>
                  <a:tcPr marT="7625" marB="0" marR="7625" marL="7625" anchor="b"/>
                </a:tc>
              </a:tr>
              <a:tr h="281950">
                <a:tc>
                  <a:txBody>
                    <a:bodyPr/>
                    <a:lstStyle/>
                    <a:p>
                      <a:pPr indent="0" lvl="0" marL="0" marR="0" rtl="0" algn="l">
                        <a:lnSpc>
                          <a:spcPct val="100000"/>
                        </a:lnSpc>
                        <a:spcBef>
                          <a:spcPts val="0"/>
                        </a:spcBef>
                        <a:spcAft>
                          <a:spcPts val="0"/>
                        </a:spcAft>
                        <a:buClr>
                          <a:srgbClr val="000000"/>
                        </a:buClr>
                        <a:buSzPts val="1100"/>
                        <a:buFont typeface="Calibri"/>
                        <a:buNone/>
                      </a:pPr>
                      <a:r>
                        <a:rPr b="1" lang="es-ES" sz="1800">
                          <a:latin typeface="Calibri"/>
                          <a:ea typeface="Calibri"/>
                          <a:cs typeface="Calibri"/>
                          <a:sym typeface="Calibri"/>
                        </a:rPr>
                        <a:t>PN</a:t>
                      </a:r>
                      <a:endParaRPr sz="1800"/>
                    </a:p>
                  </a:txBody>
                  <a:tcPr marT="7625" marB="0" marR="7625" marL="7625" anchor="b"/>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tc>
                <a:tc>
                  <a:txBody>
                    <a:bodyPr/>
                    <a:lstStyle/>
                    <a:p>
                      <a:pPr indent="0" lvl="0" marL="0" marR="0" rtl="0" algn="r">
                        <a:lnSpc>
                          <a:spcPct val="100000"/>
                        </a:lnSpc>
                        <a:spcBef>
                          <a:spcPts val="0"/>
                        </a:spcBef>
                        <a:spcAft>
                          <a:spcPts val="0"/>
                        </a:spcAft>
                        <a:buClr>
                          <a:srgbClr val="000000"/>
                        </a:buClr>
                        <a:buSzPts val="1100"/>
                        <a:buFont typeface="Calibri"/>
                        <a:buNone/>
                      </a:pPr>
                      <a:r>
                        <a:rPr lang="es-ES" sz="1800">
                          <a:solidFill>
                            <a:srgbClr val="980000"/>
                          </a:solidFill>
                          <a:latin typeface="Calibri"/>
                          <a:ea typeface="Calibri"/>
                          <a:cs typeface="Calibri"/>
                          <a:sym typeface="Calibri"/>
                        </a:rPr>
                        <a:t>= </a:t>
                      </a:r>
                      <a:r>
                        <a:rPr b="0" i="0" lang="es-ES" sz="1800" u="none">
                          <a:solidFill>
                            <a:srgbClr val="980000"/>
                          </a:solidFill>
                          <a:latin typeface="Calibri"/>
                          <a:ea typeface="Calibri"/>
                          <a:cs typeface="Calibri"/>
                          <a:sym typeface="Calibri"/>
                        </a:rPr>
                        <a:t>325.000 €</a:t>
                      </a:r>
                      <a:endParaRPr sz="1800">
                        <a:solidFill>
                          <a:srgbClr val="980000"/>
                        </a:solidFill>
                      </a:endParaRPr>
                    </a:p>
                  </a:txBody>
                  <a:tcPr marT="7625" marB="0" marR="7625" marL="7625" anchor="b"/>
                </a:tc>
              </a:tr>
              <a:tr h="281950">
                <a:tc>
                  <a:txBody>
                    <a:bodyPr/>
                    <a:lstStyle/>
                    <a:p>
                      <a:pPr indent="0" lvl="0" marL="0" marR="0" rtl="0" algn="l">
                        <a:lnSpc>
                          <a:spcPct val="100000"/>
                        </a:lnSpc>
                        <a:spcBef>
                          <a:spcPts val="0"/>
                        </a:spcBef>
                        <a:spcAft>
                          <a:spcPts val="0"/>
                        </a:spcAft>
                        <a:buClr>
                          <a:srgbClr val="000000"/>
                        </a:buClr>
                        <a:buSzPts val="1100"/>
                        <a:buFont typeface="Calibri"/>
                        <a:buNone/>
                      </a:pPr>
                      <a:r>
                        <a:rPr b="1" i="0" lang="es-ES" sz="1800" u="none">
                          <a:solidFill>
                            <a:srgbClr val="000000"/>
                          </a:solidFill>
                          <a:latin typeface="Calibri"/>
                          <a:ea typeface="Calibri"/>
                          <a:cs typeface="Calibri"/>
                          <a:sym typeface="Calibri"/>
                        </a:rPr>
                        <a:t>PASIVO + NP</a:t>
                      </a:r>
                      <a:endParaRPr sz="1800"/>
                    </a:p>
                  </a:txBody>
                  <a:tcPr marT="7625" marB="0" marR="7625" marL="7625" anchor="b"/>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tc>
                <a:tc>
                  <a:txBody>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txBody>
                  <a:tcPr marT="7625" marB="0" marR="7625" marL="7625" anchor="b"/>
                </a:tc>
                <a:tc>
                  <a:txBody>
                    <a:bodyPr/>
                    <a:lstStyle/>
                    <a:p>
                      <a:pPr indent="0" lvl="0" marL="0" marR="0" rtl="0" algn="r">
                        <a:lnSpc>
                          <a:spcPct val="100000"/>
                        </a:lnSpc>
                        <a:spcBef>
                          <a:spcPts val="0"/>
                        </a:spcBef>
                        <a:spcAft>
                          <a:spcPts val="0"/>
                        </a:spcAft>
                        <a:buClr>
                          <a:srgbClr val="000000"/>
                        </a:buClr>
                        <a:buSzPts val="1100"/>
                        <a:buFont typeface="Calibri"/>
                        <a:buNone/>
                      </a:pPr>
                      <a:r>
                        <a:rPr b="1" i="0" lang="es-ES" sz="1800" u="none">
                          <a:solidFill>
                            <a:schemeClr val="accent6"/>
                          </a:solidFill>
                          <a:latin typeface="Calibri"/>
                          <a:ea typeface="Calibri"/>
                          <a:cs typeface="Calibri"/>
                          <a:sym typeface="Calibri"/>
                        </a:rPr>
                        <a:t>1.300.000 €</a:t>
                      </a:r>
                      <a:endParaRPr sz="1800">
                        <a:solidFill>
                          <a:schemeClr val="accent6"/>
                        </a:solidFill>
                      </a:endParaRPr>
                    </a:p>
                  </a:txBody>
                  <a:tcPr marT="7625" marB="0" marR="7625" marL="7625" anchor="b"/>
                </a:tc>
              </a:tr>
            </a:tbl>
          </a:graphicData>
        </a:graphic>
      </p:graphicFrame>
      <p:graphicFrame>
        <p:nvGraphicFramePr>
          <p:cNvPr id="757" name="Google Shape;757;p68"/>
          <p:cNvGraphicFramePr/>
          <p:nvPr/>
        </p:nvGraphicFramePr>
        <p:xfrm>
          <a:off x="2972196" y="5435175"/>
          <a:ext cx="3000000" cy="3000000"/>
        </p:xfrm>
        <a:graphic>
          <a:graphicData uri="http://schemas.openxmlformats.org/drawingml/2006/table">
            <a:tbl>
              <a:tblPr>
                <a:noFill/>
                <a:tableStyleId>{9818E3BB-B944-43F0-8DE7-3F2B60C46E2F}</a:tableStyleId>
              </a:tblPr>
              <a:tblGrid>
                <a:gridCol w="660600"/>
                <a:gridCol w="1078800"/>
                <a:gridCol w="1496225"/>
                <a:gridCol w="883750"/>
              </a:tblGrid>
              <a:tr h="253075">
                <a:tc>
                  <a:txBody>
                    <a:bodyPr/>
                    <a:lstStyle/>
                    <a:p>
                      <a:pPr indent="0" lvl="0" marL="0" marR="0" rtl="0" algn="ctr">
                        <a:lnSpc>
                          <a:spcPct val="100000"/>
                        </a:lnSpc>
                        <a:spcBef>
                          <a:spcPts val="0"/>
                        </a:spcBef>
                        <a:spcAft>
                          <a:spcPts val="0"/>
                        </a:spcAft>
                        <a:buClr>
                          <a:srgbClr val="000000"/>
                        </a:buClr>
                        <a:buSzPts val="1100"/>
                        <a:buFont typeface="Calibri"/>
                        <a:buNone/>
                      </a:pPr>
                      <a:r>
                        <a:rPr b="1" i="0" lang="es-ES" sz="1800" u="none">
                          <a:solidFill>
                            <a:srgbClr val="000000"/>
                          </a:solidFill>
                          <a:latin typeface="Calibri"/>
                          <a:ea typeface="Calibri"/>
                          <a:cs typeface="Calibri"/>
                          <a:sym typeface="Calibri"/>
                        </a:rPr>
                        <a:t>ROI</a:t>
                      </a:r>
                      <a:endParaRPr b="1" sz="1800"/>
                    </a:p>
                  </a:txBody>
                  <a:tcPr marT="7625" marB="0" marR="7625" marL="7625" anchor="b">
                    <a:solidFill>
                      <a:srgbClr val="FABF8F"/>
                    </a:solidFill>
                  </a:tcPr>
                </a:tc>
                <a:tc>
                  <a:txBody>
                    <a:bodyPr/>
                    <a:lstStyle/>
                    <a:p>
                      <a:pPr indent="0" lvl="0" marL="0" marR="0" rtl="0" algn="ctr">
                        <a:lnSpc>
                          <a:spcPct val="100000"/>
                        </a:lnSpc>
                        <a:spcBef>
                          <a:spcPts val="0"/>
                        </a:spcBef>
                        <a:spcAft>
                          <a:spcPts val="0"/>
                        </a:spcAft>
                        <a:buClr>
                          <a:srgbClr val="000000"/>
                        </a:buClr>
                        <a:buSzPts val="1100"/>
                        <a:buFont typeface="Calibri"/>
                        <a:buNone/>
                      </a:pPr>
                      <a:r>
                        <a:rPr b="1" i="0" lang="es-ES" sz="1800" u="none">
                          <a:solidFill>
                            <a:srgbClr val="000000"/>
                          </a:solidFill>
                          <a:latin typeface="Calibri"/>
                          <a:ea typeface="Calibri"/>
                          <a:cs typeface="Calibri"/>
                          <a:sym typeface="Calibri"/>
                        </a:rPr>
                        <a:t>BAII/AT</a:t>
                      </a:r>
                      <a:endParaRPr b="1" sz="1800"/>
                    </a:p>
                  </a:txBody>
                  <a:tcPr marT="7625" marB="0" marR="7625" marL="7625" anchor="b">
                    <a:solidFill>
                      <a:srgbClr val="FABF8F"/>
                    </a:solidFill>
                  </a:tcPr>
                </a:tc>
                <a:tc>
                  <a:txBody>
                    <a:bodyPr/>
                    <a:lstStyle/>
                    <a:p>
                      <a:pPr indent="0" lvl="0" marL="0" marR="0" rtl="0" algn="ctr">
                        <a:spcBef>
                          <a:spcPts val="0"/>
                        </a:spcBef>
                        <a:spcAft>
                          <a:spcPts val="0"/>
                        </a:spcAft>
                        <a:buNone/>
                      </a:pPr>
                      <a:r>
                        <a:rPr b="1" lang="es-ES" sz="1200">
                          <a:solidFill>
                            <a:schemeClr val="dk1"/>
                          </a:solidFill>
                        </a:rPr>
                        <a:t>    </a:t>
                      </a:r>
                      <a:r>
                        <a:rPr b="1" lang="es-ES" sz="1200" u="sng">
                          <a:solidFill>
                            <a:schemeClr val="dk1"/>
                          </a:solidFill>
                        </a:rPr>
                        <a:t>  </a:t>
                      </a:r>
                      <a:r>
                        <a:rPr b="1" lang="es-ES" sz="1200" u="sng">
                          <a:solidFill>
                            <a:schemeClr val="dk1"/>
                          </a:solidFill>
                        </a:rPr>
                        <a:t>72.000    </a:t>
                      </a:r>
                      <a:r>
                        <a:rPr b="1" lang="es-ES" sz="1200">
                          <a:solidFill>
                            <a:schemeClr val="dk1"/>
                          </a:solidFill>
                        </a:rPr>
                        <a:t>* 100</a:t>
                      </a:r>
                      <a:endParaRPr b="1" sz="1200">
                        <a:solidFill>
                          <a:schemeClr val="dk1"/>
                        </a:solidFill>
                      </a:endParaRPr>
                    </a:p>
                    <a:p>
                      <a:pPr indent="0" lvl="0" marL="0" marR="0" rtl="0" algn="l">
                        <a:spcBef>
                          <a:spcPts val="0"/>
                        </a:spcBef>
                        <a:spcAft>
                          <a:spcPts val="0"/>
                        </a:spcAft>
                        <a:buNone/>
                      </a:pPr>
                      <a:r>
                        <a:rPr b="1" lang="es-ES" sz="1200">
                          <a:solidFill>
                            <a:schemeClr val="dk1"/>
                          </a:solidFill>
                        </a:rPr>
                        <a:t>      1.300.000</a:t>
                      </a:r>
                      <a:endParaRPr b="1" sz="1200">
                        <a:solidFill>
                          <a:schemeClr val="dk1"/>
                        </a:solidFill>
                      </a:endParaRPr>
                    </a:p>
                  </a:txBody>
                  <a:tcPr marT="7625" marB="0" marR="7625" marL="7625" anchor="b">
                    <a:solidFill>
                      <a:srgbClr val="FABF8F"/>
                    </a:solidFill>
                  </a:tcPr>
                </a:tc>
                <a:tc>
                  <a:txBody>
                    <a:bodyPr/>
                    <a:lstStyle/>
                    <a:p>
                      <a:pPr indent="0" lvl="0" marL="0" marR="0" rtl="0" algn="ctr">
                        <a:lnSpc>
                          <a:spcPct val="100000"/>
                        </a:lnSpc>
                        <a:spcBef>
                          <a:spcPts val="0"/>
                        </a:spcBef>
                        <a:spcAft>
                          <a:spcPts val="0"/>
                        </a:spcAft>
                        <a:buClr>
                          <a:srgbClr val="000000"/>
                        </a:buClr>
                        <a:buSzPts val="1100"/>
                        <a:buFont typeface="Calibri"/>
                        <a:buNone/>
                      </a:pPr>
                      <a:r>
                        <a:rPr b="1" lang="es-ES" sz="1800">
                          <a:latin typeface="Calibri"/>
                          <a:ea typeface="Calibri"/>
                          <a:cs typeface="Calibri"/>
                          <a:sym typeface="Calibri"/>
                        </a:rPr>
                        <a:t>5,</a:t>
                      </a:r>
                      <a:r>
                        <a:rPr b="1" i="0" lang="es-ES" sz="1800" u="none">
                          <a:solidFill>
                            <a:srgbClr val="000000"/>
                          </a:solidFill>
                          <a:latin typeface="Calibri"/>
                          <a:ea typeface="Calibri"/>
                          <a:cs typeface="Calibri"/>
                          <a:sym typeface="Calibri"/>
                        </a:rPr>
                        <a:t>6%</a:t>
                      </a:r>
                      <a:endParaRPr b="1" sz="1800"/>
                    </a:p>
                  </a:txBody>
                  <a:tcPr marT="7625" marB="0" marR="7625" marL="7625" anchor="b">
                    <a:solidFill>
                      <a:srgbClr val="FABF8F"/>
                    </a:solidFill>
                  </a:tcPr>
                </a:tc>
              </a:tr>
              <a:tr h="253075">
                <a:tc>
                  <a:txBody>
                    <a:bodyPr/>
                    <a:lstStyle/>
                    <a:p>
                      <a:pPr indent="0" lvl="0" marL="0" marR="0" rtl="0" algn="ctr">
                        <a:lnSpc>
                          <a:spcPct val="100000"/>
                        </a:lnSpc>
                        <a:spcBef>
                          <a:spcPts val="0"/>
                        </a:spcBef>
                        <a:spcAft>
                          <a:spcPts val="0"/>
                        </a:spcAft>
                        <a:buClr>
                          <a:srgbClr val="000000"/>
                        </a:buClr>
                        <a:buSzPts val="1100"/>
                        <a:buFont typeface="Calibri"/>
                        <a:buNone/>
                      </a:pPr>
                      <a:r>
                        <a:rPr b="1" i="0" lang="es-ES" sz="1800" u="none">
                          <a:solidFill>
                            <a:srgbClr val="000000"/>
                          </a:solidFill>
                          <a:latin typeface="Calibri"/>
                          <a:ea typeface="Calibri"/>
                          <a:cs typeface="Calibri"/>
                          <a:sym typeface="Calibri"/>
                        </a:rPr>
                        <a:t>ROE</a:t>
                      </a:r>
                      <a:endParaRPr b="1" sz="1800"/>
                    </a:p>
                  </a:txBody>
                  <a:tcPr marT="7625" marB="0" marR="7625" marL="7625" anchor="b">
                    <a:solidFill>
                      <a:srgbClr val="CCCCCC"/>
                    </a:solidFill>
                  </a:tcPr>
                </a:tc>
                <a:tc>
                  <a:txBody>
                    <a:bodyPr/>
                    <a:lstStyle/>
                    <a:p>
                      <a:pPr indent="0" lvl="0" marL="0" marR="0" rtl="0" algn="ctr">
                        <a:lnSpc>
                          <a:spcPct val="100000"/>
                        </a:lnSpc>
                        <a:spcBef>
                          <a:spcPts val="0"/>
                        </a:spcBef>
                        <a:spcAft>
                          <a:spcPts val="0"/>
                        </a:spcAft>
                        <a:buClr>
                          <a:srgbClr val="000000"/>
                        </a:buClr>
                        <a:buSzPts val="1100"/>
                        <a:buFont typeface="Calibri"/>
                        <a:buNone/>
                      </a:pPr>
                      <a:r>
                        <a:rPr b="1" i="0" lang="es-ES" sz="1800" u="none">
                          <a:solidFill>
                            <a:srgbClr val="000000"/>
                          </a:solidFill>
                          <a:latin typeface="Calibri"/>
                          <a:ea typeface="Calibri"/>
                          <a:cs typeface="Calibri"/>
                          <a:sym typeface="Calibri"/>
                        </a:rPr>
                        <a:t>BN/FP</a:t>
                      </a:r>
                      <a:endParaRPr b="1" sz="1800"/>
                    </a:p>
                  </a:txBody>
                  <a:tcPr marT="7625" marB="0" marR="7625" marL="7625" anchor="b">
                    <a:solidFill>
                      <a:srgbClr val="CCCCCC"/>
                    </a:solidFill>
                  </a:tcPr>
                </a:tc>
                <a:tc>
                  <a:txBody>
                    <a:bodyPr/>
                    <a:lstStyle/>
                    <a:p>
                      <a:pPr indent="0" lvl="0" marL="0" marR="0" rtl="0" algn="ctr">
                        <a:spcBef>
                          <a:spcPts val="0"/>
                        </a:spcBef>
                        <a:spcAft>
                          <a:spcPts val="0"/>
                        </a:spcAft>
                        <a:buNone/>
                      </a:pPr>
                      <a:r>
                        <a:rPr b="1" lang="es-ES" sz="1200" u="sng">
                          <a:solidFill>
                            <a:schemeClr val="dk1"/>
                          </a:solidFill>
                        </a:rPr>
                        <a:t>    </a:t>
                      </a:r>
                      <a:r>
                        <a:rPr b="1" lang="es-ES" sz="1200" u="sng">
                          <a:solidFill>
                            <a:schemeClr val="dk1"/>
                          </a:solidFill>
                        </a:rPr>
                        <a:t>8.775     </a:t>
                      </a:r>
                      <a:r>
                        <a:rPr b="1" lang="es-ES" sz="1200">
                          <a:solidFill>
                            <a:schemeClr val="dk1"/>
                          </a:solidFill>
                        </a:rPr>
                        <a:t>*100</a:t>
                      </a:r>
                      <a:endParaRPr b="1" sz="1200">
                        <a:solidFill>
                          <a:schemeClr val="dk1"/>
                        </a:solidFill>
                      </a:endParaRPr>
                    </a:p>
                    <a:p>
                      <a:pPr indent="0" lvl="0" marL="0" marR="0" rtl="0" algn="l">
                        <a:spcBef>
                          <a:spcPts val="0"/>
                        </a:spcBef>
                        <a:spcAft>
                          <a:spcPts val="0"/>
                        </a:spcAft>
                        <a:buNone/>
                      </a:pPr>
                      <a:r>
                        <a:rPr b="1" lang="es-ES" sz="1200">
                          <a:solidFill>
                            <a:schemeClr val="dk1"/>
                          </a:solidFill>
                        </a:rPr>
                        <a:t>       325.000</a:t>
                      </a:r>
                      <a:endParaRPr b="1" sz="1200">
                        <a:solidFill>
                          <a:schemeClr val="dk1"/>
                        </a:solidFill>
                      </a:endParaRPr>
                    </a:p>
                  </a:txBody>
                  <a:tcPr marT="7625" marB="0" marR="7625" marL="7625" anchor="b">
                    <a:solidFill>
                      <a:srgbClr val="CCCCCC"/>
                    </a:solidFill>
                  </a:tcPr>
                </a:tc>
                <a:tc>
                  <a:txBody>
                    <a:bodyPr/>
                    <a:lstStyle/>
                    <a:p>
                      <a:pPr indent="0" lvl="0" marL="0" marR="0" rtl="0" algn="ctr">
                        <a:lnSpc>
                          <a:spcPct val="100000"/>
                        </a:lnSpc>
                        <a:spcBef>
                          <a:spcPts val="0"/>
                        </a:spcBef>
                        <a:spcAft>
                          <a:spcPts val="0"/>
                        </a:spcAft>
                        <a:buClr>
                          <a:srgbClr val="000000"/>
                        </a:buClr>
                        <a:buSzPts val="1100"/>
                        <a:buFont typeface="Calibri"/>
                        <a:buNone/>
                      </a:pPr>
                      <a:r>
                        <a:rPr b="1" i="0" lang="es-ES" sz="1800" u="none">
                          <a:solidFill>
                            <a:srgbClr val="000000"/>
                          </a:solidFill>
                          <a:latin typeface="Calibri"/>
                          <a:ea typeface="Calibri"/>
                          <a:cs typeface="Calibri"/>
                          <a:sym typeface="Calibri"/>
                        </a:rPr>
                        <a:t>2,7%</a:t>
                      </a:r>
                      <a:endParaRPr b="1" sz="1800"/>
                    </a:p>
                  </a:txBody>
                  <a:tcPr marT="7625" marB="0" marR="7625" marL="7625" anchor="b">
                    <a:solidFill>
                      <a:srgbClr val="CCCCCC"/>
                    </a:solidFill>
                  </a:tcPr>
                </a:tc>
              </a:tr>
            </a:tbl>
          </a:graphicData>
        </a:graphic>
      </p:graphicFrame>
      <p:pic>
        <p:nvPicPr>
          <p:cNvPr id="758" name="Google Shape;758;p68"/>
          <p:cNvPicPr preferRelativeResize="0"/>
          <p:nvPr/>
        </p:nvPicPr>
        <p:blipFill rotWithShape="1">
          <a:blip r:embed="rId3">
            <a:alphaModFix/>
          </a:blip>
          <a:srcRect b="0" l="0" r="0" t="0"/>
          <a:stretch/>
        </p:blipFill>
        <p:spPr>
          <a:xfrm>
            <a:off x="830900" y="1130713"/>
            <a:ext cx="3310151" cy="2037286"/>
          </a:xfrm>
          <a:prstGeom prst="rect">
            <a:avLst/>
          </a:prstGeom>
          <a:noFill/>
          <a:ln>
            <a:noFill/>
          </a:ln>
        </p:spPr>
      </p:pic>
      <p:cxnSp>
        <p:nvCxnSpPr>
          <p:cNvPr id="759" name="Google Shape;759;p68"/>
          <p:cNvCxnSpPr/>
          <p:nvPr/>
        </p:nvCxnSpPr>
        <p:spPr>
          <a:xfrm rot="-5400000">
            <a:off x="6228825" y="3004250"/>
            <a:ext cx="1571700" cy="1089900"/>
          </a:xfrm>
          <a:prstGeom prst="bentConnector3">
            <a:avLst>
              <a:gd fmla="val -1412" name="adj1"/>
            </a:avLst>
          </a:prstGeom>
          <a:noFill/>
          <a:ln cap="flat" cmpd="sng" w="9525">
            <a:solidFill>
              <a:schemeClr val="dk2"/>
            </a:solidFill>
            <a:prstDash val="solid"/>
            <a:round/>
            <a:headEnd len="med" w="med" type="none"/>
            <a:tailEnd len="med" w="med" type="triangle"/>
          </a:ln>
        </p:spPr>
      </p:cxnSp>
      <p:sp>
        <p:nvSpPr>
          <p:cNvPr id="760" name="Google Shape;760;p68"/>
          <p:cNvSpPr txBox="1"/>
          <p:nvPr/>
        </p:nvSpPr>
        <p:spPr>
          <a:xfrm>
            <a:off x="832400" y="707800"/>
            <a:ext cx="2774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800">
                <a:latin typeface="Calibri"/>
                <a:ea typeface="Calibri"/>
                <a:cs typeface="Calibri"/>
                <a:sym typeface="Calibri"/>
              </a:rPr>
              <a:t>Balance de Situación</a:t>
            </a:r>
            <a:endParaRPr b="1" sz="1800">
              <a:latin typeface="Calibri"/>
              <a:ea typeface="Calibri"/>
              <a:cs typeface="Calibri"/>
              <a:sym typeface="Calibri"/>
            </a:endParaRPr>
          </a:p>
        </p:txBody>
      </p:sp>
      <p:sp>
        <p:nvSpPr>
          <p:cNvPr id="761" name="Google Shape;761;p68"/>
          <p:cNvSpPr txBox="1"/>
          <p:nvPr/>
        </p:nvSpPr>
        <p:spPr>
          <a:xfrm>
            <a:off x="4997925" y="734400"/>
            <a:ext cx="38895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800">
                <a:latin typeface="Calibri"/>
                <a:ea typeface="Calibri"/>
                <a:cs typeface="Calibri"/>
                <a:sym typeface="Calibri"/>
              </a:rPr>
              <a:t>Cuenta de Pérdidas y Ganancias</a:t>
            </a:r>
            <a:endParaRPr b="1" sz="1800">
              <a:latin typeface="Calibri"/>
              <a:ea typeface="Calibri"/>
              <a:cs typeface="Calibri"/>
              <a:sym typeface="Calibri"/>
            </a:endParaRPr>
          </a:p>
        </p:txBody>
      </p:sp>
      <p:sp>
        <p:nvSpPr>
          <p:cNvPr id="762" name="Google Shape;762;p68"/>
          <p:cNvSpPr txBox="1"/>
          <p:nvPr/>
        </p:nvSpPr>
        <p:spPr>
          <a:xfrm>
            <a:off x="225650" y="4281050"/>
            <a:ext cx="2171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latin typeface="Calibri"/>
                <a:ea typeface="Calibri"/>
                <a:cs typeface="Calibri"/>
                <a:sym typeface="Calibri"/>
              </a:rPr>
              <a:t>ACTIVO = PN + PASIVO</a:t>
            </a:r>
            <a:endParaRPr b="1">
              <a:latin typeface="Calibri"/>
              <a:ea typeface="Calibri"/>
              <a:cs typeface="Calibri"/>
              <a:sym typeface="Calibri"/>
            </a:endParaRPr>
          </a:p>
        </p:txBody>
      </p:sp>
      <p:sp>
        <p:nvSpPr>
          <p:cNvPr id="763" name="Google Shape;763;p68"/>
          <p:cNvSpPr txBox="1"/>
          <p:nvPr/>
        </p:nvSpPr>
        <p:spPr>
          <a:xfrm>
            <a:off x="2245375" y="1815825"/>
            <a:ext cx="578100" cy="7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4800">
                <a:solidFill>
                  <a:srgbClr val="FF0000"/>
                </a:solidFill>
                <a:latin typeface="Calibri"/>
                <a:ea typeface="Calibri"/>
                <a:cs typeface="Calibri"/>
                <a:sym typeface="Calibri"/>
              </a:rPr>
              <a:t>=</a:t>
            </a:r>
            <a:endParaRPr sz="4800">
              <a:solidFill>
                <a:srgbClr val="FF0000"/>
              </a:solidFill>
              <a:latin typeface="Calibri"/>
              <a:ea typeface="Calibri"/>
              <a:cs typeface="Calibri"/>
              <a:sym typeface="Calibri"/>
            </a:endParaRPr>
          </a:p>
        </p:txBody>
      </p:sp>
      <p:sp>
        <p:nvSpPr>
          <p:cNvPr id="764" name="Google Shape;764;p68"/>
          <p:cNvSpPr/>
          <p:nvPr/>
        </p:nvSpPr>
        <p:spPr>
          <a:xfrm>
            <a:off x="2193000" y="3791100"/>
            <a:ext cx="204000" cy="14673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69"/>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logo1-upv.png" id="771" name="Google Shape;771;p69"/>
          <p:cNvPicPr preferRelativeResize="0"/>
          <p:nvPr/>
        </p:nvPicPr>
        <p:blipFill rotWithShape="1">
          <a:blip r:embed="rId3">
            <a:alphaModFix/>
          </a:blip>
          <a:srcRect b="0" l="0" r="0" t="0"/>
          <a:stretch/>
        </p:blipFill>
        <p:spPr>
          <a:xfrm>
            <a:off x="95024" y="84949"/>
            <a:ext cx="1571613" cy="524700"/>
          </a:xfrm>
          <a:prstGeom prst="rect">
            <a:avLst/>
          </a:prstGeom>
          <a:noFill/>
          <a:ln>
            <a:noFill/>
          </a:ln>
        </p:spPr>
      </p:pic>
      <p:sp>
        <p:nvSpPr>
          <p:cNvPr id="772" name="Google Shape;772;p69"/>
          <p:cNvSpPr txBox="1"/>
          <p:nvPr>
            <p:ph idx="4294967295" type="title"/>
          </p:nvPr>
        </p:nvSpPr>
        <p:spPr>
          <a:xfrm>
            <a:off x="285750" y="1268025"/>
            <a:ext cx="4154400" cy="1026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lang="es-ES" sz="4000">
                <a:solidFill>
                  <a:srgbClr val="FFFFFF"/>
                </a:solidFill>
                <a:latin typeface="Arial"/>
                <a:ea typeface="Arial"/>
                <a:cs typeface="Arial"/>
                <a:sym typeface="Arial"/>
              </a:rPr>
              <a:t>2</a:t>
            </a:r>
            <a:r>
              <a:rPr b="0" i="0" lang="es-ES" sz="4000" u="none" cap="none" strike="noStrike">
                <a:solidFill>
                  <a:srgbClr val="FFFFFF"/>
                </a:solidFill>
                <a:latin typeface="Arial"/>
                <a:ea typeface="Arial"/>
                <a:cs typeface="Arial"/>
                <a:sym typeface="Arial"/>
              </a:rPr>
              <a:t>- </a:t>
            </a:r>
            <a:r>
              <a:rPr lang="es-ES" sz="4000">
                <a:solidFill>
                  <a:srgbClr val="FFFFFF"/>
                </a:solidFill>
                <a:latin typeface="Arial"/>
                <a:ea typeface="Arial"/>
                <a:cs typeface="Arial"/>
                <a:sym typeface="Arial"/>
              </a:rPr>
              <a:t>Las Fuentes de Financiación</a:t>
            </a:r>
            <a:endParaRPr>
              <a:solidFill>
                <a:srgbClr val="FFFFFF"/>
              </a:solidFill>
            </a:endParaRPr>
          </a:p>
        </p:txBody>
      </p:sp>
      <p:sp>
        <p:nvSpPr>
          <p:cNvPr id="773" name="Google Shape;773;p69"/>
          <p:cNvSpPr txBox="1"/>
          <p:nvPr/>
        </p:nvSpPr>
        <p:spPr>
          <a:xfrm>
            <a:off x="4605300" y="455550"/>
            <a:ext cx="4538700" cy="4469400"/>
          </a:xfrm>
          <a:prstGeom prst="rect">
            <a:avLst/>
          </a:prstGeom>
          <a:noFill/>
          <a:ln>
            <a:noFill/>
          </a:ln>
        </p:spPr>
        <p:txBody>
          <a:bodyPr anchorCtr="0" anchor="t" bIns="45700" lIns="126000" spcFirstLastPara="1" rIns="91425" wrap="square" tIns="45700">
            <a:noAutofit/>
          </a:bodyPr>
          <a:lstStyle/>
          <a:p>
            <a:pPr indent="0" lvl="0" marL="0" rtl="0" algn="l">
              <a:spcBef>
                <a:spcPts val="0"/>
              </a:spcBef>
              <a:spcAft>
                <a:spcPts val="0"/>
              </a:spcAft>
              <a:buNone/>
            </a:pPr>
            <a:r>
              <a:rPr lang="es-ES" sz="2200"/>
              <a:t>CLASIFICACIÓN:</a:t>
            </a:r>
            <a:endParaRPr sz="2200"/>
          </a:p>
          <a:p>
            <a:pPr indent="-273050" lvl="0" marL="273050" rtl="0" algn="l">
              <a:spcBef>
                <a:spcPts val="0"/>
              </a:spcBef>
              <a:spcAft>
                <a:spcPts val="0"/>
              </a:spcAft>
              <a:buClr>
                <a:srgbClr val="A6A6A6"/>
              </a:buClr>
              <a:buSzPts val="2200"/>
              <a:buChar char="•"/>
            </a:pPr>
            <a:r>
              <a:rPr lang="es-ES" sz="2200">
                <a:solidFill>
                  <a:srgbClr val="000000"/>
                </a:solidFill>
              </a:rPr>
              <a:t>Según la titularidad </a:t>
            </a:r>
            <a:endParaRPr sz="1600">
              <a:solidFill>
                <a:srgbClr val="000000"/>
              </a:solidFill>
            </a:endParaRPr>
          </a:p>
          <a:p>
            <a:pPr indent="-273050" lvl="0" marL="273050" rtl="0" algn="l">
              <a:spcBef>
                <a:spcPts val="0"/>
              </a:spcBef>
              <a:spcAft>
                <a:spcPts val="0"/>
              </a:spcAft>
              <a:buClr>
                <a:srgbClr val="A6A6A6"/>
              </a:buClr>
              <a:buSzPts val="2200"/>
              <a:buChar char="•"/>
            </a:pPr>
            <a:r>
              <a:rPr lang="es-ES" sz="2200">
                <a:solidFill>
                  <a:srgbClr val="000000"/>
                </a:solidFill>
              </a:rPr>
              <a:t>Según el origen</a:t>
            </a:r>
            <a:endParaRPr sz="2200">
              <a:solidFill>
                <a:srgbClr val="000000"/>
              </a:solidFill>
            </a:endParaRPr>
          </a:p>
          <a:p>
            <a:pPr indent="0" lvl="0" marL="0" rtl="0" algn="l">
              <a:spcBef>
                <a:spcPts val="0"/>
              </a:spcBef>
              <a:spcAft>
                <a:spcPts val="0"/>
              </a:spcAft>
              <a:buNone/>
            </a:pPr>
            <a:r>
              <a:t/>
            </a:r>
            <a:endParaRPr sz="2200"/>
          </a:p>
          <a:p>
            <a:pPr indent="0" lvl="0" marL="0" rtl="0" algn="l">
              <a:spcBef>
                <a:spcPts val="0"/>
              </a:spcBef>
              <a:spcAft>
                <a:spcPts val="0"/>
              </a:spcAft>
              <a:buNone/>
            </a:pPr>
            <a:r>
              <a:rPr lang="es-ES" sz="2200"/>
              <a:t>TIPOS DE FINANCIACIÓN:</a:t>
            </a:r>
            <a:endParaRPr sz="2200"/>
          </a:p>
          <a:p>
            <a:pPr indent="0" lvl="0" marL="0" rtl="0" algn="l">
              <a:spcBef>
                <a:spcPts val="0"/>
              </a:spcBef>
              <a:spcAft>
                <a:spcPts val="0"/>
              </a:spcAft>
              <a:buNone/>
            </a:pPr>
            <a:r>
              <a:t/>
            </a:r>
            <a:endParaRPr sz="2200"/>
          </a:p>
          <a:p>
            <a:pPr indent="-273050" lvl="0" marL="273050" rtl="0" algn="l">
              <a:spcBef>
                <a:spcPts val="0"/>
              </a:spcBef>
              <a:spcAft>
                <a:spcPts val="0"/>
              </a:spcAft>
              <a:buClr>
                <a:srgbClr val="A6A6A6"/>
              </a:buClr>
              <a:buSzPts val="2200"/>
              <a:buChar char="•"/>
            </a:pPr>
            <a:r>
              <a:rPr lang="es-ES" sz="2200">
                <a:solidFill>
                  <a:srgbClr val="000000"/>
                </a:solidFill>
              </a:rPr>
              <a:t>Subvenciones </a:t>
            </a:r>
            <a:endParaRPr sz="1600">
              <a:solidFill>
                <a:srgbClr val="000000"/>
              </a:solidFill>
            </a:endParaRPr>
          </a:p>
          <a:p>
            <a:pPr indent="-273050" lvl="0" marL="273050" rtl="0" algn="l">
              <a:spcBef>
                <a:spcPts val="0"/>
              </a:spcBef>
              <a:spcAft>
                <a:spcPts val="0"/>
              </a:spcAft>
              <a:buClr>
                <a:srgbClr val="A6A6A6"/>
              </a:buClr>
              <a:buSzPts val="2200"/>
              <a:buChar char="•"/>
            </a:pPr>
            <a:r>
              <a:rPr lang="es-ES" sz="2200">
                <a:solidFill>
                  <a:srgbClr val="000000"/>
                </a:solidFill>
              </a:rPr>
              <a:t>Préstamo </a:t>
            </a:r>
            <a:endParaRPr sz="1600">
              <a:solidFill>
                <a:srgbClr val="000000"/>
              </a:solidFill>
            </a:endParaRPr>
          </a:p>
          <a:p>
            <a:pPr indent="-273050" lvl="0" marL="273050" rtl="0" algn="l">
              <a:spcBef>
                <a:spcPts val="0"/>
              </a:spcBef>
              <a:spcAft>
                <a:spcPts val="0"/>
              </a:spcAft>
              <a:buClr>
                <a:srgbClr val="A6A6A6"/>
              </a:buClr>
              <a:buSzPts val="2200"/>
              <a:buChar char="•"/>
            </a:pPr>
            <a:r>
              <a:rPr lang="es-ES" sz="2200">
                <a:solidFill>
                  <a:srgbClr val="000000"/>
                </a:solidFill>
              </a:rPr>
              <a:t>Crédito </a:t>
            </a:r>
            <a:endParaRPr sz="1600">
              <a:solidFill>
                <a:schemeClr val="dk1"/>
              </a:solidFill>
            </a:endParaRPr>
          </a:p>
          <a:p>
            <a:pPr indent="-139700" lvl="0" marL="144000" rtl="0" algn="l">
              <a:spcBef>
                <a:spcPts val="0"/>
              </a:spcBef>
              <a:spcAft>
                <a:spcPts val="0"/>
              </a:spcAft>
              <a:buClr>
                <a:srgbClr val="A6A6A6"/>
              </a:buClr>
              <a:buSzPts val="2200"/>
              <a:buChar char="•"/>
            </a:pPr>
            <a:r>
              <a:rPr lang="es-ES" sz="2200">
                <a:solidFill>
                  <a:schemeClr val="dk1"/>
                </a:solidFill>
              </a:rPr>
              <a:t>  Créditos de proveedores y otras deudas a corto plazo</a:t>
            </a:r>
            <a:endParaRPr sz="2200"/>
          </a:p>
          <a:p>
            <a:pPr indent="-139700" lvl="0" marL="144000" marR="0" rtl="0" algn="l">
              <a:spcBef>
                <a:spcPts val="0"/>
              </a:spcBef>
              <a:spcAft>
                <a:spcPts val="0"/>
              </a:spcAft>
              <a:buClr>
                <a:srgbClr val="A6A6A6"/>
              </a:buClr>
              <a:buSzPts val="2200"/>
              <a:buChar char="•"/>
            </a:pPr>
            <a:r>
              <a:rPr lang="es-ES" sz="2200">
                <a:solidFill>
                  <a:schemeClr val="dk1"/>
                </a:solidFill>
              </a:rPr>
              <a:t>  Descuento comercial </a:t>
            </a:r>
            <a:endParaRPr sz="2200"/>
          </a:p>
          <a:p>
            <a:pPr indent="-273050" lvl="0" marL="273050" rtl="0" algn="l">
              <a:spcBef>
                <a:spcPts val="0"/>
              </a:spcBef>
              <a:spcAft>
                <a:spcPts val="0"/>
              </a:spcAft>
              <a:buClr>
                <a:srgbClr val="A6A6A6"/>
              </a:buClr>
              <a:buSzPts val="2200"/>
              <a:buChar char="•"/>
            </a:pPr>
            <a:r>
              <a:rPr lang="es-ES" sz="2200">
                <a:solidFill>
                  <a:srgbClr val="000000"/>
                </a:solidFill>
              </a:rPr>
              <a:t>Leasing </a:t>
            </a:r>
            <a:endParaRPr sz="1600">
              <a:solidFill>
                <a:srgbClr val="000000"/>
              </a:solidFill>
            </a:endParaRPr>
          </a:p>
          <a:p>
            <a:pPr indent="-273050" lvl="0" marL="273050" rtl="0" algn="l">
              <a:spcBef>
                <a:spcPts val="0"/>
              </a:spcBef>
              <a:spcAft>
                <a:spcPts val="0"/>
              </a:spcAft>
              <a:buClr>
                <a:srgbClr val="A6A6A6"/>
              </a:buClr>
              <a:buSzPts val="2200"/>
              <a:buChar char="•"/>
            </a:pPr>
            <a:r>
              <a:rPr lang="es-ES" sz="2200">
                <a:solidFill>
                  <a:schemeClr val="dk1"/>
                </a:solidFill>
              </a:rPr>
              <a:t>Factoring </a:t>
            </a:r>
            <a:endParaRPr sz="2200">
              <a:solidFill>
                <a:schemeClr val="dk1"/>
              </a:solidFill>
            </a:endParaRPr>
          </a:p>
          <a:p>
            <a:pPr indent="-273050" lvl="0" marL="273050" rtl="0" algn="l">
              <a:spcBef>
                <a:spcPts val="0"/>
              </a:spcBef>
              <a:spcAft>
                <a:spcPts val="0"/>
              </a:spcAft>
              <a:buClr>
                <a:srgbClr val="A6A6A6"/>
              </a:buClr>
              <a:buSzPts val="2200"/>
              <a:buChar char="•"/>
            </a:pPr>
            <a:r>
              <a:rPr lang="es-ES" sz="2200">
                <a:solidFill>
                  <a:srgbClr val="000000"/>
                </a:solidFill>
              </a:rPr>
              <a:t>Renting </a:t>
            </a:r>
            <a:endParaRPr sz="1600">
              <a:solidFill>
                <a:srgbClr val="000000"/>
              </a:solidFill>
            </a:endParaRPr>
          </a:p>
        </p:txBody>
      </p:sp>
      <p:pic>
        <p:nvPicPr>
          <p:cNvPr id="774" name="Google Shape;774;p69"/>
          <p:cNvPicPr preferRelativeResize="0"/>
          <p:nvPr/>
        </p:nvPicPr>
        <p:blipFill>
          <a:blip r:embed="rId4">
            <a:alphaModFix/>
          </a:blip>
          <a:stretch>
            <a:fillRect/>
          </a:stretch>
        </p:blipFill>
        <p:spPr>
          <a:xfrm>
            <a:off x="0" y="2584023"/>
            <a:ext cx="4633724" cy="3071950"/>
          </a:xfrm>
          <a:prstGeom prst="rect">
            <a:avLst/>
          </a:prstGeom>
          <a:noFill/>
          <a:ln>
            <a:noFill/>
          </a:ln>
        </p:spPr>
      </p:pic>
      <p:sp>
        <p:nvSpPr>
          <p:cNvPr id="775" name="Google Shape;775;p69"/>
          <p:cNvSpPr/>
          <p:nvPr/>
        </p:nvSpPr>
        <p:spPr>
          <a:xfrm>
            <a:off x="0" y="6427500"/>
            <a:ext cx="9144000" cy="430500"/>
          </a:xfrm>
          <a:prstGeom prst="rect">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70"/>
          <p:cNvSpPr txBox="1"/>
          <p:nvPr>
            <p:ph type="title"/>
          </p:nvPr>
        </p:nvSpPr>
        <p:spPr>
          <a:xfrm>
            <a:off x="628650" y="365126"/>
            <a:ext cx="78867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s-ES"/>
              <a:t>Las fuentes de financiación</a:t>
            </a:r>
            <a:endParaRPr/>
          </a:p>
        </p:txBody>
      </p:sp>
      <p:sp>
        <p:nvSpPr>
          <p:cNvPr id="782" name="Google Shape;782;p70"/>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783" name="Google Shape;783;p70"/>
          <p:cNvSpPr txBox="1"/>
          <p:nvPr/>
        </p:nvSpPr>
        <p:spPr>
          <a:xfrm>
            <a:off x="1644650" y="2300287"/>
            <a:ext cx="2581200" cy="1636800"/>
          </a:xfrm>
          <a:prstGeom prst="rect">
            <a:avLst/>
          </a:prstGeom>
          <a:solidFill>
            <a:srgbClr val="00B0EA"/>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Activo No Corriente </a:t>
            </a:r>
            <a:endParaRPr/>
          </a:p>
        </p:txBody>
      </p:sp>
      <p:sp>
        <p:nvSpPr>
          <p:cNvPr id="784" name="Google Shape;784;p70"/>
          <p:cNvSpPr txBox="1"/>
          <p:nvPr/>
        </p:nvSpPr>
        <p:spPr>
          <a:xfrm>
            <a:off x="1644650" y="3629025"/>
            <a:ext cx="2581200" cy="1522500"/>
          </a:xfrm>
          <a:prstGeom prst="rect">
            <a:avLst/>
          </a:prstGeom>
          <a:solidFill>
            <a:srgbClr val="91E4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Activo Corriente </a:t>
            </a:r>
            <a:endParaRPr/>
          </a:p>
        </p:txBody>
      </p:sp>
      <p:sp>
        <p:nvSpPr>
          <p:cNvPr id="785" name="Google Shape;785;p70"/>
          <p:cNvSpPr txBox="1"/>
          <p:nvPr/>
        </p:nvSpPr>
        <p:spPr>
          <a:xfrm>
            <a:off x="4667250" y="2300287"/>
            <a:ext cx="2581200" cy="1003200"/>
          </a:xfrm>
          <a:prstGeom prst="rect">
            <a:avLst/>
          </a:prstGeom>
          <a:solidFill>
            <a:srgbClr val="F2760D"/>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Patrimonio Neto</a:t>
            </a:r>
            <a:endParaRPr/>
          </a:p>
        </p:txBody>
      </p:sp>
      <p:sp>
        <p:nvSpPr>
          <p:cNvPr id="786" name="Google Shape;786;p70"/>
          <p:cNvSpPr txBox="1"/>
          <p:nvPr/>
        </p:nvSpPr>
        <p:spPr>
          <a:xfrm>
            <a:off x="4667250" y="3197225"/>
            <a:ext cx="2581200" cy="1001700"/>
          </a:xfrm>
          <a:prstGeom prst="rect">
            <a:avLst/>
          </a:prstGeom>
          <a:solidFill>
            <a:srgbClr val="F7AD6E"/>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Pasivo No Corriente</a:t>
            </a:r>
            <a:endParaRPr/>
          </a:p>
        </p:txBody>
      </p:sp>
      <p:sp>
        <p:nvSpPr>
          <p:cNvPr id="787" name="Google Shape;787;p70"/>
          <p:cNvSpPr txBox="1"/>
          <p:nvPr/>
        </p:nvSpPr>
        <p:spPr>
          <a:xfrm>
            <a:off x="4667250" y="4094162"/>
            <a:ext cx="2581200" cy="1001700"/>
          </a:xfrm>
          <a:prstGeom prst="rect">
            <a:avLst/>
          </a:prstGeom>
          <a:solidFill>
            <a:srgbClr val="FCE4C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Pasivo Corriente </a:t>
            </a:r>
            <a:endParaRPr/>
          </a:p>
        </p:txBody>
      </p:sp>
      <p:sp>
        <p:nvSpPr>
          <p:cNvPr id="788" name="Google Shape;788;p70"/>
          <p:cNvSpPr txBox="1"/>
          <p:nvPr/>
        </p:nvSpPr>
        <p:spPr>
          <a:xfrm>
            <a:off x="1644650" y="1846262"/>
            <a:ext cx="25812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Inversiones</a:t>
            </a:r>
            <a:endParaRPr/>
          </a:p>
        </p:txBody>
      </p:sp>
      <p:sp>
        <p:nvSpPr>
          <p:cNvPr id="789" name="Google Shape;789;p70"/>
          <p:cNvSpPr txBox="1"/>
          <p:nvPr/>
        </p:nvSpPr>
        <p:spPr>
          <a:xfrm>
            <a:off x="4667250" y="1854200"/>
            <a:ext cx="25812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Financiación</a:t>
            </a:r>
            <a:endParaRPr/>
          </a:p>
        </p:txBody>
      </p:sp>
      <p:sp>
        <p:nvSpPr>
          <p:cNvPr id="790" name="Google Shape;790;p70"/>
          <p:cNvSpPr/>
          <p:nvPr/>
        </p:nvSpPr>
        <p:spPr>
          <a:xfrm>
            <a:off x="4551362" y="1747837"/>
            <a:ext cx="2897100" cy="3802200"/>
          </a:xfrm>
          <a:prstGeom prst="roundRect">
            <a:avLst>
              <a:gd fmla="val 16667" name="adj"/>
            </a:avLst>
          </a:prstGeom>
          <a:noFill/>
          <a:ln cap="flat" cmpd="sng" w="12700">
            <a:solidFill>
              <a:srgbClr val="00B0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91" name="Google Shape;791;p70"/>
          <p:cNvSpPr txBox="1"/>
          <p:nvPr/>
        </p:nvSpPr>
        <p:spPr>
          <a:xfrm>
            <a:off x="1278800" y="0"/>
            <a:ext cx="60318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2) Las fuentes de financiación</a:t>
            </a:r>
            <a:endParaRPr b="1" i="0" sz="3300" u="none" cap="none" strike="noStrike">
              <a:solidFill>
                <a:srgbClr val="FFFFFF"/>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7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798" name="Google Shape;798;p71"/>
          <p:cNvSpPr txBox="1"/>
          <p:nvPr/>
        </p:nvSpPr>
        <p:spPr>
          <a:xfrm>
            <a:off x="1278800" y="0"/>
            <a:ext cx="6031800" cy="658200"/>
          </a:xfrm>
          <a:prstGeom prst="rect">
            <a:avLst/>
          </a:prstGeom>
          <a:no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2) Las fuentes de financiación</a:t>
            </a:r>
            <a:endParaRPr b="1" i="0" sz="3300" u="none" cap="none" strike="noStrike">
              <a:solidFill>
                <a:srgbClr val="FFFFFF"/>
              </a:solidFill>
              <a:latin typeface="Calibri"/>
              <a:ea typeface="Calibri"/>
              <a:cs typeface="Calibri"/>
              <a:sym typeface="Calibri"/>
            </a:endParaRPr>
          </a:p>
        </p:txBody>
      </p:sp>
      <p:sp>
        <p:nvSpPr>
          <p:cNvPr id="799" name="Google Shape;799;p71"/>
          <p:cNvSpPr txBox="1"/>
          <p:nvPr>
            <p:ph type="title"/>
          </p:nvPr>
        </p:nvSpPr>
        <p:spPr>
          <a:xfrm>
            <a:off x="294525" y="736150"/>
            <a:ext cx="8278500" cy="807300"/>
          </a:xfrm>
          <a:prstGeom prst="rect">
            <a:avLst/>
          </a:prstGeom>
          <a:no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262626"/>
              </a:buClr>
              <a:buSzPts val="3300"/>
              <a:buFont typeface="Calibri"/>
              <a:buNone/>
            </a:pPr>
            <a:r>
              <a:rPr b="0" i="0" lang="es-ES" sz="3300" u="none" cap="none" strike="noStrike">
                <a:solidFill>
                  <a:srgbClr val="262626"/>
                </a:solidFill>
                <a:latin typeface="Calibri"/>
                <a:ea typeface="Calibri"/>
                <a:cs typeface="Calibri"/>
                <a:sym typeface="Calibri"/>
              </a:rPr>
              <a:t>Fuentes de Financiación: CLASIFICACI</a:t>
            </a:r>
            <a:r>
              <a:rPr lang="es-ES">
                <a:solidFill>
                  <a:srgbClr val="262626"/>
                </a:solidFill>
              </a:rPr>
              <a:t>Ó</a:t>
            </a:r>
            <a:r>
              <a:rPr b="0" i="0" lang="es-ES" sz="3300" u="none" cap="none" strike="noStrike">
                <a:solidFill>
                  <a:srgbClr val="262626"/>
                </a:solidFill>
                <a:latin typeface="Calibri"/>
                <a:ea typeface="Calibri"/>
                <a:cs typeface="Calibri"/>
                <a:sym typeface="Calibri"/>
              </a:rPr>
              <a:t>N</a:t>
            </a:r>
            <a:endParaRPr b="0" i="0" sz="3300" u="none" cap="none" strike="noStrike">
              <a:solidFill>
                <a:srgbClr val="262626"/>
              </a:solidFill>
              <a:latin typeface="Calibri"/>
              <a:ea typeface="Calibri"/>
              <a:cs typeface="Calibri"/>
              <a:sym typeface="Calibri"/>
            </a:endParaRPr>
          </a:p>
        </p:txBody>
      </p:sp>
      <p:sp>
        <p:nvSpPr>
          <p:cNvPr id="800" name="Google Shape;800;p71"/>
          <p:cNvSpPr txBox="1"/>
          <p:nvPr>
            <p:ph idx="1" type="body"/>
          </p:nvPr>
        </p:nvSpPr>
        <p:spPr>
          <a:xfrm>
            <a:off x="629648" y="1648950"/>
            <a:ext cx="7468200" cy="41910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750"/>
              </a:spcBef>
              <a:spcAft>
                <a:spcPts val="0"/>
              </a:spcAft>
              <a:buClr>
                <a:schemeClr val="dk1"/>
              </a:buClr>
              <a:buSzPts val="2100"/>
              <a:buFont typeface="Arial"/>
              <a:buNone/>
            </a:pPr>
            <a:r>
              <a:t/>
            </a:r>
            <a:endParaRPr b="1" i="0" sz="2100" u="none" cap="none" strike="noStrike">
              <a:solidFill>
                <a:srgbClr val="757070"/>
              </a:solidFill>
              <a:latin typeface="Arial"/>
              <a:ea typeface="Arial"/>
              <a:cs typeface="Arial"/>
              <a:sym typeface="Arial"/>
            </a:endParaRPr>
          </a:p>
          <a:p>
            <a:pPr indent="0" lvl="0" marL="0" marR="0" rtl="0" algn="just">
              <a:lnSpc>
                <a:spcPct val="90000"/>
              </a:lnSpc>
              <a:spcBef>
                <a:spcPts val="750"/>
              </a:spcBef>
              <a:spcAft>
                <a:spcPts val="0"/>
              </a:spcAft>
              <a:buClr>
                <a:srgbClr val="757070"/>
              </a:buClr>
              <a:buSzPts val="2100"/>
              <a:buFont typeface="Arial"/>
              <a:buNone/>
            </a:pPr>
            <a:r>
              <a:rPr b="1" i="0" lang="es-ES" sz="2100" u="sng" cap="none" strike="noStrike">
                <a:solidFill>
                  <a:srgbClr val="FF9900"/>
                </a:solidFill>
                <a:latin typeface="Arial"/>
                <a:ea typeface="Arial"/>
                <a:cs typeface="Arial"/>
                <a:sym typeface="Arial"/>
              </a:rPr>
              <a:t>Según la TITULARIDAD:</a:t>
            </a:r>
            <a:endParaRPr>
              <a:solidFill>
                <a:srgbClr val="FF9900"/>
              </a:solidFill>
              <a:latin typeface="Arial"/>
              <a:ea typeface="Arial"/>
              <a:cs typeface="Arial"/>
              <a:sym typeface="Arial"/>
            </a:endParaRPr>
          </a:p>
          <a:p>
            <a:pPr indent="-457200" lvl="1" marL="800100" marR="0" rtl="0" algn="just">
              <a:lnSpc>
                <a:spcPct val="90000"/>
              </a:lnSpc>
              <a:spcBef>
                <a:spcPts val="375"/>
              </a:spcBef>
              <a:spcAft>
                <a:spcPts val="0"/>
              </a:spcAft>
              <a:buClr>
                <a:schemeClr val="dk1"/>
              </a:buClr>
              <a:buSzPts val="2100"/>
              <a:buAutoNum type="arabicPeriod"/>
            </a:pPr>
            <a:r>
              <a:rPr b="1" i="0" lang="es-ES" sz="2100" u="none" cap="none" strike="noStrike">
                <a:solidFill>
                  <a:schemeClr val="dk1"/>
                </a:solidFill>
                <a:latin typeface="Arial"/>
                <a:ea typeface="Arial"/>
                <a:cs typeface="Arial"/>
                <a:sym typeface="Arial"/>
              </a:rPr>
              <a:t>Propias.</a:t>
            </a:r>
            <a:endParaRPr i="0" sz="2100" u="none" cap="none" strike="noStrike">
              <a:solidFill>
                <a:schemeClr val="dk1"/>
              </a:solidFill>
              <a:latin typeface="Arial"/>
              <a:ea typeface="Arial"/>
              <a:cs typeface="Arial"/>
              <a:sym typeface="Arial"/>
            </a:endParaRPr>
          </a:p>
          <a:p>
            <a:pPr indent="-457200" lvl="1" marL="800100" marR="0" rtl="0" algn="just">
              <a:lnSpc>
                <a:spcPct val="90000"/>
              </a:lnSpc>
              <a:spcBef>
                <a:spcPts val="375"/>
              </a:spcBef>
              <a:spcAft>
                <a:spcPts val="0"/>
              </a:spcAft>
              <a:buClr>
                <a:schemeClr val="dk1"/>
              </a:buClr>
              <a:buSzPts val="2100"/>
              <a:buAutoNum type="arabicPeriod"/>
            </a:pPr>
            <a:r>
              <a:rPr b="1" i="0" lang="es-ES" sz="2100" u="none" cap="none" strike="noStrike">
                <a:solidFill>
                  <a:schemeClr val="dk1"/>
                </a:solidFill>
                <a:latin typeface="Arial"/>
                <a:ea typeface="Arial"/>
                <a:cs typeface="Arial"/>
                <a:sym typeface="Arial"/>
              </a:rPr>
              <a:t>Ajenas.</a:t>
            </a:r>
            <a:endParaRPr i="0" sz="2100" u="none" cap="none" strike="noStrike">
              <a:solidFill>
                <a:schemeClr val="dk1"/>
              </a:solidFill>
              <a:latin typeface="Arial"/>
              <a:ea typeface="Arial"/>
              <a:cs typeface="Arial"/>
              <a:sym typeface="Arial"/>
            </a:endParaRPr>
          </a:p>
          <a:p>
            <a:pPr indent="0" lvl="0" marL="0" marR="0" rtl="0" algn="just">
              <a:lnSpc>
                <a:spcPct val="90000"/>
              </a:lnSpc>
              <a:spcBef>
                <a:spcPts val="750"/>
              </a:spcBef>
              <a:spcAft>
                <a:spcPts val="0"/>
              </a:spcAft>
              <a:buClr>
                <a:schemeClr val="dk1"/>
              </a:buClr>
              <a:buSzPts val="2100"/>
              <a:buFont typeface="Arial"/>
              <a:buNone/>
            </a:pPr>
            <a:r>
              <a:t/>
            </a:r>
            <a:endParaRPr b="1" i="0" sz="2100" u="none" cap="none" strike="noStrike">
              <a:solidFill>
                <a:srgbClr val="757070"/>
              </a:solidFill>
              <a:latin typeface="Arial"/>
              <a:ea typeface="Arial"/>
              <a:cs typeface="Arial"/>
              <a:sym typeface="Arial"/>
            </a:endParaRPr>
          </a:p>
          <a:p>
            <a:pPr indent="0" lvl="0" marL="0" marR="0" rtl="0" algn="just">
              <a:lnSpc>
                <a:spcPct val="90000"/>
              </a:lnSpc>
              <a:spcBef>
                <a:spcPts val="750"/>
              </a:spcBef>
              <a:spcAft>
                <a:spcPts val="0"/>
              </a:spcAft>
              <a:buClr>
                <a:srgbClr val="757070"/>
              </a:buClr>
              <a:buSzPts val="2100"/>
              <a:buFont typeface="Arial"/>
              <a:buNone/>
            </a:pPr>
            <a:r>
              <a:rPr b="1" i="0" lang="es-ES" sz="2100" u="sng" cap="none" strike="noStrike">
                <a:solidFill>
                  <a:srgbClr val="FF9900"/>
                </a:solidFill>
                <a:latin typeface="Arial"/>
                <a:ea typeface="Arial"/>
                <a:cs typeface="Arial"/>
                <a:sym typeface="Arial"/>
              </a:rPr>
              <a:t>Según el ORIGEN:</a:t>
            </a:r>
            <a:endParaRPr>
              <a:solidFill>
                <a:srgbClr val="FF9900"/>
              </a:solidFill>
              <a:latin typeface="Arial"/>
              <a:ea typeface="Arial"/>
              <a:cs typeface="Arial"/>
              <a:sym typeface="Arial"/>
            </a:endParaRPr>
          </a:p>
          <a:p>
            <a:pPr indent="-457200" lvl="1" marL="800100" marR="0" rtl="0" algn="just">
              <a:lnSpc>
                <a:spcPct val="90000"/>
              </a:lnSpc>
              <a:spcBef>
                <a:spcPts val="375"/>
              </a:spcBef>
              <a:spcAft>
                <a:spcPts val="0"/>
              </a:spcAft>
              <a:buClr>
                <a:schemeClr val="dk1"/>
              </a:buClr>
              <a:buSzPts val="2100"/>
              <a:buAutoNum type="arabicPeriod"/>
            </a:pPr>
            <a:r>
              <a:rPr b="1" i="0" lang="es-ES" sz="2100" u="none" cap="none" strike="noStrike">
                <a:solidFill>
                  <a:schemeClr val="dk1"/>
                </a:solidFill>
                <a:latin typeface="Arial"/>
                <a:ea typeface="Arial"/>
                <a:cs typeface="Arial"/>
                <a:sym typeface="Arial"/>
              </a:rPr>
              <a:t>Internas o Autofinanciación.</a:t>
            </a:r>
            <a:endParaRPr b="1" i="0" sz="2100" u="none" cap="none" strike="noStrike">
              <a:solidFill>
                <a:schemeClr val="dk1"/>
              </a:solidFill>
              <a:latin typeface="Arial"/>
              <a:ea typeface="Arial"/>
              <a:cs typeface="Arial"/>
              <a:sym typeface="Arial"/>
            </a:endParaRPr>
          </a:p>
          <a:p>
            <a:pPr indent="-457200" lvl="1" marL="800100" marR="0" rtl="0" algn="just">
              <a:lnSpc>
                <a:spcPct val="90000"/>
              </a:lnSpc>
              <a:spcBef>
                <a:spcPts val="375"/>
              </a:spcBef>
              <a:spcAft>
                <a:spcPts val="0"/>
              </a:spcAft>
              <a:buClr>
                <a:schemeClr val="dk1"/>
              </a:buClr>
              <a:buSzPts val="2100"/>
              <a:buAutoNum type="arabicPeriod"/>
            </a:pPr>
            <a:r>
              <a:rPr b="1" i="0" lang="es-ES" sz="2100" u="none" cap="none" strike="noStrike">
                <a:solidFill>
                  <a:schemeClr val="dk1"/>
                </a:solidFill>
                <a:latin typeface="Arial"/>
                <a:ea typeface="Arial"/>
                <a:cs typeface="Arial"/>
                <a:sym typeface="Arial"/>
              </a:rPr>
              <a:t>Externas.</a:t>
            </a:r>
            <a:endParaRPr i="0" sz="2100" u="none" cap="none" strike="noStrik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807" name="Google Shape;807;p72"/>
          <p:cNvSpPr txBox="1"/>
          <p:nvPr>
            <p:ph idx="1" type="body"/>
          </p:nvPr>
        </p:nvSpPr>
        <p:spPr>
          <a:xfrm>
            <a:off x="57525" y="704975"/>
            <a:ext cx="9093900" cy="507600"/>
          </a:xfrm>
          <a:prstGeom prst="rect">
            <a:avLst/>
          </a:prstGeom>
          <a:noFill/>
          <a:ln>
            <a:noFill/>
          </a:ln>
        </p:spPr>
        <p:txBody>
          <a:bodyPr anchorCtr="0" anchor="t" bIns="45700" lIns="91425" spcFirstLastPara="1" rIns="91425" wrap="square" tIns="45700">
            <a:noAutofit/>
          </a:bodyPr>
          <a:lstStyle/>
          <a:p>
            <a:pPr indent="0" lvl="0" marL="0" marR="0" rtl="0" algn="just">
              <a:lnSpc>
                <a:spcPct val="70000"/>
              </a:lnSpc>
              <a:spcBef>
                <a:spcPts val="0"/>
              </a:spcBef>
              <a:spcAft>
                <a:spcPts val="0"/>
              </a:spcAft>
              <a:buClr>
                <a:srgbClr val="757070"/>
              </a:buClr>
              <a:buSzPts val="2380"/>
              <a:buFont typeface="Arial"/>
              <a:buNone/>
            </a:pPr>
            <a:r>
              <a:rPr b="1" i="0" lang="es-ES" sz="1800" u="none" cap="none" strike="noStrike">
                <a:solidFill>
                  <a:srgbClr val="FF9900"/>
                </a:solidFill>
                <a:latin typeface="Arial"/>
                <a:ea typeface="Arial"/>
                <a:cs typeface="Arial"/>
                <a:sym typeface="Arial"/>
              </a:rPr>
              <a:t>Según la </a:t>
            </a:r>
            <a:r>
              <a:rPr b="1" i="0" lang="es-ES" sz="1800" u="sng" cap="none" strike="noStrike">
                <a:solidFill>
                  <a:srgbClr val="FF9900"/>
                </a:solidFill>
                <a:latin typeface="Arial"/>
                <a:ea typeface="Arial"/>
                <a:cs typeface="Arial"/>
                <a:sym typeface="Arial"/>
              </a:rPr>
              <a:t>TITULARIDAD</a:t>
            </a:r>
            <a:endParaRPr i="0" sz="1800" u="none" cap="none" strike="noStrike">
              <a:solidFill>
                <a:srgbClr val="FF9900"/>
              </a:solidFill>
              <a:latin typeface="Arial"/>
              <a:ea typeface="Arial"/>
              <a:cs typeface="Arial"/>
              <a:sym typeface="Arial"/>
            </a:endParaRPr>
          </a:p>
        </p:txBody>
      </p:sp>
      <p:sp>
        <p:nvSpPr>
          <p:cNvPr id="808" name="Google Shape;808;p72"/>
          <p:cNvSpPr/>
          <p:nvPr/>
        </p:nvSpPr>
        <p:spPr>
          <a:xfrm>
            <a:off x="517975" y="1497625"/>
            <a:ext cx="8414700" cy="11841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17500" lvl="0" marL="457200" rtl="0" algn="just">
              <a:lnSpc>
                <a:spcPct val="100000"/>
              </a:lnSpc>
              <a:spcBef>
                <a:spcPts val="375"/>
              </a:spcBef>
              <a:spcAft>
                <a:spcPts val="0"/>
              </a:spcAft>
              <a:buClr>
                <a:schemeClr val="dk1"/>
              </a:buClr>
              <a:buSzPts val="1400"/>
              <a:buChar char="❏"/>
            </a:pPr>
            <a:r>
              <a:rPr lang="es-ES">
                <a:solidFill>
                  <a:schemeClr val="dk1"/>
                </a:solidFill>
              </a:rPr>
              <a:t>CAPITAL: aportados por los socios de la empresa (emisión de acciones).</a:t>
            </a:r>
            <a:endParaRPr>
              <a:solidFill>
                <a:schemeClr val="dk1"/>
              </a:solidFill>
            </a:endParaRPr>
          </a:p>
          <a:p>
            <a:pPr indent="-317500" lvl="0" marL="457200" rtl="0" algn="just">
              <a:lnSpc>
                <a:spcPct val="100000"/>
              </a:lnSpc>
              <a:spcBef>
                <a:spcPts val="0"/>
              </a:spcBef>
              <a:spcAft>
                <a:spcPts val="0"/>
              </a:spcAft>
              <a:buClr>
                <a:schemeClr val="dk1"/>
              </a:buClr>
              <a:buSzPts val="1400"/>
              <a:buChar char="❏"/>
            </a:pPr>
            <a:r>
              <a:rPr lang="es-ES">
                <a:solidFill>
                  <a:schemeClr val="dk1"/>
                </a:solidFill>
              </a:rPr>
              <a:t>RESERVAS: autofinanciación generada por la empresa=&gt; son beneficios que la empresa no reparte entre los propietarios y se quedan en la empresa para financiación. Están las reservas Legales, estatutarias y las voluntarias. </a:t>
            </a:r>
            <a:endParaRPr>
              <a:solidFill>
                <a:schemeClr val="dk1"/>
              </a:solidFill>
            </a:endParaRPr>
          </a:p>
          <a:p>
            <a:pPr indent="-317500" lvl="0" marL="457200" rtl="0" algn="just">
              <a:lnSpc>
                <a:spcPct val="100000"/>
              </a:lnSpc>
              <a:spcBef>
                <a:spcPts val="0"/>
              </a:spcBef>
              <a:spcAft>
                <a:spcPts val="0"/>
              </a:spcAft>
              <a:buClr>
                <a:schemeClr val="dk1"/>
              </a:buClr>
              <a:buSzPts val="1400"/>
              <a:buChar char="❏"/>
            </a:pPr>
            <a:r>
              <a:rPr lang="es-ES">
                <a:solidFill>
                  <a:schemeClr val="dk1"/>
                </a:solidFill>
              </a:rPr>
              <a:t>SUBVENCIONES*: aportados por 3</a:t>
            </a:r>
            <a:r>
              <a:rPr baseline="30000" lang="es-ES">
                <a:solidFill>
                  <a:schemeClr val="dk1"/>
                </a:solidFill>
              </a:rPr>
              <a:t>eros</a:t>
            </a:r>
            <a:r>
              <a:rPr lang="es-ES">
                <a:solidFill>
                  <a:schemeClr val="dk1"/>
                </a:solidFill>
              </a:rPr>
              <a:t> que no tienen la obligación de devolver.</a:t>
            </a:r>
            <a:endParaRPr/>
          </a:p>
        </p:txBody>
      </p:sp>
      <p:sp>
        <p:nvSpPr>
          <p:cNvPr id="809" name="Google Shape;809;p72"/>
          <p:cNvSpPr/>
          <p:nvPr/>
        </p:nvSpPr>
        <p:spPr>
          <a:xfrm>
            <a:off x="517975" y="4208463"/>
            <a:ext cx="8414700" cy="953100"/>
          </a:xfrm>
          <a:prstGeom prst="roundRect">
            <a:avLst>
              <a:gd fmla="val 16667"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317500" lvl="0" marL="457200" rtl="0" algn="just">
              <a:lnSpc>
                <a:spcPct val="100000"/>
              </a:lnSpc>
              <a:spcBef>
                <a:spcPts val="375"/>
              </a:spcBef>
              <a:spcAft>
                <a:spcPts val="0"/>
              </a:spcAft>
              <a:buClr>
                <a:schemeClr val="dk1"/>
              </a:buClr>
              <a:buSzPts val="1400"/>
              <a:buChar char="❏"/>
            </a:pPr>
            <a:r>
              <a:rPr lang="es-ES">
                <a:solidFill>
                  <a:schemeClr val="dk1"/>
                </a:solidFill>
              </a:rPr>
              <a:t>OBLIGACIONES Y BONOS: emisión de bonos y obligaciones a medio y largo plazo. Son títulos de deuda cuya diferencia entre ambos radica en el plazo de reembolso (&gt;5 años= obligaciones).</a:t>
            </a:r>
            <a:endParaRPr>
              <a:solidFill>
                <a:schemeClr val="dk1"/>
              </a:solidFill>
            </a:endParaRPr>
          </a:p>
          <a:p>
            <a:pPr indent="-317500" lvl="0" marL="457200" rtl="0" algn="just">
              <a:lnSpc>
                <a:spcPct val="100000"/>
              </a:lnSpc>
              <a:spcBef>
                <a:spcPts val="375"/>
              </a:spcBef>
              <a:spcAft>
                <a:spcPts val="0"/>
              </a:spcAft>
              <a:buClr>
                <a:schemeClr val="dk1"/>
              </a:buClr>
              <a:buSzPts val="1400"/>
              <a:buChar char="❏"/>
            </a:pPr>
            <a:r>
              <a:rPr lang="es-ES">
                <a:solidFill>
                  <a:schemeClr val="dk1"/>
                </a:solidFill>
              </a:rPr>
              <a:t>PRÉSTAMOS Y CRÉDITOS.</a:t>
            </a:r>
            <a:endParaRPr>
              <a:solidFill>
                <a:schemeClr val="dk1"/>
              </a:solidFill>
            </a:endParaRPr>
          </a:p>
          <a:p>
            <a:pPr indent="-317500" lvl="0" marL="457200" rtl="0" algn="just">
              <a:lnSpc>
                <a:spcPct val="100000"/>
              </a:lnSpc>
              <a:spcBef>
                <a:spcPts val="375"/>
              </a:spcBef>
              <a:spcAft>
                <a:spcPts val="0"/>
              </a:spcAft>
              <a:buClr>
                <a:schemeClr val="dk1"/>
              </a:buClr>
              <a:buSzPts val="1400"/>
              <a:buChar char="❏"/>
            </a:pPr>
            <a:r>
              <a:rPr lang="es-ES">
                <a:solidFill>
                  <a:schemeClr val="dk1"/>
                </a:solidFill>
              </a:rPr>
              <a:t>PROVEEDORES</a:t>
            </a:r>
            <a:endParaRPr>
              <a:solidFill>
                <a:schemeClr val="dk1"/>
              </a:solidFill>
            </a:endParaRPr>
          </a:p>
        </p:txBody>
      </p:sp>
      <p:sp>
        <p:nvSpPr>
          <p:cNvPr id="810" name="Google Shape;810;p72"/>
          <p:cNvSpPr txBox="1"/>
          <p:nvPr/>
        </p:nvSpPr>
        <p:spPr>
          <a:xfrm>
            <a:off x="0" y="3284725"/>
            <a:ext cx="8915100" cy="858300"/>
          </a:xfrm>
          <a:prstGeom prst="rect">
            <a:avLst/>
          </a:prstGeom>
          <a:noFill/>
          <a:ln>
            <a:noFill/>
          </a:ln>
        </p:spPr>
        <p:txBody>
          <a:bodyPr anchorCtr="0" anchor="ctr" bIns="91425" lIns="91425" spcFirstLastPara="1" rIns="91425" wrap="square" tIns="91425">
            <a:noAutofit/>
          </a:bodyPr>
          <a:lstStyle/>
          <a:p>
            <a:pPr indent="-425450" lvl="1" marL="800100" rtl="0" algn="just">
              <a:lnSpc>
                <a:spcPct val="90000"/>
              </a:lnSpc>
              <a:spcBef>
                <a:spcPts val="375"/>
              </a:spcBef>
              <a:spcAft>
                <a:spcPts val="0"/>
              </a:spcAft>
              <a:buClr>
                <a:schemeClr val="dk1"/>
              </a:buClr>
              <a:buSzPts val="1600"/>
              <a:buFont typeface="Calibri"/>
              <a:buAutoNum type="arabicPeriod" startAt="2"/>
            </a:pPr>
            <a:r>
              <a:rPr b="1" lang="es-ES" sz="1600" u="sng">
                <a:solidFill>
                  <a:schemeClr val="dk1"/>
                </a:solidFill>
              </a:rPr>
              <a:t>Ajenas:</a:t>
            </a:r>
            <a:r>
              <a:rPr b="1" lang="es-ES" sz="1600">
                <a:solidFill>
                  <a:schemeClr val="dk1"/>
                </a:solidFill>
              </a:rPr>
              <a:t> </a:t>
            </a:r>
            <a:r>
              <a:rPr lang="es-ES" sz="1600">
                <a:solidFill>
                  <a:schemeClr val="dk1"/>
                </a:solidFill>
              </a:rPr>
              <a:t>Recursos propiedad de terceras personas que han sido cedidos de manera temporal con unas </a:t>
            </a:r>
            <a:r>
              <a:rPr b="1" i="1" lang="es-ES" sz="1600" u="sng">
                <a:solidFill>
                  <a:schemeClr val="dk1"/>
                </a:solidFill>
              </a:rPr>
              <a:t>fechas de devolución</a:t>
            </a:r>
            <a:r>
              <a:rPr lang="es-ES" sz="1600">
                <a:solidFill>
                  <a:schemeClr val="dk1"/>
                </a:solidFill>
              </a:rPr>
              <a:t> y en algunos casos con la obligación de pagar un interés en concepto de remuneración.</a:t>
            </a:r>
            <a:endParaRPr sz="1600">
              <a:solidFill>
                <a:schemeClr val="dk1"/>
              </a:solidFill>
            </a:endParaRPr>
          </a:p>
        </p:txBody>
      </p:sp>
      <p:sp>
        <p:nvSpPr>
          <p:cNvPr id="811" name="Google Shape;811;p72"/>
          <p:cNvSpPr txBox="1"/>
          <p:nvPr>
            <p:ph idx="1" type="body"/>
          </p:nvPr>
        </p:nvSpPr>
        <p:spPr>
          <a:xfrm>
            <a:off x="93800" y="5216425"/>
            <a:ext cx="8915100" cy="13230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757070"/>
              </a:buClr>
              <a:buSzPts val="2400"/>
              <a:buFont typeface="Arial"/>
              <a:buNone/>
            </a:pPr>
            <a:r>
              <a:rPr b="1" i="0" lang="es-ES" sz="1800" u="none" cap="none" strike="noStrike">
                <a:solidFill>
                  <a:srgbClr val="FF9900"/>
                </a:solidFill>
                <a:latin typeface="Arial"/>
                <a:ea typeface="Arial"/>
                <a:cs typeface="Arial"/>
                <a:sym typeface="Arial"/>
              </a:rPr>
              <a:t>Según el </a:t>
            </a:r>
            <a:r>
              <a:rPr b="1" i="0" lang="es-ES" sz="1800" u="sng" cap="none" strike="noStrike">
                <a:solidFill>
                  <a:srgbClr val="FF9900"/>
                </a:solidFill>
                <a:latin typeface="Arial"/>
                <a:ea typeface="Arial"/>
                <a:cs typeface="Arial"/>
                <a:sym typeface="Arial"/>
              </a:rPr>
              <a:t>ORIGEN</a:t>
            </a:r>
            <a:endParaRPr b="1" i="0" sz="1800" u="sng" cap="none" strike="noStrike">
              <a:solidFill>
                <a:srgbClr val="FF9900"/>
              </a:solidFill>
              <a:latin typeface="Arial"/>
              <a:ea typeface="Arial"/>
              <a:cs typeface="Arial"/>
              <a:sym typeface="Arial"/>
            </a:endParaRPr>
          </a:p>
          <a:p>
            <a:pPr indent="-425450" lvl="0" marL="914400" marR="0" rtl="0" algn="just">
              <a:lnSpc>
                <a:spcPct val="90000"/>
              </a:lnSpc>
              <a:spcBef>
                <a:spcPts val="750"/>
              </a:spcBef>
              <a:spcAft>
                <a:spcPts val="0"/>
              </a:spcAft>
              <a:buClr>
                <a:schemeClr val="dk1"/>
              </a:buClr>
              <a:buSzPts val="1600"/>
              <a:buFont typeface="Calibri"/>
              <a:buAutoNum type="arabicPeriod"/>
            </a:pPr>
            <a:r>
              <a:rPr b="1" i="0" lang="es-ES" sz="1600" u="sng" cap="none" strike="noStrike">
                <a:solidFill>
                  <a:schemeClr val="dk1"/>
                </a:solidFill>
                <a:latin typeface="Calibri"/>
                <a:ea typeface="Calibri"/>
                <a:cs typeface="Calibri"/>
                <a:sym typeface="Calibri"/>
              </a:rPr>
              <a:t>Internas o Autofinanciación:</a:t>
            </a:r>
            <a:r>
              <a:rPr b="1" i="0" lang="es-ES" sz="1600" u="none" cap="none" strike="noStrike">
                <a:solidFill>
                  <a:schemeClr val="dk1"/>
                </a:solidFill>
                <a:latin typeface="Calibri"/>
                <a:ea typeface="Calibri"/>
                <a:cs typeface="Calibri"/>
                <a:sym typeface="Calibri"/>
              </a:rPr>
              <a:t> </a:t>
            </a:r>
            <a:r>
              <a:rPr b="0" i="0" lang="es-ES" sz="1600" u="none" cap="none" strike="noStrike">
                <a:solidFill>
                  <a:schemeClr val="dk1"/>
                </a:solidFill>
                <a:latin typeface="Calibri"/>
                <a:ea typeface="Calibri"/>
                <a:cs typeface="Calibri"/>
                <a:sym typeface="Calibri"/>
              </a:rPr>
              <a:t>Obtenidas por la actividad de la empresa</a:t>
            </a:r>
            <a:r>
              <a:rPr lang="es-ES" sz="1600"/>
              <a:t> (Reservas).</a:t>
            </a:r>
            <a:endParaRPr sz="1200"/>
          </a:p>
          <a:p>
            <a:pPr indent="-425450" lvl="0" marL="914400" marR="0" rtl="0" algn="just">
              <a:lnSpc>
                <a:spcPct val="90000"/>
              </a:lnSpc>
              <a:spcBef>
                <a:spcPts val="750"/>
              </a:spcBef>
              <a:spcAft>
                <a:spcPts val="0"/>
              </a:spcAft>
              <a:buClr>
                <a:schemeClr val="dk1"/>
              </a:buClr>
              <a:buSzPts val="1600"/>
              <a:buFont typeface="Calibri"/>
              <a:buAutoNum type="arabicPeriod"/>
            </a:pPr>
            <a:r>
              <a:rPr b="1" i="0" lang="es-ES" sz="1600" u="sng" cap="none" strike="noStrike">
                <a:solidFill>
                  <a:schemeClr val="dk1"/>
                </a:solidFill>
                <a:latin typeface="Calibri"/>
                <a:ea typeface="Calibri"/>
                <a:cs typeface="Calibri"/>
                <a:sym typeface="Calibri"/>
              </a:rPr>
              <a:t>Externas:</a:t>
            </a:r>
            <a:r>
              <a:rPr b="1" i="0" lang="es-ES" sz="1600" u="none" cap="none" strike="noStrike">
                <a:solidFill>
                  <a:schemeClr val="dk1"/>
                </a:solidFill>
                <a:latin typeface="Calibri"/>
                <a:ea typeface="Calibri"/>
                <a:cs typeface="Calibri"/>
                <a:sym typeface="Calibri"/>
              </a:rPr>
              <a:t> </a:t>
            </a:r>
            <a:r>
              <a:rPr b="0" i="0" lang="es-ES" sz="1600" u="none" cap="none" strike="noStrike">
                <a:solidFill>
                  <a:schemeClr val="dk1"/>
                </a:solidFill>
                <a:latin typeface="Calibri"/>
                <a:ea typeface="Calibri"/>
                <a:cs typeface="Calibri"/>
                <a:sym typeface="Calibri"/>
              </a:rPr>
              <a:t>Aportaciones desde fuera de la empresa (obligaciones y bonos pr</a:t>
            </a:r>
            <a:r>
              <a:rPr lang="es-ES" sz="1600"/>
              <a:t>éstamos y créditos, proveedores)</a:t>
            </a:r>
            <a:r>
              <a:rPr b="0" i="0" lang="es-ES" sz="1600" u="none" cap="none" strike="noStrike">
                <a:solidFill>
                  <a:schemeClr val="dk1"/>
                </a:solidFill>
                <a:latin typeface="Calibri"/>
                <a:ea typeface="Calibri"/>
                <a:cs typeface="Calibri"/>
                <a:sym typeface="Calibri"/>
              </a:rPr>
              <a:t>.</a:t>
            </a:r>
            <a:endParaRPr sz="1600"/>
          </a:p>
          <a:p>
            <a:pPr indent="-323850" lvl="0" marL="457200" marR="0" rtl="0" algn="just">
              <a:lnSpc>
                <a:spcPct val="90000"/>
              </a:lnSpc>
              <a:spcBef>
                <a:spcPts val="750"/>
              </a:spcBef>
              <a:spcAft>
                <a:spcPts val="0"/>
              </a:spcAft>
              <a:buClr>
                <a:schemeClr val="dk1"/>
              </a:buClr>
              <a:buSzPts val="2100"/>
              <a:buFont typeface="Calibri"/>
              <a:buNone/>
            </a:pPr>
            <a:r>
              <a:t/>
            </a:r>
            <a:endParaRPr b="0" i="0" sz="1600" u="none" cap="none" strike="noStrike">
              <a:solidFill>
                <a:schemeClr val="dk1"/>
              </a:solidFill>
              <a:latin typeface="Calibri"/>
              <a:ea typeface="Calibri"/>
              <a:cs typeface="Calibri"/>
              <a:sym typeface="Calibri"/>
            </a:endParaRPr>
          </a:p>
          <a:p>
            <a:pPr indent="0" lvl="1" marL="342900" marR="0" rtl="0" algn="just">
              <a:lnSpc>
                <a:spcPct val="90000"/>
              </a:lnSpc>
              <a:spcBef>
                <a:spcPts val="375"/>
              </a:spcBef>
              <a:spcAft>
                <a:spcPts val="0"/>
              </a:spcAft>
              <a:buClr>
                <a:schemeClr val="dk1"/>
              </a:buClr>
              <a:buSzPts val="1800"/>
              <a:buFont typeface="Arial"/>
              <a:buNone/>
            </a:pPr>
            <a:r>
              <a:t/>
            </a:r>
            <a:endParaRPr b="0" i="0" sz="1600" u="none" cap="none" strike="noStrike">
              <a:solidFill>
                <a:schemeClr val="dk1"/>
              </a:solidFill>
              <a:latin typeface="Calibri"/>
              <a:ea typeface="Calibri"/>
              <a:cs typeface="Calibri"/>
              <a:sym typeface="Calibri"/>
            </a:endParaRPr>
          </a:p>
        </p:txBody>
      </p:sp>
      <p:sp>
        <p:nvSpPr>
          <p:cNvPr id="812" name="Google Shape;812;p72"/>
          <p:cNvSpPr txBox="1"/>
          <p:nvPr/>
        </p:nvSpPr>
        <p:spPr>
          <a:xfrm>
            <a:off x="1278800" y="0"/>
            <a:ext cx="60318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2) Las fuentes de financiación</a:t>
            </a:r>
            <a:endParaRPr b="1" i="0" sz="3300" u="none" cap="none" strike="noStrike">
              <a:solidFill>
                <a:srgbClr val="FFFFFF"/>
              </a:solidFill>
              <a:latin typeface="Calibri"/>
              <a:ea typeface="Calibri"/>
              <a:cs typeface="Calibri"/>
              <a:sym typeface="Calibri"/>
            </a:endParaRPr>
          </a:p>
        </p:txBody>
      </p:sp>
      <p:sp>
        <p:nvSpPr>
          <p:cNvPr id="813" name="Google Shape;813;p72"/>
          <p:cNvSpPr txBox="1"/>
          <p:nvPr/>
        </p:nvSpPr>
        <p:spPr>
          <a:xfrm>
            <a:off x="517975" y="2568625"/>
            <a:ext cx="8490900" cy="507600"/>
          </a:xfrm>
          <a:prstGeom prst="rect">
            <a:avLst/>
          </a:prstGeom>
          <a:noFill/>
          <a:ln>
            <a:noFill/>
          </a:ln>
        </p:spPr>
        <p:txBody>
          <a:bodyPr anchorCtr="0" anchor="t" bIns="91425" lIns="91425" spcFirstLastPara="1" rIns="91425" wrap="square" tIns="91425">
            <a:noAutofit/>
          </a:bodyPr>
          <a:lstStyle/>
          <a:p>
            <a:pPr indent="-127000" lvl="0" marL="171450" rtl="0" algn="just">
              <a:lnSpc>
                <a:spcPct val="90000"/>
              </a:lnSpc>
              <a:spcBef>
                <a:spcPts val="750"/>
              </a:spcBef>
              <a:spcAft>
                <a:spcPts val="0"/>
              </a:spcAft>
              <a:buClr>
                <a:srgbClr val="757070"/>
              </a:buClr>
              <a:buSzPts val="1400"/>
              <a:buChar char="•"/>
            </a:pPr>
            <a:r>
              <a:rPr lang="es-ES">
                <a:solidFill>
                  <a:schemeClr val="dk1"/>
                </a:solidFill>
              </a:rPr>
              <a:t>Las administraciones públicas otorgan subvenciones para fomentar diferentes acciones (aplicación de nuevas tecnologías, respeto al medio ambiente, adquisición de maquinaria…) </a:t>
            </a:r>
            <a:endParaRPr>
              <a:solidFill>
                <a:schemeClr val="dk1"/>
              </a:solidFill>
            </a:endParaRPr>
          </a:p>
        </p:txBody>
      </p:sp>
      <p:sp>
        <p:nvSpPr>
          <p:cNvPr id="814" name="Google Shape;814;p72"/>
          <p:cNvSpPr txBox="1"/>
          <p:nvPr/>
        </p:nvSpPr>
        <p:spPr>
          <a:xfrm>
            <a:off x="265425" y="1009100"/>
            <a:ext cx="8704200" cy="365100"/>
          </a:xfrm>
          <a:prstGeom prst="rect">
            <a:avLst/>
          </a:prstGeom>
          <a:noFill/>
          <a:ln>
            <a:noFill/>
          </a:ln>
        </p:spPr>
        <p:txBody>
          <a:bodyPr anchorCtr="0" anchor="t" bIns="91425" lIns="91425" spcFirstLastPara="1" rIns="91425" wrap="square" tIns="91425">
            <a:noAutofit/>
          </a:bodyPr>
          <a:lstStyle/>
          <a:p>
            <a:pPr indent="0" lvl="0" marL="0" rtl="0" algn="just">
              <a:lnSpc>
                <a:spcPct val="70000"/>
              </a:lnSpc>
              <a:spcBef>
                <a:spcPts val="375"/>
              </a:spcBef>
              <a:spcAft>
                <a:spcPts val="0"/>
              </a:spcAft>
              <a:buNone/>
            </a:pPr>
            <a:r>
              <a:rPr b="1" lang="es-ES" sz="1600">
                <a:solidFill>
                  <a:schemeClr val="dk1"/>
                </a:solidFill>
              </a:rPr>
              <a:t>1. </a:t>
            </a:r>
            <a:r>
              <a:rPr b="1" lang="es-ES" sz="1600" u="sng">
                <a:solidFill>
                  <a:schemeClr val="dk1"/>
                </a:solidFill>
              </a:rPr>
              <a:t>Propias:</a:t>
            </a:r>
            <a:r>
              <a:rPr b="1" lang="es-ES" sz="1600">
                <a:solidFill>
                  <a:schemeClr val="dk1"/>
                </a:solidFill>
              </a:rPr>
              <a:t> </a:t>
            </a:r>
            <a:r>
              <a:rPr lang="es-ES" sz="1600">
                <a:solidFill>
                  <a:schemeClr val="dk1"/>
                </a:solidFill>
              </a:rPr>
              <a:t>Recursos propiedad de los socios de la empresa. </a:t>
            </a:r>
            <a:endParaRPr sz="16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73"/>
          <p:cNvSpPr txBox="1"/>
          <p:nvPr>
            <p:ph idx="1" type="body"/>
          </p:nvPr>
        </p:nvSpPr>
        <p:spPr>
          <a:xfrm>
            <a:off x="12200" y="2668475"/>
            <a:ext cx="9055500" cy="1773300"/>
          </a:xfrm>
          <a:prstGeom prst="rect">
            <a:avLst/>
          </a:prstGeom>
          <a:noFill/>
          <a:ln>
            <a:noFill/>
          </a:ln>
        </p:spPr>
        <p:txBody>
          <a:bodyPr anchorCtr="0" anchor="t" bIns="45700" lIns="91425" spcFirstLastPara="1" rIns="91425" wrap="square" tIns="45700">
            <a:noAutofit/>
          </a:bodyPr>
          <a:lstStyle/>
          <a:p>
            <a:pPr indent="-323850" lvl="0" marL="457200" marR="0" rtl="0" algn="just">
              <a:lnSpc>
                <a:spcPct val="90000"/>
              </a:lnSpc>
              <a:spcBef>
                <a:spcPts val="750"/>
              </a:spcBef>
              <a:spcAft>
                <a:spcPts val="0"/>
              </a:spcAft>
              <a:buSzPts val="1500"/>
              <a:buFont typeface="Calibri"/>
              <a:buChar char="•"/>
            </a:pPr>
            <a:r>
              <a:rPr b="1" i="0" lang="es-ES" sz="1500" u="sng" cap="none" strike="noStrike">
                <a:solidFill>
                  <a:srgbClr val="FF9900"/>
                </a:solidFill>
                <a:latin typeface="Arial"/>
                <a:ea typeface="Arial"/>
                <a:cs typeface="Arial"/>
                <a:sym typeface="Arial"/>
              </a:rPr>
              <a:t>CRÉDITO</a:t>
            </a:r>
            <a:r>
              <a:rPr b="1" i="0" lang="es-ES" sz="1500" u="none" cap="none" strike="noStrike">
                <a:solidFill>
                  <a:srgbClr val="FF9900"/>
                </a:solidFill>
                <a:latin typeface="Arial"/>
                <a:ea typeface="Arial"/>
                <a:cs typeface="Arial"/>
                <a:sym typeface="Arial"/>
              </a:rPr>
              <a:t>:</a:t>
            </a:r>
            <a:r>
              <a:rPr b="1" i="0" lang="es-ES" sz="1500" u="none" cap="none" strike="noStrike">
                <a:solidFill>
                  <a:srgbClr val="757070"/>
                </a:solidFill>
                <a:latin typeface="Arial"/>
                <a:ea typeface="Arial"/>
                <a:cs typeface="Arial"/>
                <a:sym typeface="Arial"/>
              </a:rPr>
              <a:t> </a:t>
            </a:r>
            <a:r>
              <a:rPr i="0" lang="es-ES" sz="1500" u="none" cap="none" strike="noStrike">
                <a:solidFill>
                  <a:schemeClr val="dk1"/>
                </a:solidFill>
                <a:latin typeface="Arial"/>
                <a:ea typeface="Arial"/>
                <a:cs typeface="Arial"/>
                <a:sym typeface="Arial"/>
              </a:rPr>
              <a:t>Contrato o op</a:t>
            </a:r>
            <a:r>
              <a:rPr lang="es-ES" sz="1500">
                <a:latin typeface="Arial"/>
                <a:ea typeface="Arial"/>
                <a:cs typeface="Arial"/>
                <a:sym typeface="Arial"/>
              </a:rPr>
              <a:t>eración financiera</a:t>
            </a:r>
            <a:r>
              <a:rPr i="0" lang="es-ES" sz="1500" u="none" cap="none" strike="noStrike">
                <a:solidFill>
                  <a:schemeClr val="dk1"/>
                </a:solidFill>
                <a:latin typeface="Arial"/>
                <a:ea typeface="Arial"/>
                <a:cs typeface="Arial"/>
                <a:sym typeface="Arial"/>
              </a:rPr>
              <a:t> por el que la entidad financiera pone a </a:t>
            </a:r>
            <a:r>
              <a:rPr b="1" i="1" lang="es-ES" sz="1500" u="sng" cap="none" strike="noStrike">
                <a:solidFill>
                  <a:schemeClr val="dk1"/>
                </a:solidFill>
                <a:latin typeface="Arial"/>
                <a:ea typeface="Arial"/>
                <a:cs typeface="Arial"/>
                <a:sym typeface="Arial"/>
              </a:rPr>
              <a:t>disposición de la empresa fondos hasta un límite determinado</a:t>
            </a:r>
            <a:r>
              <a:rPr i="0" lang="es-ES" sz="1500" u="none" cap="none" strike="noStrike">
                <a:solidFill>
                  <a:schemeClr val="dk1"/>
                </a:solidFill>
                <a:latin typeface="Arial"/>
                <a:ea typeface="Arial"/>
                <a:cs typeface="Arial"/>
                <a:sym typeface="Arial"/>
              </a:rPr>
              <a:t>, y durante un t</a:t>
            </a:r>
            <a:r>
              <a:rPr lang="es-ES" sz="1500">
                <a:latin typeface="Arial"/>
                <a:ea typeface="Arial"/>
                <a:cs typeface="Arial"/>
                <a:sym typeface="Arial"/>
              </a:rPr>
              <a:t>iempo determinado</a:t>
            </a:r>
            <a:r>
              <a:rPr i="0" lang="es-ES" sz="1500" u="none" cap="none" strike="noStrike">
                <a:solidFill>
                  <a:schemeClr val="dk1"/>
                </a:solidFill>
                <a:latin typeface="Arial"/>
                <a:ea typeface="Arial"/>
                <a:cs typeface="Arial"/>
                <a:sym typeface="Arial"/>
              </a:rPr>
              <a:t> articulado en una cuenta corriente que se va poniendo a dispos</a:t>
            </a:r>
            <a:r>
              <a:rPr lang="es-ES" sz="1500">
                <a:latin typeface="Arial"/>
                <a:ea typeface="Arial"/>
                <a:cs typeface="Arial"/>
                <a:sym typeface="Arial"/>
              </a:rPr>
              <a:t>ición poco a poco</a:t>
            </a:r>
            <a:r>
              <a:rPr i="0" lang="es-ES" sz="1500" u="none" cap="none" strike="noStrike">
                <a:solidFill>
                  <a:schemeClr val="dk1"/>
                </a:solidFill>
                <a:latin typeface="Arial"/>
                <a:ea typeface="Arial"/>
                <a:cs typeface="Arial"/>
                <a:sym typeface="Arial"/>
              </a:rPr>
              <a:t>. Por su parte, la empresa se compromete al pago periódico de </a:t>
            </a:r>
            <a:r>
              <a:rPr i="0" lang="es-ES" sz="1500" u="sng" cap="none" strike="noStrike">
                <a:solidFill>
                  <a:schemeClr val="dk1"/>
                </a:solidFill>
                <a:latin typeface="Arial"/>
                <a:ea typeface="Arial"/>
                <a:cs typeface="Arial"/>
                <a:sym typeface="Arial"/>
              </a:rPr>
              <a:t>intereses sobre las cantidades dispuestas</a:t>
            </a:r>
            <a:r>
              <a:rPr i="0" lang="es-ES" sz="1500" u="none" cap="none" strike="noStrike">
                <a:solidFill>
                  <a:schemeClr val="dk1"/>
                </a:solidFill>
                <a:latin typeface="Arial"/>
                <a:ea typeface="Arial"/>
                <a:cs typeface="Arial"/>
                <a:sym typeface="Arial"/>
              </a:rPr>
              <a:t> y a la devolución del principal al finalizar el plazo del contrato pactado, plazo inferior a un año. </a:t>
            </a:r>
            <a:endParaRPr sz="1500">
              <a:latin typeface="Arial"/>
              <a:ea typeface="Arial"/>
              <a:cs typeface="Arial"/>
              <a:sym typeface="Arial"/>
            </a:endParaRPr>
          </a:p>
          <a:p>
            <a:pPr indent="0" lvl="0" marL="457200" marR="0" rtl="0" algn="just">
              <a:lnSpc>
                <a:spcPct val="90000"/>
              </a:lnSpc>
              <a:spcBef>
                <a:spcPts val="750"/>
              </a:spcBef>
              <a:spcAft>
                <a:spcPts val="0"/>
              </a:spcAft>
              <a:buNone/>
            </a:pPr>
            <a:r>
              <a:t/>
            </a:r>
            <a:endParaRPr i="0" sz="1500" u="none" cap="none" strike="noStrike">
              <a:solidFill>
                <a:schemeClr val="dk1"/>
              </a:solidFill>
              <a:latin typeface="Arial"/>
              <a:ea typeface="Arial"/>
              <a:cs typeface="Arial"/>
              <a:sym typeface="Arial"/>
            </a:endParaRPr>
          </a:p>
        </p:txBody>
      </p:sp>
      <p:sp>
        <p:nvSpPr>
          <p:cNvPr id="821" name="Google Shape;821;p7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822" name="Google Shape;822;p73"/>
          <p:cNvSpPr txBox="1"/>
          <p:nvPr/>
        </p:nvSpPr>
        <p:spPr>
          <a:xfrm>
            <a:off x="1278800" y="0"/>
            <a:ext cx="60318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2) Las fuentes de financiación</a:t>
            </a:r>
            <a:endParaRPr b="1" i="0" sz="3300" u="none" cap="none" strike="noStrike">
              <a:solidFill>
                <a:srgbClr val="FFFFFF"/>
              </a:solidFill>
              <a:latin typeface="Calibri"/>
              <a:ea typeface="Calibri"/>
              <a:cs typeface="Calibri"/>
              <a:sym typeface="Calibri"/>
            </a:endParaRPr>
          </a:p>
        </p:txBody>
      </p:sp>
      <p:sp>
        <p:nvSpPr>
          <p:cNvPr id="823" name="Google Shape;823;p73"/>
          <p:cNvSpPr txBox="1"/>
          <p:nvPr/>
        </p:nvSpPr>
        <p:spPr>
          <a:xfrm>
            <a:off x="-1500" y="4004275"/>
            <a:ext cx="9055500" cy="907500"/>
          </a:xfrm>
          <a:prstGeom prst="rect">
            <a:avLst/>
          </a:prstGeom>
          <a:solidFill>
            <a:srgbClr val="FFFFFF"/>
          </a:solidFill>
          <a:ln>
            <a:noFill/>
          </a:ln>
        </p:spPr>
        <p:txBody>
          <a:bodyPr anchorCtr="0" anchor="ctr" bIns="91425" lIns="91425" spcFirstLastPara="1" rIns="91425" wrap="square" tIns="91425">
            <a:noAutofit/>
          </a:bodyPr>
          <a:lstStyle/>
          <a:p>
            <a:pPr indent="-323850" lvl="0" marL="457200" rtl="0" algn="just">
              <a:lnSpc>
                <a:spcPct val="90000"/>
              </a:lnSpc>
              <a:spcBef>
                <a:spcPts val="750"/>
              </a:spcBef>
              <a:spcAft>
                <a:spcPts val="0"/>
              </a:spcAft>
              <a:buSzPts val="1500"/>
              <a:buChar char="●"/>
            </a:pPr>
            <a:r>
              <a:rPr b="1" lang="es-ES" sz="1500" u="sng">
                <a:solidFill>
                  <a:srgbClr val="FF9900"/>
                </a:solidFill>
              </a:rPr>
              <a:t>CRÉDITOS</a:t>
            </a:r>
            <a:r>
              <a:rPr b="1" lang="es-ES" sz="1500" u="sng">
                <a:solidFill>
                  <a:srgbClr val="FF9900"/>
                </a:solidFill>
              </a:rPr>
              <a:t> DE LOS PROVEEDORES</a:t>
            </a:r>
            <a:r>
              <a:rPr b="1" lang="es-ES" sz="1500">
                <a:solidFill>
                  <a:srgbClr val="FF9900"/>
                </a:solidFill>
              </a:rPr>
              <a:t>:</a:t>
            </a:r>
            <a:r>
              <a:rPr b="1" i="1" lang="es-ES" sz="1500">
                <a:solidFill>
                  <a:srgbClr val="757070"/>
                </a:solidFill>
              </a:rPr>
              <a:t> </a:t>
            </a:r>
            <a:r>
              <a:rPr lang="es-ES" sz="1500">
                <a:solidFill>
                  <a:schemeClr val="dk1"/>
                </a:solidFill>
              </a:rPr>
              <a:t>aplazamientos concedido a la empresa en los pagos de sus derechos de cobro (30, 60, 90 días). Este aplazamiento suele tener un coste financiero implícito por la no-aplicación de un descuento por pago inmediato.</a:t>
            </a:r>
            <a:endParaRPr sz="1500">
              <a:solidFill>
                <a:schemeClr val="dk1"/>
              </a:solidFill>
            </a:endParaRPr>
          </a:p>
        </p:txBody>
      </p:sp>
      <p:sp>
        <p:nvSpPr>
          <p:cNvPr id="824" name="Google Shape;824;p73"/>
          <p:cNvSpPr txBox="1"/>
          <p:nvPr/>
        </p:nvSpPr>
        <p:spPr>
          <a:xfrm>
            <a:off x="0" y="4655650"/>
            <a:ext cx="8842200" cy="1773300"/>
          </a:xfrm>
          <a:prstGeom prst="rect">
            <a:avLst/>
          </a:prstGeom>
          <a:noFill/>
          <a:ln>
            <a:noFill/>
          </a:ln>
        </p:spPr>
        <p:txBody>
          <a:bodyPr anchorCtr="0" anchor="t" bIns="91425" lIns="91425" spcFirstLastPara="1" rIns="91425" wrap="square" tIns="91425">
            <a:noAutofit/>
          </a:bodyPr>
          <a:lstStyle/>
          <a:p>
            <a:pPr indent="-44450" lvl="0" marL="171450" rtl="0" algn="just">
              <a:lnSpc>
                <a:spcPct val="90000"/>
              </a:lnSpc>
              <a:spcBef>
                <a:spcPts val="750"/>
              </a:spcBef>
              <a:spcAft>
                <a:spcPts val="0"/>
              </a:spcAft>
              <a:buNone/>
            </a:pPr>
            <a:r>
              <a:t/>
            </a:r>
            <a:endParaRPr b="1" sz="1500">
              <a:solidFill>
                <a:srgbClr val="757070"/>
              </a:solidFill>
            </a:endParaRPr>
          </a:p>
          <a:p>
            <a:pPr indent="-323850" lvl="0" marL="457200" rtl="0" algn="just">
              <a:lnSpc>
                <a:spcPct val="90000"/>
              </a:lnSpc>
              <a:spcBef>
                <a:spcPts val="750"/>
              </a:spcBef>
              <a:spcAft>
                <a:spcPts val="0"/>
              </a:spcAft>
              <a:buClr>
                <a:schemeClr val="dk1"/>
              </a:buClr>
              <a:buSzPts val="1500"/>
              <a:buFont typeface="Calibri"/>
              <a:buChar char="•"/>
            </a:pPr>
            <a:r>
              <a:rPr b="1" lang="es-ES" sz="1500" u="sng">
                <a:solidFill>
                  <a:srgbClr val="FF9900"/>
                </a:solidFill>
              </a:rPr>
              <a:t>DESCUENTO COMERCIAL</a:t>
            </a:r>
            <a:r>
              <a:rPr b="1" lang="es-ES" sz="1500">
                <a:solidFill>
                  <a:srgbClr val="FF9900"/>
                </a:solidFill>
              </a:rPr>
              <a:t>: </a:t>
            </a:r>
            <a:r>
              <a:rPr lang="es-ES" sz="1500">
                <a:solidFill>
                  <a:schemeClr val="dk1"/>
                </a:solidFill>
              </a:rPr>
              <a:t>Contrato por el que la entidad financiera </a:t>
            </a:r>
            <a:r>
              <a:rPr b="1" i="1" lang="es-ES" sz="1500" u="sng">
                <a:solidFill>
                  <a:schemeClr val="dk1"/>
                </a:solidFill>
              </a:rPr>
              <a:t>anticipa</a:t>
            </a:r>
            <a:r>
              <a:rPr lang="es-ES" sz="1500">
                <a:solidFill>
                  <a:schemeClr val="dk1"/>
                </a:solidFill>
              </a:rPr>
              <a:t> a la empresa el importe de los efectos u </a:t>
            </a:r>
            <a:r>
              <a:rPr b="1" i="1" lang="es-ES" sz="1500" u="sng">
                <a:solidFill>
                  <a:schemeClr val="dk1"/>
                </a:solidFill>
              </a:rPr>
              <a:t>obligaciones de pago no vencidos</a:t>
            </a:r>
            <a:r>
              <a:rPr lang="es-ES" sz="1500">
                <a:solidFill>
                  <a:schemeClr val="dk1"/>
                </a:solidFill>
              </a:rPr>
              <a:t> (Pagaré, Letra de Cambio) recibidos de CLIENTES. La entidad descuenta del importe de los efectos, los </a:t>
            </a:r>
            <a:r>
              <a:rPr lang="es-ES" sz="1500" u="sng">
                <a:solidFill>
                  <a:schemeClr val="dk1"/>
                </a:solidFill>
              </a:rPr>
              <a:t>intereses</a:t>
            </a:r>
            <a:r>
              <a:rPr lang="es-ES" sz="1500">
                <a:solidFill>
                  <a:schemeClr val="dk1"/>
                </a:solidFill>
              </a:rPr>
              <a:t> que corresponden por el tiempo entre las fechas de anticipo y de vencimiento, así como los gastos y comisiones.</a:t>
            </a:r>
            <a:endParaRPr sz="1500">
              <a:solidFill>
                <a:schemeClr val="dk1"/>
              </a:solidFill>
            </a:endParaRPr>
          </a:p>
        </p:txBody>
      </p:sp>
      <p:sp>
        <p:nvSpPr>
          <p:cNvPr id="825" name="Google Shape;825;p73"/>
          <p:cNvSpPr txBox="1"/>
          <p:nvPr>
            <p:ph idx="1" type="body"/>
          </p:nvPr>
        </p:nvSpPr>
        <p:spPr>
          <a:xfrm>
            <a:off x="6050" y="1120650"/>
            <a:ext cx="6884400" cy="1512600"/>
          </a:xfrm>
          <a:prstGeom prst="rect">
            <a:avLst/>
          </a:prstGeom>
          <a:noFill/>
          <a:ln>
            <a:noFill/>
          </a:ln>
        </p:spPr>
        <p:txBody>
          <a:bodyPr anchorCtr="0" anchor="t" bIns="45700" lIns="91425" spcFirstLastPara="1" rIns="91425" wrap="square" tIns="45700">
            <a:noAutofit/>
          </a:bodyPr>
          <a:lstStyle/>
          <a:p>
            <a:pPr indent="-323850" lvl="0" marL="457200" marR="0" rtl="0" algn="just">
              <a:lnSpc>
                <a:spcPct val="90000"/>
              </a:lnSpc>
              <a:spcBef>
                <a:spcPts val="750"/>
              </a:spcBef>
              <a:spcAft>
                <a:spcPts val="0"/>
              </a:spcAft>
              <a:buSzPts val="1500"/>
              <a:buFont typeface="Arial"/>
              <a:buChar char="•"/>
            </a:pPr>
            <a:r>
              <a:rPr b="1" i="0" lang="es-ES" sz="1500" u="sng" cap="none" strike="noStrike">
                <a:solidFill>
                  <a:srgbClr val="FF9900"/>
                </a:solidFill>
                <a:latin typeface="Arial"/>
                <a:ea typeface="Arial"/>
                <a:cs typeface="Arial"/>
                <a:sym typeface="Arial"/>
              </a:rPr>
              <a:t>PRÉSTAMO</a:t>
            </a:r>
            <a:r>
              <a:rPr b="1" i="0" lang="es-ES" sz="1500" u="none" cap="none" strike="noStrike">
                <a:solidFill>
                  <a:srgbClr val="FF9900"/>
                </a:solidFill>
                <a:latin typeface="Arial"/>
                <a:ea typeface="Arial"/>
                <a:cs typeface="Arial"/>
                <a:sym typeface="Arial"/>
              </a:rPr>
              <a:t>: </a:t>
            </a:r>
            <a:r>
              <a:rPr lang="es-ES" sz="1500">
                <a:latin typeface="Arial"/>
                <a:ea typeface="Arial"/>
                <a:cs typeface="Arial"/>
                <a:sym typeface="Arial"/>
              </a:rPr>
              <a:t>es una operación o contrato  por la que el </a:t>
            </a:r>
            <a:r>
              <a:rPr b="1" lang="es-ES" sz="1500">
                <a:latin typeface="Arial"/>
                <a:ea typeface="Arial"/>
                <a:cs typeface="Arial"/>
                <a:sym typeface="Arial"/>
              </a:rPr>
              <a:t>prestador (entidad bancaria por ejemplo) </a:t>
            </a:r>
            <a:r>
              <a:rPr lang="es-ES" sz="1500">
                <a:latin typeface="Arial"/>
                <a:ea typeface="Arial"/>
                <a:cs typeface="Arial"/>
                <a:sym typeface="Arial"/>
              </a:rPr>
              <a:t>da una cantidad de dinero a un </a:t>
            </a:r>
            <a:r>
              <a:rPr b="1" lang="es-ES" sz="1500">
                <a:latin typeface="Arial"/>
                <a:ea typeface="Arial"/>
                <a:cs typeface="Arial"/>
                <a:sym typeface="Arial"/>
              </a:rPr>
              <a:t>beneficiario o prestatario</a:t>
            </a:r>
            <a:r>
              <a:rPr lang="es-ES" sz="1500">
                <a:latin typeface="Arial"/>
                <a:ea typeface="Arial"/>
                <a:cs typeface="Arial"/>
                <a:sym typeface="Arial"/>
              </a:rPr>
              <a:t> de golpe para una operación de financiación concreta). El beneficiario se compromete a devolver con </a:t>
            </a:r>
            <a:r>
              <a:rPr b="1" lang="es-ES" sz="1500">
                <a:latin typeface="Arial"/>
                <a:ea typeface="Arial"/>
                <a:cs typeface="Arial"/>
                <a:sym typeface="Arial"/>
              </a:rPr>
              <a:t>plazo</a:t>
            </a:r>
            <a:r>
              <a:rPr lang="es-ES" sz="1500">
                <a:latin typeface="Arial"/>
                <a:ea typeface="Arial"/>
                <a:cs typeface="Arial"/>
                <a:sym typeface="Arial"/>
              </a:rPr>
              <a:t> establecido una CUOTA= el </a:t>
            </a:r>
            <a:r>
              <a:rPr b="1" lang="es-ES" sz="1500">
                <a:latin typeface="Arial"/>
                <a:ea typeface="Arial"/>
                <a:cs typeface="Arial"/>
                <a:sym typeface="Arial"/>
              </a:rPr>
              <a:t>principal</a:t>
            </a:r>
            <a:r>
              <a:rPr lang="es-ES" sz="1500">
                <a:latin typeface="Arial"/>
                <a:ea typeface="Arial"/>
                <a:cs typeface="Arial"/>
                <a:sym typeface="Arial"/>
              </a:rPr>
              <a:t> del préstamo (amortización del capital) + </a:t>
            </a:r>
            <a:r>
              <a:rPr b="1" lang="es-ES" sz="1500">
                <a:latin typeface="Arial"/>
                <a:ea typeface="Arial"/>
                <a:cs typeface="Arial"/>
                <a:sym typeface="Arial"/>
              </a:rPr>
              <a:t>intereses pactados</a:t>
            </a:r>
            <a:r>
              <a:rPr lang="es-ES" sz="1500">
                <a:latin typeface="Arial"/>
                <a:ea typeface="Arial"/>
                <a:cs typeface="Arial"/>
                <a:sym typeface="Arial"/>
              </a:rPr>
              <a:t>.</a:t>
            </a:r>
            <a:endParaRPr sz="1500">
              <a:latin typeface="Arial"/>
              <a:ea typeface="Arial"/>
              <a:cs typeface="Arial"/>
              <a:sym typeface="Arial"/>
            </a:endParaRPr>
          </a:p>
        </p:txBody>
      </p:sp>
      <p:sp>
        <p:nvSpPr>
          <p:cNvPr id="826" name="Google Shape;826;p73"/>
          <p:cNvSpPr txBox="1"/>
          <p:nvPr/>
        </p:nvSpPr>
        <p:spPr>
          <a:xfrm>
            <a:off x="212900" y="595800"/>
            <a:ext cx="8842200" cy="5733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i="1" lang="es-ES" sz="2400">
                <a:solidFill>
                  <a:srgbClr val="FF9900"/>
                </a:solidFill>
                <a:latin typeface="Calibri"/>
                <a:ea typeface="Calibri"/>
                <a:cs typeface="Calibri"/>
                <a:sym typeface="Calibri"/>
              </a:rPr>
              <a:t>Productos </a:t>
            </a:r>
            <a:r>
              <a:rPr b="1" i="1" lang="es-ES" sz="2400" u="sng">
                <a:solidFill>
                  <a:srgbClr val="FF9900"/>
                </a:solidFill>
                <a:latin typeface="Calibri"/>
                <a:ea typeface="Calibri"/>
                <a:cs typeface="Calibri"/>
                <a:sym typeface="Calibri"/>
              </a:rPr>
              <a:t>Bancarios</a:t>
            </a:r>
            <a:r>
              <a:rPr b="1" i="1" lang="es-ES" sz="2400">
                <a:solidFill>
                  <a:srgbClr val="FF9900"/>
                </a:solidFill>
                <a:latin typeface="Calibri"/>
                <a:ea typeface="Calibri"/>
                <a:cs typeface="Calibri"/>
                <a:sym typeface="Calibri"/>
              </a:rPr>
              <a:t>  u otros tradicionales de Financiación </a:t>
            </a:r>
            <a:endParaRPr b="1" i="1" sz="2400">
              <a:solidFill>
                <a:srgbClr val="FF9900"/>
              </a:solidFill>
              <a:latin typeface="Calibri"/>
              <a:ea typeface="Calibri"/>
              <a:cs typeface="Calibri"/>
              <a:sym typeface="Calibri"/>
            </a:endParaRPr>
          </a:p>
        </p:txBody>
      </p:sp>
      <p:sp>
        <p:nvSpPr>
          <p:cNvPr id="827" name="Google Shape;827;p73"/>
          <p:cNvSpPr/>
          <p:nvPr/>
        </p:nvSpPr>
        <p:spPr>
          <a:xfrm>
            <a:off x="6945300" y="1277550"/>
            <a:ext cx="2198700" cy="1198800"/>
          </a:xfrm>
          <a:prstGeom prst="roundRect">
            <a:avLst>
              <a:gd fmla="val 16667" name="adj"/>
            </a:avLst>
          </a:prstGeom>
          <a:solidFill>
            <a:srgbClr val="D9D9D9"/>
          </a:solidFill>
          <a:ln>
            <a:noFill/>
          </a:ln>
          <a:effectLst>
            <a:outerShdw blurRad="63500" dir="5400000" dist="19050">
              <a:srgbClr val="000000">
                <a:alpha val="62750"/>
              </a:srgbClr>
            </a:outerShdw>
          </a:effectLst>
        </p:spPr>
        <p:txBody>
          <a:bodyPr anchorCtr="0" anchor="t" bIns="0" lIns="108000" spcFirstLastPara="1" rIns="0" wrap="square" tIns="0">
            <a:noAutofit/>
          </a:bodyPr>
          <a:lstStyle/>
          <a:p>
            <a:pPr indent="0" lvl="0" marL="0" marR="0" rtl="0" algn="l">
              <a:lnSpc>
                <a:spcPct val="100000"/>
              </a:lnSpc>
              <a:spcBef>
                <a:spcPts val="0"/>
              </a:spcBef>
              <a:spcAft>
                <a:spcPts val="0"/>
              </a:spcAft>
              <a:buNone/>
            </a:pPr>
            <a:r>
              <a:rPr lang="es-ES"/>
              <a:t>Amortización préstamo y pago i</a:t>
            </a:r>
            <a:endParaRPr/>
          </a:p>
          <a:p>
            <a:pPr indent="-139299" lvl="0" marL="64800" marR="0" rtl="0" algn="l">
              <a:lnSpc>
                <a:spcPct val="100000"/>
              </a:lnSpc>
              <a:spcBef>
                <a:spcPts val="0"/>
              </a:spcBef>
              <a:spcAft>
                <a:spcPts val="0"/>
              </a:spcAft>
              <a:buSzPts val="1400"/>
              <a:buChar char="❏"/>
            </a:pPr>
            <a:r>
              <a:rPr lang="es-ES"/>
              <a:t>Americano</a:t>
            </a:r>
            <a:endParaRPr/>
          </a:p>
          <a:p>
            <a:pPr indent="-139299" lvl="0" marL="64800" marR="0" rtl="0" algn="l">
              <a:lnSpc>
                <a:spcPct val="100000"/>
              </a:lnSpc>
              <a:spcBef>
                <a:spcPts val="0"/>
              </a:spcBef>
              <a:spcAft>
                <a:spcPts val="0"/>
              </a:spcAft>
              <a:buSzPts val="1400"/>
              <a:buChar char="❏"/>
            </a:pPr>
            <a:r>
              <a:rPr lang="es-ES"/>
              <a:t>Amortización constante</a:t>
            </a:r>
            <a:endParaRPr/>
          </a:p>
          <a:p>
            <a:pPr indent="-139299" lvl="0" marL="64800" marR="0" rtl="0" algn="l">
              <a:lnSpc>
                <a:spcPct val="100000"/>
              </a:lnSpc>
              <a:spcBef>
                <a:spcPts val="0"/>
              </a:spcBef>
              <a:spcAft>
                <a:spcPts val="0"/>
              </a:spcAft>
              <a:buSzPts val="1400"/>
              <a:buChar char="❏"/>
            </a:pPr>
            <a:r>
              <a:rPr lang="es-ES"/>
              <a:t>Amortización francés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0"/>
                                        </p:tgtEl>
                                        <p:attrNameLst>
                                          <p:attrName>style.visibility</p:attrName>
                                        </p:attrNameLst>
                                      </p:cBhvr>
                                      <p:to>
                                        <p:strVal val="visible"/>
                                      </p:to>
                                    </p:set>
                                    <p:animEffect filter="fade" transition="in">
                                      <p:cBhvr>
                                        <p:cTn dur="1000"/>
                                        <p:tgtEl>
                                          <p:spTgt spid="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7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834" name="Google Shape;834;p74"/>
          <p:cNvSpPr txBox="1"/>
          <p:nvPr/>
        </p:nvSpPr>
        <p:spPr>
          <a:xfrm>
            <a:off x="1278800" y="0"/>
            <a:ext cx="60318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2) Las fuentes de financiación</a:t>
            </a:r>
            <a:endParaRPr b="1" i="0" sz="3300" u="none" cap="none" strike="noStrike">
              <a:solidFill>
                <a:srgbClr val="FFFFFF"/>
              </a:solidFill>
              <a:latin typeface="Calibri"/>
              <a:ea typeface="Calibri"/>
              <a:cs typeface="Calibri"/>
              <a:sym typeface="Calibri"/>
            </a:endParaRPr>
          </a:p>
        </p:txBody>
      </p:sp>
      <p:sp>
        <p:nvSpPr>
          <p:cNvPr id="835" name="Google Shape;835;p74"/>
          <p:cNvSpPr txBox="1"/>
          <p:nvPr/>
        </p:nvSpPr>
        <p:spPr>
          <a:xfrm>
            <a:off x="357700" y="728300"/>
            <a:ext cx="8862600" cy="15843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b="1" lang="es-ES" sz="2000">
                <a:solidFill>
                  <a:srgbClr val="FF9900"/>
                </a:solidFill>
              </a:rPr>
              <a:t>El Descuento comercial: Para las ventas con cobro aplazado =&gt; </a:t>
            </a:r>
            <a:r>
              <a:rPr lang="es-ES" sz="2000">
                <a:solidFill>
                  <a:srgbClr val="FF9900"/>
                </a:solidFill>
              </a:rPr>
              <a:t> </a:t>
            </a:r>
            <a:endParaRPr sz="2200">
              <a:solidFill>
                <a:srgbClr val="FF9900"/>
              </a:solidFill>
            </a:endParaRPr>
          </a:p>
          <a:p>
            <a:pPr indent="0" lvl="0" marL="0" rtl="0" algn="just">
              <a:spcBef>
                <a:spcPts val="0"/>
              </a:spcBef>
              <a:spcAft>
                <a:spcPts val="0"/>
              </a:spcAft>
              <a:buNone/>
            </a:pPr>
            <a:r>
              <a:t/>
            </a:r>
            <a:endParaRPr sz="700">
              <a:solidFill>
                <a:srgbClr val="000000"/>
              </a:solidFill>
            </a:endParaRPr>
          </a:p>
          <a:p>
            <a:pPr indent="0" lvl="0" marL="0" rtl="0" algn="just">
              <a:spcBef>
                <a:spcPts val="0"/>
              </a:spcBef>
              <a:spcAft>
                <a:spcPts val="0"/>
              </a:spcAft>
              <a:buNone/>
            </a:pPr>
            <a:r>
              <a:rPr lang="es-ES" sz="1800">
                <a:solidFill>
                  <a:srgbClr val="000000"/>
                </a:solidFill>
              </a:rPr>
              <a:t>En una fecha previa al vencimiento del crédito, la empresa: </a:t>
            </a:r>
            <a:endParaRPr sz="2200">
              <a:solidFill>
                <a:srgbClr val="000000"/>
              </a:solidFill>
            </a:endParaRPr>
          </a:p>
          <a:p>
            <a:pPr indent="0" lvl="0" marL="0" rtl="0" algn="just">
              <a:spcBef>
                <a:spcPts val="0"/>
              </a:spcBef>
              <a:spcAft>
                <a:spcPts val="0"/>
              </a:spcAft>
              <a:buNone/>
            </a:pPr>
            <a:r>
              <a:t/>
            </a:r>
            <a:endParaRPr sz="600">
              <a:solidFill>
                <a:srgbClr val="000000"/>
              </a:solidFill>
            </a:endParaRPr>
          </a:p>
          <a:p>
            <a:pPr indent="-114300" lvl="0" marL="0" rtl="0" algn="just">
              <a:spcBef>
                <a:spcPts val="0"/>
              </a:spcBef>
              <a:spcAft>
                <a:spcPts val="0"/>
              </a:spcAft>
              <a:buClr>
                <a:srgbClr val="A6A6A6"/>
              </a:buClr>
              <a:buSzPts val="1800"/>
              <a:buFont typeface="Noto Sans Symbols"/>
              <a:buChar char="⇒"/>
            </a:pPr>
            <a:r>
              <a:rPr lang="es-ES" sz="1800">
                <a:solidFill>
                  <a:srgbClr val="000000"/>
                </a:solidFill>
              </a:rPr>
              <a:t>Cede a una entidad financiera su derecho de cobro </a:t>
            </a:r>
            <a:endParaRPr sz="2200">
              <a:solidFill>
                <a:srgbClr val="000000"/>
              </a:solidFill>
            </a:endParaRPr>
          </a:p>
          <a:p>
            <a:pPr indent="-114300" lvl="0" marL="0" rtl="0" algn="just">
              <a:spcBef>
                <a:spcPts val="0"/>
              </a:spcBef>
              <a:spcAft>
                <a:spcPts val="0"/>
              </a:spcAft>
              <a:buClr>
                <a:srgbClr val="A6A6A6"/>
              </a:buClr>
              <a:buSzPts val="1800"/>
              <a:buFont typeface="Noto Sans Symbols"/>
              <a:buChar char="⇒"/>
            </a:pPr>
            <a:r>
              <a:rPr lang="es-ES" sz="1800">
                <a:solidFill>
                  <a:srgbClr val="000000"/>
                </a:solidFill>
              </a:rPr>
              <a:t>Obtiene el importe del crédito menos los intereses y las comisiones y gastos aplicables</a:t>
            </a:r>
            <a:endParaRPr sz="2200">
              <a:solidFill>
                <a:srgbClr val="000000"/>
              </a:solidFill>
            </a:endParaRPr>
          </a:p>
        </p:txBody>
      </p:sp>
      <p:sp>
        <p:nvSpPr>
          <p:cNvPr id="836" name="Google Shape;836;p74"/>
          <p:cNvSpPr/>
          <p:nvPr/>
        </p:nvSpPr>
        <p:spPr>
          <a:xfrm>
            <a:off x="1992325" y="3849325"/>
            <a:ext cx="4976700" cy="1236600"/>
          </a:xfrm>
          <a:prstGeom prst="homePlate">
            <a:avLst>
              <a:gd fmla="val 18533" name="adj"/>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1" lang="es-ES" sz="1800" u="none">
                <a:solidFill>
                  <a:srgbClr val="FFFFFF"/>
                </a:solidFill>
                <a:latin typeface="Arial"/>
                <a:ea typeface="Arial"/>
                <a:cs typeface="Arial"/>
                <a:sym typeface="Arial"/>
              </a:rPr>
              <a:t>Ejemplo de letra comercial a 60 días</a:t>
            </a:r>
            <a:endParaRPr/>
          </a:p>
          <a:p>
            <a:pPr indent="0" lvl="0" marL="0" marR="0" rtl="0" algn="l">
              <a:lnSpc>
                <a:spcPct val="100000"/>
              </a:lnSpc>
              <a:spcBef>
                <a:spcPts val="0"/>
              </a:spcBef>
              <a:spcAft>
                <a:spcPts val="0"/>
              </a:spcAft>
              <a:buClr>
                <a:srgbClr val="FFFFFF"/>
              </a:buClr>
              <a:buSzPts val="1600"/>
              <a:buFont typeface="Arial"/>
              <a:buNone/>
            </a:pPr>
            <a:r>
              <a:rPr b="0" i="0" lang="es-ES" sz="1600" u="none">
                <a:solidFill>
                  <a:srgbClr val="FFFFFF"/>
                </a:solidFill>
                <a:latin typeface="Arial"/>
                <a:ea typeface="Arial"/>
                <a:cs typeface="Arial"/>
                <a:sym typeface="Arial"/>
              </a:rPr>
              <a:t>Letra: 3.250€.</a:t>
            </a:r>
            <a:endParaRPr/>
          </a:p>
          <a:p>
            <a:pPr indent="0" lvl="0" marL="0" marR="0" rtl="0" algn="l">
              <a:lnSpc>
                <a:spcPct val="100000"/>
              </a:lnSpc>
              <a:spcBef>
                <a:spcPts val="0"/>
              </a:spcBef>
              <a:spcAft>
                <a:spcPts val="0"/>
              </a:spcAft>
              <a:buClr>
                <a:srgbClr val="FFFFFF"/>
              </a:buClr>
              <a:buSzPts val="1600"/>
              <a:buFont typeface="Arial"/>
              <a:buNone/>
            </a:pPr>
            <a:r>
              <a:rPr b="0" i="0" lang="es-ES" sz="1600" u="none">
                <a:solidFill>
                  <a:srgbClr val="FFFFFF"/>
                </a:solidFill>
                <a:latin typeface="Arial"/>
                <a:ea typeface="Arial"/>
                <a:cs typeface="Arial"/>
                <a:sym typeface="Arial"/>
              </a:rPr>
              <a:t>Interés: 14%</a:t>
            </a:r>
            <a:endParaRPr/>
          </a:p>
          <a:p>
            <a:pPr indent="0" lvl="0" marL="0" marR="0" rtl="0" algn="l">
              <a:lnSpc>
                <a:spcPct val="100000"/>
              </a:lnSpc>
              <a:spcBef>
                <a:spcPts val="0"/>
              </a:spcBef>
              <a:spcAft>
                <a:spcPts val="0"/>
              </a:spcAft>
              <a:buClr>
                <a:srgbClr val="FFFFFF"/>
              </a:buClr>
              <a:buSzPts val="1600"/>
              <a:buFont typeface="Arial"/>
              <a:buNone/>
            </a:pPr>
            <a:r>
              <a:rPr b="0" i="0" lang="es-ES" sz="1600" u="none">
                <a:solidFill>
                  <a:srgbClr val="FFFFFF"/>
                </a:solidFill>
                <a:latin typeface="Arial"/>
                <a:ea typeface="Arial"/>
                <a:cs typeface="Arial"/>
                <a:sym typeface="Arial"/>
              </a:rPr>
              <a:t>Comisión: 0,3% (mínimo 5€)</a:t>
            </a:r>
            <a:endParaRPr/>
          </a:p>
          <a:p>
            <a:pPr indent="0" lvl="0" marL="0" marR="0" rtl="0" algn="l">
              <a:lnSpc>
                <a:spcPct val="100000"/>
              </a:lnSpc>
              <a:spcBef>
                <a:spcPts val="0"/>
              </a:spcBef>
              <a:spcAft>
                <a:spcPts val="0"/>
              </a:spcAft>
              <a:buClr>
                <a:srgbClr val="FFFFFF"/>
              </a:buClr>
              <a:buSzPts val="1600"/>
              <a:buFont typeface="Arial"/>
              <a:buNone/>
            </a:pPr>
            <a:r>
              <a:rPr b="0" i="0" lang="es-ES" sz="1600" u="none">
                <a:solidFill>
                  <a:srgbClr val="FFFFFF"/>
                </a:solidFill>
                <a:latin typeface="Arial"/>
                <a:ea typeface="Arial"/>
                <a:cs typeface="Arial"/>
                <a:sym typeface="Arial"/>
              </a:rPr>
              <a:t>Tasas: 2€</a:t>
            </a:r>
            <a:endParaRPr/>
          </a:p>
        </p:txBody>
      </p:sp>
      <p:sp>
        <p:nvSpPr>
          <p:cNvPr id="837" name="Google Shape;837;p74"/>
          <p:cNvSpPr txBox="1"/>
          <p:nvPr/>
        </p:nvSpPr>
        <p:spPr>
          <a:xfrm>
            <a:off x="92075" y="2901569"/>
            <a:ext cx="4976700" cy="369900"/>
          </a:xfrm>
          <a:prstGeom prst="rect">
            <a:avLst/>
          </a:prstGeom>
          <a:solidFill>
            <a:srgbClr val="F2F2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Efectivo= N     -    [  (N.j.t/360) + N.C     +   T  ] </a:t>
            </a:r>
            <a:endParaRPr/>
          </a:p>
        </p:txBody>
      </p:sp>
      <p:sp>
        <p:nvSpPr>
          <p:cNvPr id="838" name="Google Shape;838;p74"/>
          <p:cNvSpPr txBox="1"/>
          <p:nvPr/>
        </p:nvSpPr>
        <p:spPr>
          <a:xfrm>
            <a:off x="5200575" y="2350725"/>
            <a:ext cx="3943500" cy="1168500"/>
          </a:xfrm>
          <a:prstGeom prst="rect">
            <a:avLst/>
          </a:prstGeom>
          <a:solidFill>
            <a:srgbClr val="D9D9D9"/>
          </a:solid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300" u="none">
                <a:solidFill>
                  <a:srgbClr val="000000"/>
                </a:solidFill>
                <a:latin typeface="Arial"/>
                <a:ea typeface="Arial"/>
                <a:cs typeface="Arial"/>
                <a:sym typeface="Arial"/>
              </a:rPr>
              <a:t>N Nominal del efecto</a:t>
            </a:r>
            <a:endParaRPr sz="1300"/>
          </a:p>
          <a:p>
            <a:pPr indent="0" lvl="0" marL="0" marR="0" rtl="0" algn="l">
              <a:lnSpc>
                <a:spcPct val="100000"/>
              </a:lnSpc>
              <a:spcBef>
                <a:spcPts val="0"/>
              </a:spcBef>
              <a:spcAft>
                <a:spcPts val="0"/>
              </a:spcAft>
              <a:buClr>
                <a:srgbClr val="000000"/>
              </a:buClr>
              <a:buSzPts val="1400"/>
              <a:buFont typeface="Arial"/>
              <a:buNone/>
            </a:pPr>
            <a:r>
              <a:rPr b="0" i="0" lang="es-ES" sz="1300" u="none">
                <a:solidFill>
                  <a:srgbClr val="000000"/>
                </a:solidFill>
                <a:latin typeface="Arial"/>
                <a:ea typeface="Arial"/>
                <a:cs typeface="Arial"/>
                <a:sym typeface="Arial"/>
              </a:rPr>
              <a:t>t Número de días que el banco anticipa el descuento</a:t>
            </a:r>
            <a:endParaRPr sz="1300"/>
          </a:p>
          <a:p>
            <a:pPr indent="0" lvl="0" marL="0" marR="0" rtl="0" algn="l">
              <a:lnSpc>
                <a:spcPct val="100000"/>
              </a:lnSpc>
              <a:spcBef>
                <a:spcPts val="0"/>
              </a:spcBef>
              <a:spcAft>
                <a:spcPts val="0"/>
              </a:spcAft>
              <a:buClr>
                <a:srgbClr val="000000"/>
              </a:buClr>
              <a:buSzPts val="1400"/>
              <a:buFont typeface="Arial"/>
              <a:buNone/>
            </a:pPr>
            <a:r>
              <a:rPr b="0" i="0" lang="es-ES" sz="1300" u="none">
                <a:solidFill>
                  <a:srgbClr val="000000"/>
                </a:solidFill>
                <a:latin typeface="Arial"/>
                <a:ea typeface="Arial"/>
                <a:cs typeface="Arial"/>
                <a:sym typeface="Arial"/>
              </a:rPr>
              <a:t>j Tipo de descuento anual</a:t>
            </a:r>
            <a:endParaRPr sz="1300"/>
          </a:p>
          <a:p>
            <a:pPr indent="0" lvl="0" marL="0" marR="0" rtl="0" algn="l">
              <a:lnSpc>
                <a:spcPct val="100000"/>
              </a:lnSpc>
              <a:spcBef>
                <a:spcPts val="0"/>
              </a:spcBef>
              <a:spcAft>
                <a:spcPts val="0"/>
              </a:spcAft>
              <a:buClr>
                <a:srgbClr val="000000"/>
              </a:buClr>
              <a:buSzPts val="1400"/>
              <a:buFont typeface="Arial"/>
              <a:buNone/>
            </a:pPr>
            <a:r>
              <a:rPr b="0" i="0" lang="es-ES" sz="1300" u="none">
                <a:solidFill>
                  <a:srgbClr val="000000"/>
                </a:solidFill>
                <a:latin typeface="Arial"/>
                <a:ea typeface="Arial"/>
                <a:cs typeface="Arial"/>
                <a:sym typeface="Arial"/>
              </a:rPr>
              <a:t>C Comisión cobrada por el banco por la gestión</a:t>
            </a:r>
            <a:endParaRPr sz="1300"/>
          </a:p>
          <a:p>
            <a:pPr indent="0" lvl="0" marL="0" marR="0" rtl="0" algn="l">
              <a:lnSpc>
                <a:spcPct val="100000"/>
              </a:lnSpc>
              <a:spcBef>
                <a:spcPts val="0"/>
              </a:spcBef>
              <a:spcAft>
                <a:spcPts val="0"/>
              </a:spcAft>
              <a:buClr>
                <a:srgbClr val="000000"/>
              </a:buClr>
              <a:buSzPts val="1400"/>
              <a:buFont typeface="Arial"/>
              <a:buNone/>
            </a:pPr>
            <a:r>
              <a:rPr b="0" i="0" lang="es-ES" sz="1300" u="none">
                <a:solidFill>
                  <a:srgbClr val="000000"/>
                </a:solidFill>
                <a:latin typeface="Arial"/>
                <a:ea typeface="Arial"/>
                <a:cs typeface="Arial"/>
                <a:sym typeface="Arial"/>
              </a:rPr>
              <a:t>T Otros Gastos (correo, timbre)</a:t>
            </a:r>
            <a:endParaRPr sz="1300"/>
          </a:p>
        </p:txBody>
      </p:sp>
      <p:sp>
        <p:nvSpPr>
          <p:cNvPr id="839" name="Google Shape;839;p74"/>
          <p:cNvSpPr txBox="1"/>
          <p:nvPr/>
        </p:nvSpPr>
        <p:spPr>
          <a:xfrm>
            <a:off x="1511850" y="5218638"/>
            <a:ext cx="6120300" cy="928800"/>
          </a:xfrm>
          <a:prstGeom prst="rect">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s-ES" sz="1700" u="none">
                <a:solidFill>
                  <a:srgbClr val="FFFFFF"/>
                </a:solidFill>
                <a:latin typeface="Arial"/>
                <a:ea typeface="Arial"/>
                <a:cs typeface="Arial"/>
                <a:sym typeface="Arial"/>
              </a:rPr>
              <a:t>E= 3.250- [ (3.250*0,14*60/360) + 3250*0,003 + 2] = 3.162,42</a:t>
            </a:r>
            <a:endParaRPr sz="1700"/>
          </a:p>
          <a:p>
            <a:pPr indent="0" lvl="0" marL="0" marR="0" rtl="0" algn="ctr">
              <a:lnSpc>
                <a:spcPct val="100000"/>
              </a:lnSpc>
              <a:spcBef>
                <a:spcPts val="0"/>
              </a:spcBef>
              <a:spcAft>
                <a:spcPts val="0"/>
              </a:spcAft>
              <a:buClr>
                <a:srgbClr val="FFFFFF"/>
              </a:buClr>
              <a:buSzPts val="1800"/>
              <a:buFont typeface="Arial"/>
              <a:buNone/>
            </a:pPr>
            <a:r>
              <a:rPr b="0" i="0" lang="es-ES" sz="1700" u="none">
                <a:solidFill>
                  <a:srgbClr val="FFFFFF"/>
                </a:solidFill>
                <a:latin typeface="Arial"/>
                <a:ea typeface="Arial"/>
                <a:cs typeface="Arial"/>
                <a:sym typeface="Arial"/>
              </a:rPr>
              <a:t>             </a:t>
            </a:r>
            <a:endParaRPr sz="1700"/>
          </a:p>
          <a:p>
            <a:pPr indent="0" lvl="0" marL="0" marR="0" rtl="0" algn="ctr">
              <a:lnSpc>
                <a:spcPct val="100000"/>
              </a:lnSpc>
              <a:spcBef>
                <a:spcPts val="0"/>
              </a:spcBef>
              <a:spcAft>
                <a:spcPts val="0"/>
              </a:spcAft>
              <a:buClr>
                <a:srgbClr val="FFFFFF"/>
              </a:buClr>
              <a:buSzPts val="1800"/>
              <a:buFont typeface="Arial"/>
              <a:buNone/>
            </a:pPr>
            <a:r>
              <a:rPr b="0" i="0" lang="es-ES" sz="1700" u="none">
                <a:solidFill>
                  <a:srgbClr val="FFFFFF"/>
                </a:solidFill>
                <a:latin typeface="Arial"/>
                <a:ea typeface="Arial"/>
                <a:cs typeface="Arial"/>
                <a:sym typeface="Arial"/>
              </a:rPr>
              <a:t>          intereses (75,83)+ comisión (9,75) + gastos (2)</a:t>
            </a:r>
            <a:endParaRPr sz="1700"/>
          </a:p>
        </p:txBody>
      </p:sp>
      <p:sp>
        <p:nvSpPr>
          <p:cNvPr id="840" name="Google Shape;840;p74"/>
          <p:cNvSpPr txBox="1"/>
          <p:nvPr/>
        </p:nvSpPr>
        <p:spPr>
          <a:xfrm>
            <a:off x="92075" y="2530088"/>
            <a:ext cx="4976700" cy="3684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0" i="0" lang="es-ES" sz="1800" u="none">
                <a:solidFill>
                  <a:srgbClr val="FFFFFF"/>
                </a:solidFill>
                <a:latin typeface="Arial"/>
                <a:ea typeface="Arial"/>
                <a:cs typeface="Arial"/>
                <a:sym typeface="Arial"/>
              </a:rPr>
              <a:t>E= Nominal – [intereses + comisión + Gastos] </a:t>
            </a:r>
            <a:endParaRPr/>
          </a:p>
        </p:txBody>
      </p:sp>
      <p:sp>
        <p:nvSpPr>
          <p:cNvPr id="841" name="Google Shape;841;p74"/>
          <p:cNvSpPr/>
          <p:nvPr/>
        </p:nvSpPr>
        <p:spPr>
          <a:xfrm rot="5400000">
            <a:off x="5604500" y="4943838"/>
            <a:ext cx="238500" cy="1408800"/>
          </a:xfrm>
          <a:prstGeom prst="rightBrace">
            <a:avLst>
              <a:gd fmla="val 244" name="adj1"/>
              <a:gd fmla="val 50000" name="adj2"/>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42" name="Google Shape;842;p74"/>
          <p:cNvSpPr/>
          <p:nvPr/>
        </p:nvSpPr>
        <p:spPr>
          <a:xfrm rot="10800000">
            <a:off x="5046750" y="2311086"/>
            <a:ext cx="257100" cy="1236600"/>
          </a:xfrm>
          <a:prstGeom prst="rightBrace">
            <a:avLst>
              <a:gd fmla="val 374" name="adj1"/>
              <a:gd fmla="val 50000" name="adj2"/>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43" name="Google Shape;843;p74"/>
          <p:cNvSpPr/>
          <p:nvPr/>
        </p:nvSpPr>
        <p:spPr>
          <a:xfrm rot="5400000">
            <a:off x="3684824" y="4729638"/>
            <a:ext cx="238500" cy="1837200"/>
          </a:xfrm>
          <a:prstGeom prst="rightBrace">
            <a:avLst>
              <a:gd fmla="val 244" name="adj1"/>
              <a:gd fmla="val 50000" name="adj2"/>
            </a:avLst>
          </a:prstGeom>
          <a:noFill/>
          <a:ln cap="flat" cmpd="sng" w="2857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8"/>
                                        </p:tgtEl>
                                        <p:attrNameLst>
                                          <p:attrName>style.visibility</p:attrName>
                                        </p:attrNameLst>
                                      </p:cBhvr>
                                      <p:to>
                                        <p:strVal val="visible"/>
                                      </p:to>
                                    </p:set>
                                    <p:animEffect filter="fade" transition="in">
                                      <p:cBhvr>
                                        <p:cTn dur="1000"/>
                                        <p:tgtEl>
                                          <p:spTgt spid="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par>
                                <p:cTn fill="hold" nodeType="with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000"/>
                                        <p:tgtEl>
                                          <p:spTgt spid="841"/>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par>
                                <p:cTn fill="hold" nodeType="with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75"/>
          <p:cNvSpPr/>
          <p:nvPr/>
        </p:nvSpPr>
        <p:spPr>
          <a:xfrm>
            <a:off x="1490850" y="1571100"/>
            <a:ext cx="7468200" cy="453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graphicFrame>
        <p:nvGraphicFramePr>
          <p:cNvPr id="851" name="Google Shape;851;p75"/>
          <p:cNvGraphicFramePr/>
          <p:nvPr/>
        </p:nvGraphicFramePr>
        <p:xfrm>
          <a:off x="284725" y="2341099"/>
          <a:ext cx="3000000" cy="3000000"/>
        </p:xfrm>
        <a:graphic>
          <a:graphicData uri="http://schemas.openxmlformats.org/drawingml/2006/table">
            <a:tbl>
              <a:tblPr>
                <a:noFill/>
                <a:tableStyleId>{9818E3BB-B944-43F0-8DE7-3F2B60C46E2F}</a:tableStyleId>
              </a:tblPr>
              <a:tblGrid>
                <a:gridCol w="1876625"/>
                <a:gridCol w="2184775"/>
                <a:gridCol w="2344350"/>
                <a:gridCol w="2331450"/>
              </a:tblGrid>
              <a:tr h="525600">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45725" marB="45725" marR="91425" marL="91425">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Cuota a pagar</a:t>
                      </a:r>
                      <a:endParaRPr b="1" i="0" sz="1800" u="none">
                        <a:solidFill>
                          <a:srgbClr val="000000"/>
                        </a:solidFill>
                        <a:latin typeface="Arial"/>
                        <a:ea typeface="Arial"/>
                        <a:cs typeface="Arial"/>
                        <a:sym typeface="Arial"/>
                      </a:endParaRPr>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Clr>
                          <a:schemeClr val="dk1"/>
                        </a:buClr>
                        <a:buSzPts val="1800"/>
                        <a:buFont typeface="Arial"/>
                        <a:buNone/>
                      </a:pPr>
                      <a:r>
                        <a:rPr b="1" lang="es-ES" sz="1800">
                          <a:solidFill>
                            <a:schemeClr val="dk1"/>
                          </a:solidFill>
                        </a:rPr>
                        <a:t>Amortización Capital</a:t>
                      </a:r>
                      <a:endParaRPr b="1" i="0" sz="1800" u="none">
                        <a:solidFill>
                          <a:srgbClr val="000000"/>
                        </a:solidFill>
                        <a:latin typeface="Arial"/>
                        <a:ea typeface="Arial"/>
                        <a:cs typeface="Arial"/>
                        <a:sym typeface="Arial"/>
                      </a:endParaRPr>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Clr>
                          <a:schemeClr val="dk1"/>
                        </a:buClr>
                        <a:buSzPts val="1800"/>
                        <a:buFont typeface="Arial"/>
                        <a:buNone/>
                      </a:pPr>
                      <a:r>
                        <a:rPr b="1" lang="es-ES" sz="1800">
                          <a:solidFill>
                            <a:schemeClr val="dk1"/>
                          </a:solidFill>
                        </a:rPr>
                        <a:t>Interés por cuota</a:t>
                      </a:r>
                      <a:endParaRPr b="1" sz="1800"/>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D9D9D9"/>
                    </a:solidFill>
                  </a:tcPr>
                </a:tc>
              </a:tr>
              <a:tr h="1361600">
                <a:tc>
                  <a:txBody>
                    <a:bodyPr/>
                    <a:lstStyle/>
                    <a:p>
                      <a:pPr indent="0" lvl="0" marL="0" marR="0" rtl="0" algn="l">
                        <a:lnSpc>
                          <a:spcPct val="100000"/>
                        </a:lnSpc>
                        <a:spcBef>
                          <a:spcPts val="0"/>
                        </a:spcBef>
                        <a:spcAft>
                          <a:spcPts val="0"/>
                        </a:spcAft>
                        <a:buClr>
                          <a:srgbClr val="000000"/>
                        </a:buClr>
                        <a:buSzPts val="1800"/>
                        <a:buFont typeface="Arial"/>
                        <a:buNone/>
                      </a:pPr>
                      <a:r>
                        <a:rPr b="1" lang="es-ES" sz="1800"/>
                        <a:t>1) </a:t>
                      </a:r>
                      <a:r>
                        <a:rPr b="1" i="0" lang="es-ES" sz="1800" u="none">
                          <a:solidFill>
                            <a:srgbClr val="000000"/>
                          </a:solidFill>
                          <a:latin typeface="Arial"/>
                          <a:ea typeface="Arial"/>
                          <a:cs typeface="Arial"/>
                          <a:sym typeface="Arial"/>
                        </a:rPr>
                        <a:t>Sistema Americano</a:t>
                      </a:r>
                      <a:endParaRPr/>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EA"/>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CONSTANTE</a:t>
                      </a:r>
                      <a:endParaRPr/>
                    </a:p>
                    <a:p>
                      <a:pPr indent="0" lvl="0" marL="0" marR="0" rtl="0" algn="ctr">
                        <a:lnSpc>
                          <a:spcPct val="100000"/>
                        </a:lnSpc>
                        <a:spcBef>
                          <a:spcPts val="0"/>
                        </a:spcBef>
                        <a:spcAft>
                          <a:spcPts val="0"/>
                        </a:spcAft>
                        <a:buClr>
                          <a:srgbClr val="000000"/>
                        </a:buClr>
                        <a:buSzPts val="1800"/>
                        <a:buFont typeface="Arial"/>
                        <a:buNone/>
                      </a:pPr>
                      <a:r>
                        <a:t/>
                      </a:r>
                      <a:endParaRPr b="0" i="0" sz="700" u="non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Salvo el último año dónde se amortiza TODO el capital </a:t>
                      </a:r>
                      <a:endParaRPr b="1" i="0" sz="1800" u="none">
                        <a:solidFill>
                          <a:srgbClr val="000000"/>
                        </a:solidFill>
                        <a:latin typeface="Arial"/>
                        <a:ea typeface="Arial"/>
                        <a:cs typeface="Arial"/>
                        <a:sym typeface="Arial"/>
                      </a:endParaRPr>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s-ES" sz="1800">
                          <a:solidFill>
                            <a:schemeClr val="dk1"/>
                          </a:solidFill>
                        </a:rPr>
                        <a:t>Se paga el último año</a:t>
                      </a:r>
                      <a:endParaRPr/>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s-ES" sz="1800">
                          <a:solidFill>
                            <a:schemeClr val="dk1"/>
                          </a:solidFill>
                        </a:rPr>
                        <a:t>CONSTANTE</a:t>
                      </a:r>
                      <a:r>
                        <a:rPr lang="es-ES" sz="1800">
                          <a:solidFill>
                            <a:schemeClr val="dk1"/>
                          </a:solidFill>
                        </a:rPr>
                        <a:t> = interés s/ Capital</a:t>
                      </a:r>
                      <a:endParaRPr/>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r>
              <a:tr h="898825">
                <a:tc>
                  <a:txBody>
                    <a:bodyPr/>
                    <a:lstStyle/>
                    <a:p>
                      <a:pPr indent="0" lvl="0" marL="0" rtl="0" algn="l">
                        <a:spcBef>
                          <a:spcPts val="0"/>
                        </a:spcBef>
                        <a:spcAft>
                          <a:spcPts val="0"/>
                        </a:spcAft>
                        <a:buClr>
                          <a:schemeClr val="dk1"/>
                        </a:buClr>
                        <a:buSzPts val="1800"/>
                        <a:buFont typeface="Arial"/>
                        <a:buNone/>
                      </a:pPr>
                      <a:r>
                        <a:rPr b="1" lang="es-ES" sz="1800">
                          <a:solidFill>
                            <a:schemeClr val="dk1"/>
                          </a:solidFill>
                        </a:rPr>
                        <a:t>2)</a:t>
                      </a:r>
                      <a:r>
                        <a:rPr b="1" lang="es-ES" sz="1800">
                          <a:solidFill>
                            <a:schemeClr val="dk1"/>
                          </a:solidFill>
                        </a:rPr>
                        <a:t>Amortización Constante</a:t>
                      </a:r>
                      <a:endParaRPr/>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EA"/>
                    </a:solidFill>
                  </a:tcPr>
                </a:tc>
                <a:tc>
                  <a:txBody>
                    <a:bodyPr/>
                    <a:lstStyle/>
                    <a:p>
                      <a:pPr indent="0" lvl="0" marL="0" rtl="0" algn="ctr">
                        <a:spcBef>
                          <a:spcPts val="0"/>
                        </a:spcBef>
                        <a:spcAft>
                          <a:spcPts val="0"/>
                        </a:spcAft>
                        <a:buClr>
                          <a:schemeClr val="dk1"/>
                        </a:buClr>
                        <a:buSzPts val="1800"/>
                        <a:buFont typeface="Arial"/>
                        <a:buNone/>
                      </a:pPr>
                      <a:r>
                        <a:rPr lang="es-ES" sz="1800">
                          <a:solidFill>
                            <a:schemeClr val="dk1"/>
                          </a:solidFill>
                        </a:rPr>
                        <a:t>Cuota= Capital constante + Interés </a:t>
                      </a:r>
                      <a:endParaRPr b="0" i="0" sz="1800" u="none">
                        <a:solidFill>
                          <a:srgbClr val="000000"/>
                        </a:solidFill>
                        <a:latin typeface="Arial"/>
                        <a:ea typeface="Arial"/>
                        <a:cs typeface="Arial"/>
                        <a:sym typeface="Arial"/>
                      </a:endParaRPr>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CONSTANTE</a:t>
                      </a:r>
                      <a:r>
                        <a:rPr b="0" i="0" lang="es-ES" sz="1800" u="none">
                          <a:solidFill>
                            <a:srgbClr val="000000"/>
                          </a:solidFill>
                          <a:latin typeface="Arial"/>
                          <a:ea typeface="Arial"/>
                          <a:cs typeface="Arial"/>
                          <a:sym typeface="Arial"/>
                        </a:rPr>
                        <a:t> </a:t>
                      </a:r>
                      <a:endParaRPr/>
                    </a:p>
                    <a:p>
                      <a:pPr indent="0" lvl="0" marL="0" marR="0" rtl="0" algn="ctr">
                        <a:lnSpc>
                          <a:spcPct val="100000"/>
                        </a:lnSpc>
                        <a:spcBef>
                          <a:spcPts val="0"/>
                        </a:spcBef>
                        <a:spcAft>
                          <a:spcPts val="0"/>
                        </a:spcAft>
                        <a:buClr>
                          <a:srgbClr val="000000"/>
                        </a:buClr>
                        <a:buSzPts val="1800"/>
                        <a:buFont typeface="Arial"/>
                        <a:buNone/>
                      </a:pPr>
                      <a:r>
                        <a:t/>
                      </a:r>
                      <a:endParaRPr b="0" i="0" sz="800" u="non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Capital/ nº de años</a:t>
                      </a:r>
                      <a:endParaRPr/>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Clr>
                          <a:schemeClr val="dk1"/>
                        </a:buClr>
                        <a:buSzPts val="1800"/>
                        <a:buFont typeface="Arial"/>
                        <a:buNone/>
                      </a:pPr>
                      <a:r>
                        <a:rPr lang="es-ES" sz="1800">
                          <a:solidFill>
                            <a:schemeClr val="dk1"/>
                          </a:solidFill>
                        </a:rPr>
                        <a:t>Interés sobre capital pendiente</a:t>
                      </a:r>
                      <a:r>
                        <a:rPr lang="es-ES">
                          <a:solidFill>
                            <a:schemeClr val="dk1"/>
                          </a:solidFill>
                        </a:rPr>
                        <a:t> </a:t>
                      </a:r>
                      <a:r>
                        <a:rPr lang="es-ES" sz="1800">
                          <a:solidFill>
                            <a:schemeClr val="dk1"/>
                          </a:solidFill>
                        </a:rPr>
                        <a:t>(tendencia decreciente)</a:t>
                      </a:r>
                      <a:endParaRPr sz="1800"/>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898825">
                <a:tc>
                  <a:txBody>
                    <a:bodyPr/>
                    <a:lstStyle/>
                    <a:p>
                      <a:pPr indent="0" lvl="0" marL="0" rtl="0" algn="l">
                        <a:spcBef>
                          <a:spcPts val="0"/>
                        </a:spcBef>
                        <a:spcAft>
                          <a:spcPts val="0"/>
                        </a:spcAft>
                        <a:buClr>
                          <a:schemeClr val="dk1"/>
                        </a:buClr>
                        <a:buSzPts val="1800"/>
                        <a:buFont typeface="Arial"/>
                        <a:buNone/>
                      </a:pPr>
                      <a:r>
                        <a:rPr b="1" lang="es-ES" sz="1800">
                          <a:solidFill>
                            <a:schemeClr val="dk1"/>
                          </a:solidFill>
                        </a:rPr>
                        <a:t>3) </a:t>
                      </a:r>
                      <a:r>
                        <a:rPr b="1" lang="es-ES" sz="1800">
                          <a:solidFill>
                            <a:schemeClr val="dk1"/>
                          </a:solidFill>
                        </a:rPr>
                        <a:t>Sistema Francés</a:t>
                      </a:r>
                      <a:endParaRPr>
                        <a:solidFill>
                          <a:schemeClr val="dk1"/>
                        </a:solidFill>
                      </a:endParaRPr>
                    </a:p>
                    <a:p>
                      <a:pPr indent="0" lvl="0" marL="0" marR="0" rtl="0" algn="l">
                        <a:lnSpc>
                          <a:spcPct val="100000"/>
                        </a:lnSpc>
                        <a:spcBef>
                          <a:spcPts val="0"/>
                        </a:spcBef>
                        <a:spcAft>
                          <a:spcPts val="0"/>
                        </a:spcAft>
                        <a:buClr>
                          <a:srgbClr val="000000"/>
                        </a:buClr>
                        <a:buSzPts val="1800"/>
                        <a:buFont typeface="Arial"/>
                        <a:buNone/>
                      </a:pPr>
                      <a:r>
                        <a:t/>
                      </a:r>
                      <a:endParaRPr b="1" sz="1800"/>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00B0EA"/>
                    </a:solidFill>
                  </a:tcPr>
                </a:tc>
                <a:tc>
                  <a:txBody>
                    <a:bodyPr/>
                    <a:lstStyle/>
                    <a:p>
                      <a:pPr indent="0" lvl="0" marL="0" rtl="0" algn="ctr">
                        <a:spcBef>
                          <a:spcPts val="0"/>
                        </a:spcBef>
                        <a:spcAft>
                          <a:spcPts val="0"/>
                        </a:spcAft>
                        <a:buClr>
                          <a:schemeClr val="dk1"/>
                        </a:buClr>
                        <a:buSzPts val="1800"/>
                        <a:buFont typeface="Arial"/>
                        <a:buNone/>
                      </a:pPr>
                      <a:r>
                        <a:rPr b="1" lang="es-ES" sz="1800">
                          <a:solidFill>
                            <a:schemeClr val="dk1"/>
                          </a:solidFill>
                        </a:rPr>
                        <a:t>CONSTANTE</a:t>
                      </a:r>
                      <a:r>
                        <a:rPr lang="es-ES" sz="1800">
                          <a:solidFill>
                            <a:schemeClr val="dk1"/>
                          </a:solidFill>
                        </a:rPr>
                        <a:t> </a:t>
                      </a:r>
                      <a:endParaRPr>
                        <a:solidFill>
                          <a:schemeClr val="dk1"/>
                        </a:solidFill>
                      </a:endParaRPr>
                    </a:p>
                    <a:p>
                      <a:pPr indent="0" lvl="0" marL="0" rtl="0" algn="ctr">
                        <a:spcBef>
                          <a:spcPts val="0"/>
                        </a:spcBef>
                        <a:spcAft>
                          <a:spcPts val="0"/>
                        </a:spcAft>
                        <a:buClr>
                          <a:schemeClr val="dk1"/>
                        </a:buClr>
                        <a:buSzPts val="1800"/>
                        <a:buFont typeface="Arial"/>
                        <a:buNone/>
                      </a:pPr>
                      <a:r>
                        <a:rPr lang="es-ES" sz="1800">
                          <a:solidFill>
                            <a:schemeClr val="dk1"/>
                          </a:solidFill>
                        </a:rPr>
                        <a:t>C= </a:t>
                      </a:r>
                      <a:r>
                        <a:rPr lang="es-ES" sz="1800" u="sng">
                          <a:solidFill>
                            <a:schemeClr val="dk1"/>
                          </a:solidFill>
                        </a:rPr>
                        <a:t>C(1+i)</a:t>
                      </a:r>
                      <a:r>
                        <a:rPr baseline="30000" lang="es-ES" sz="1800" u="sng">
                          <a:solidFill>
                            <a:schemeClr val="dk1"/>
                          </a:solidFill>
                        </a:rPr>
                        <a:t>n</a:t>
                      </a:r>
                      <a:r>
                        <a:rPr lang="es-ES" sz="1800" u="sng">
                          <a:solidFill>
                            <a:schemeClr val="dk1"/>
                          </a:solidFill>
                        </a:rPr>
                        <a:t> . i</a:t>
                      </a:r>
                      <a:endParaRPr b="1" sz="1800"/>
                    </a:p>
                    <a:p>
                      <a:pPr indent="0" lvl="0" marL="0" marR="0" rtl="0" algn="ctr">
                        <a:lnSpc>
                          <a:spcPct val="100000"/>
                        </a:lnSpc>
                        <a:spcBef>
                          <a:spcPts val="0"/>
                        </a:spcBef>
                        <a:spcAft>
                          <a:spcPts val="0"/>
                        </a:spcAft>
                        <a:buClr>
                          <a:srgbClr val="000000"/>
                        </a:buClr>
                        <a:buSzPts val="1800"/>
                        <a:buFont typeface="Arial"/>
                        <a:buNone/>
                      </a:pPr>
                      <a:r>
                        <a:rPr b="1" lang="es-ES" sz="1800"/>
                        <a:t>       </a:t>
                      </a:r>
                      <a:r>
                        <a:rPr lang="es-ES" sz="1800">
                          <a:solidFill>
                            <a:schemeClr val="dk1"/>
                          </a:solidFill>
                        </a:rPr>
                        <a:t>(1+i)</a:t>
                      </a:r>
                      <a:r>
                        <a:rPr baseline="30000" lang="es-ES" sz="1800" u="sng">
                          <a:solidFill>
                            <a:schemeClr val="dk1"/>
                          </a:solidFill>
                        </a:rPr>
                        <a:t>n</a:t>
                      </a:r>
                      <a:r>
                        <a:rPr lang="es-ES" sz="1800">
                          <a:solidFill>
                            <a:schemeClr val="dk1"/>
                          </a:solidFill>
                        </a:rPr>
                        <a:t> -1</a:t>
                      </a:r>
                      <a:r>
                        <a:rPr b="0" i="0" lang="es-ES" sz="1800" u="none">
                          <a:solidFill>
                            <a:srgbClr val="000000"/>
                          </a:solidFill>
                          <a:latin typeface="Arial"/>
                          <a:ea typeface="Arial"/>
                          <a:cs typeface="Arial"/>
                          <a:sym typeface="Arial"/>
                        </a:rPr>
                        <a:t> </a:t>
                      </a:r>
                      <a:endParaRPr b="0" i="0" sz="1800" u="none">
                        <a:solidFill>
                          <a:srgbClr val="000000"/>
                        </a:solidFill>
                        <a:latin typeface="Arial"/>
                        <a:ea typeface="Arial"/>
                        <a:cs typeface="Arial"/>
                        <a:sym typeface="Arial"/>
                      </a:endParaRPr>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Clr>
                          <a:schemeClr val="dk1"/>
                        </a:buClr>
                        <a:buSzPts val="1800"/>
                        <a:buFont typeface="Arial"/>
                        <a:buNone/>
                      </a:pPr>
                      <a:r>
                        <a:rPr lang="es-ES" sz="1800">
                          <a:solidFill>
                            <a:schemeClr val="dk1"/>
                          </a:solidFill>
                        </a:rPr>
                        <a:t>C</a:t>
                      </a:r>
                      <a:r>
                        <a:rPr lang="es-ES" sz="1800">
                          <a:solidFill>
                            <a:schemeClr val="dk1"/>
                          </a:solidFill>
                        </a:rPr>
                        <a:t>apital amortizado creciente=Cuota - interés</a:t>
                      </a:r>
                      <a:endParaRPr sz="1800"/>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800"/>
                        <a:buFont typeface="Arial"/>
                        <a:buNone/>
                      </a:pPr>
                      <a:r>
                        <a:rPr lang="es-ES" sz="1800">
                          <a:solidFill>
                            <a:schemeClr val="dk1"/>
                          </a:solidFill>
                        </a:rPr>
                        <a:t>Interés sobre capital pendiente (tendencia decreciente)</a:t>
                      </a:r>
                      <a:endParaRPr sz="1800"/>
                    </a:p>
                  </a:txBody>
                  <a:tcPr marT="45725" marB="45725" marR="91425" marL="914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852" name="Google Shape;852;p75"/>
          <p:cNvSpPr txBox="1"/>
          <p:nvPr/>
        </p:nvSpPr>
        <p:spPr>
          <a:xfrm>
            <a:off x="1131775" y="694225"/>
            <a:ext cx="7155000" cy="45360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dk1"/>
              </a:buClr>
              <a:buSzPts val="2800"/>
              <a:buFont typeface="Arial"/>
              <a:buNone/>
            </a:pPr>
            <a:r>
              <a:rPr lang="es-ES" sz="2800">
                <a:solidFill>
                  <a:schemeClr val="dk1"/>
                </a:solidFill>
              </a:rPr>
              <a:t>L</a:t>
            </a:r>
            <a:r>
              <a:rPr b="0" i="0" lang="es-ES" sz="2800" u="none">
                <a:solidFill>
                  <a:schemeClr val="dk1"/>
                </a:solidFill>
                <a:latin typeface="Arial"/>
                <a:ea typeface="Arial"/>
                <a:cs typeface="Arial"/>
                <a:sym typeface="Arial"/>
              </a:rPr>
              <a:t>a</a:t>
            </a:r>
            <a:r>
              <a:rPr lang="es-ES" sz="2800">
                <a:solidFill>
                  <a:schemeClr val="dk1"/>
                </a:solidFill>
              </a:rPr>
              <a:t> </a:t>
            </a:r>
            <a:r>
              <a:rPr b="0" i="0" lang="es-ES" sz="2800" u="none">
                <a:solidFill>
                  <a:schemeClr val="dk1"/>
                </a:solidFill>
                <a:latin typeface="Arial"/>
                <a:ea typeface="Arial"/>
                <a:cs typeface="Arial"/>
                <a:sym typeface="Arial"/>
              </a:rPr>
              <a:t>amortización </a:t>
            </a:r>
            <a:r>
              <a:rPr lang="es-ES" sz="2800">
                <a:solidFill>
                  <a:schemeClr val="dk1"/>
                </a:solidFill>
              </a:rPr>
              <a:t>financiera</a:t>
            </a:r>
            <a:endParaRPr/>
          </a:p>
        </p:txBody>
      </p:sp>
      <p:sp>
        <p:nvSpPr>
          <p:cNvPr id="853" name="Google Shape;853;p75"/>
          <p:cNvSpPr txBox="1"/>
          <p:nvPr/>
        </p:nvSpPr>
        <p:spPr>
          <a:xfrm>
            <a:off x="651300" y="1147825"/>
            <a:ext cx="8370600" cy="2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t>Sobre un capital prestado determinado (con un préstamo) existen 3 conceptos importantes=&gt;</a:t>
            </a:r>
            <a:endParaRPr/>
          </a:p>
          <a:p>
            <a:pPr indent="0" lvl="0" marL="0" rtl="0" algn="l">
              <a:spcBef>
                <a:spcPts val="0"/>
              </a:spcBef>
              <a:spcAft>
                <a:spcPts val="0"/>
              </a:spcAft>
              <a:buNone/>
            </a:pPr>
            <a:r>
              <a:rPr lang="es-ES"/>
              <a:t> </a:t>
            </a:r>
            <a:endParaRPr/>
          </a:p>
          <a:p>
            <a:pPr indent="0" lvl="0" marL="0" rtl="0" algn="l">
              <a:spcBef>
                <a:spcPts val="0"/>
              </a:spcBef>
              <a:spcAft>
                <a:spcPts val="0"/>
              </a:spcAft>
              <a:buNone/>
            </a:pPr>
            <a:r>
              <a:rPr b="1" lang="es-ES"/>
              <a:t>                   </a:t>
            </a:r>
            <a:r>
              <a:rPr b="1" lang="es-ES" sz="1800"/>
              <a:t>CUOTA= Amortización Capital + interés (s/ el capital pendiente) </a:t>
            </a:r>
            <a:endParaRPr b="1" sz="1800"/>
          </a:p>
        </p:txBody>
      </p:sp>
      <p:sp>
        <p:nvSpPr>
          <p:cNvPr id="854" name="Google Shape;854;p75"/>
          <p:cNvSpPr txBox="1"/>
          <p:nvPr/>
        </p:nvSpPr>
        <p:spPr>
          <a:xfrm>
            <a:off x="1278800" y="0"/>
            <a:ext cx="60318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2) Las fuentes de financiación</a:t>
            </a:r>
            <a:endParaRPr b="1" i="0" sz="3300" u="none" cap="none" strike="noStrike">
              <a:solidFill>
                <a:srgbClr val="FFFFFF"/>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76"/>
          <p:cNvSpPr txBox="1"/>
          <p:nvPr>
            <p:ph type="title"/>
          </p:nvPr>
        </p:nvSpPr>
        <p:spPr>
          <a:xfrm>
            <a:off x="229200" y="632121"/>
            <a:ext cx="10058400" cy="980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3300"/>
              <a:buFont typeface="Calibri"/>
              <a:buNone/>
            </a:pPr>
            <a:r>
              <a:rPr b="0" i="0" lang="es-ES" sz="3300" u="none" cap="none" strike="noStrike">
                <a:solidFill>
                  <a:srgbClr val="F2760D"/>
                </a:solidFill>
                <a:latin typeface="Calibri"/>
                <a:ea typeface="Calibri"/>
                <a:cs typeface="Calibri"/>
                <a:sym typeface="Calibri"/>
              </a:rPr>
              <a:t>Amortización financiera: SISTEMA AMER</a:t>
            </a:r>
            <a:r>
              <a:rPr lang="es-ES">
                <a:solidFill>
                  <a:srgbClr val="F2760D"/>
                </a:solidFill>
              </a:rPr>
              <a:t>ICANO</a:t>
            </a:r>
            <a:br>
              <a:rPr b="0" i="0" lang="es-ES" sz="3300" u="none" cap="none" strike="noStrike">
                <a:solidFill>
                  <a:schemeClr val="dk1"/>
                </a:solidFill>
                <a:latin typeface="Calibri"/>
                <a:ea typeface="Calibri"/>
                <a:cs typeface="Calibri"/>
                <a:sym typeface="Calibri"/>
              </a:rPr>
            </a:br>
            <a:r>
              <a:rPr b="0" i="0" lang="es-ES" sz="2000" u="none" cap="none" strike="noStrike">
                <a:solidFill>
                  <a:schemeClr val="dk1"/>
                </a:solidFill>
                <a:latin typeface="Calibri"/>
                <a:ea typeface="Calibri"/>
                <a:cs typeface="Calibri"/>
                <a:sym typeface="Calibri"/>
              </a:rPr>
              <a:t>Métodos </a:t>
            </a:r>
            <a:r>
              <a:rPr lang="es-ES" sz="2000"/>
              <a:t>s</a:t>
            </a:r>
            <a:r>
              <a:rPr b="0" i="0" lang="es-ES" sz="2000" u="none" cap="none" strike="noStrike">
                <a:solidFill>
                  <a:schemeClr val="dk1"/>
                </a:solidFill>
                <a:latin typeface="Calibri"/>
                <a:ea typeface="Calibri"/>
                <a:cs typeface="Calibri"/>
                <a:sym typeface="Calibri"/>
              </a:rPr>
              <a:t>obre un </a:t>
            </a:r>
            <a:r>
              <a:rPr b="1" i="0" lang="es-ES" sz="2000" u="none" cap="none" strike="noStrike">
                <a:solidFill>
                  <a:schemeClr val="dk1"/>
                </a:solidFill>
                <a:latin typeface="Calibri"/>
                <a:ea typeface="Calibri"/>
                <a:cs typeface="Calibri"/>
                <a:sym typeface="Calibri"/>
              </a:rPr>
              <a:t>capital prestado de 20.000</a:t>
            </a:r>
            <a:r>
              <a:rPr b="0" i="0" lang="es-ES" sz="2000" u="none" cap="none" strike="noStrike">
                <a:solidFill>
                  <a:schemeClr val="dk1"/>
                </a:solidFill>
                <a:latin typeface="Calibri"/>
                <a:ea typeface="Calibri"/>
                <a:cs typeface="Calibri"/>
                <a:sym typeface="Calibri"/>
              </a:rPr>
              <a:t>€, </a:t>
            </a:r>
            <a:r>
              <a:rPr b="1" i="0" lang="es-ES" sz="2000" u="none" cap="none" strike="noStrike">
                <a:solidFill>
                  <a:schemeClr val="dk1"/>
                </a:solidFill>
                <a:latin typeface="Calibri"/>
                <a:ea typeface="Calibri"/>
                <a:cs typeface="Calibri"/>
                <a:sym typeface="Calibri"/>
              </a:rPr>
              <a:t>Tasa interés: 6% </a:t>
            </a:r>
            <a:r>
              <a:rPr b="0" i="0" lang="es-ES" sz="2000" u="none" cap="none" strike="noStrike">
                <a:solidFill>
                  <a:schemeClr val="dk1"/>
                </a:solidFill>
                <a:latin typeface="Calibri"/>
                <a:ea typeface="Calibri"/>
                <a:cs typeface="Calibri"/>
                <a:sym typeface="Calibri"/>
              </a:rPr>
              <a:t>anual y </a:t>
            </a:r>
            <a:r>
              <a:rPr b="1" i="0" lang="es-ES" sz="2000" u="none" cap="none" strike="noStrike">
                <a:solidFill>
                  <a:schemeClr val="dk1"/>
                </a:solidFill>
                <a:latin typeface="Calibri"/>
                <a:ea typeface="Calibri"/>
                <a:cs typeface="Calibri"/>
                <a:sym typeface="Calibri"/>
              </a:rPr>
              <a:t>4 AÑOS.</a:t>
            </a:r>
            <a:endParaRPr b="1" i="0" sz="3300" u="none" cap="none" strike="noStrike">
              <a:solidFill>
                <a:schemeClr val="dk1"/>
              </a:solidFill>
              <a:latin typeface="Calibri"/>
              <a:ea typeface="Calibri"/>
              <a:cs typeface="Calibri"/>
              <a:sym typeface="Calibri"/>
            </a:endParaRPr>
          </a:p>
        </p:txBody>
      </p:sp>
      <p:sp>
        <p:nvSpPr>
          <p:cNvPr id="861" name="Google Shape;861;p76"/>
          <p:cNvSpPr txBox="1"/>
          <p:nvPr>
            <p:ph idx="1" type="body"/>
          </p:nvPr>
        </p:nvSpPr>
        <p:spPr>
          <a:xfrm>
            <a:off x="229190" y="1676437"/>
            <a:ext cx="8531400" cy="183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100"/>
              <a:buFont typeface="Arial"/>
              <a:buNone/>
            </a:pPr>
            <a:r>
              <a:rPr b="1" i="0" lang="es-ES" sz="2100" u="sng" cap="none" strike="noStrike">
                <a:solidFill>
                  <a:schemeClr val="dk1"/>
                </a:solidFill>
                <a:latin typeface="Calibri"/>
                <a:ea typeface="Calibri"/>
                <a:cs typeface="Calibri"/>
                <a:sym typeface="Calibri"/>
              </a:rPr>
              <a:t>SISTEMA AMERICANO: </a:t>
            </a:r>
            <a:endParaRPr/>
          </a:p>
          <a:p>
            <a:pPr indent="-457200" lvl="0" marL="457200" marR="0" rtl="0" algn="l">
              <a:lnSpc>
                <a:spcPct val="90000"/>
              </a:lnSpc>
              <a:spcBef>
                <a:spcPts val="750"/>
              </a:spcBef>
              <a:spcAft>
                <a:spcPts val="0"/>
              </a:spcAft>
              <a:buClr>
                <a:schemeClr val="dk1"/>
              </a:buClr>
              <a:buSzPts val="1800"/>
              <a:buFont typeface="Calibri"/>
              <a:buAutoNum type="arabicPeriod"/>
            </a:pPr>
            <a:r>
              <a:rPr b="1" i="0" lang="es-ES" sz="1800" u="none" cap="none" strike="noStrike">
                <a:solidFill>
                  <a:schemeClr val="dk1"/>
                </a:solidFill>
              </a:rPr>
              <a:t>Interés </a:t>
            </a:r>
            <a:r>
              <a:rPr b="0" i="0" lang="es-ES" sz="1800" u="none" cap="none" strike="noStrike">
                <a:solidFill>
                  <a:schemeClr val="dk1"/>
                </a:solidFill>
                <a:latin typeface="Calibri"/>
                <a:ea typeface="Calibri"/>
                <a:cs typeface="Calibri"/>
                <a:sym typeface="Calibri"/>
              </a:rPr>
              <a:t>(6% s/20.000 € = 1.200€ ) </a:t>
            </a:r>
            <a:r>
              <a:rPr b="1" i="1" lang="es-ES" sz="1800" u="sng"/>
              <a:t>igual </a:t>
            </a:r>
            <a:r>
              <a:rPr b="0" i="0" lang="es-ES" sz="1800" u="none" cap="none" strike="noStrike">
                <a:solidFill>
                  <a:schemeClr val="dk1"/>
                </a:solidFill>
                <a:latin typeface="Calibri"/>
                <a:ea typeface="Calibri"/>
                <a:cs typeface="Calibri"/>
                <a:sym typeface="Calibri"/>
              </a:rPr>
              <a:t>todos los años.</a:t>
            </a:r>
            <a:endParaRPr/>
          </a:p>
          <a:p>
            <a:pPr indent="-457200" lvl="0" marL="457200" marR="0" rtl="0" algn="l">
              <a:lnSpc>
                <a:spcPct val="90000"/>
              </a:lnSpc>
              <a:spcBef>
                <a:spcPts val="750"/>
              </a:spcBef>
              <a:spcAft>
                <a:spcPts val="0"/>
              </a:spcAft>
              <a:buClr>
                <a:schemeClr val="dk1"/>
              </a:buClr>
              <a:buSzPts val="1800"/>
              <a:buFont typeface="Calibri"/>
              <a:buAutoNum type="arabicPeriod"/>
            </a:pPr>
            <a:r>
              <a:rPr b="1" i="0" lang="es-ES" sz="1800" u="none" cap="none" strike="noStrike">
                <a:solidFill>
                  <a:schemeClr val="dk1"/>
                </a:solidFill>
              </a:rPr>
              <a:t>Cuota </a:t>
            </a:r>
            <a:r>
              <a:rPr b="1" i="1" lang="es-ES" sz="1800" u="sng"/>
              <a:t>constante</a:t>
            </a:r>
            <a:r>
              <a:rPr b="1" i="0" lang="es-ES" sz="1800" u="none" cap="none" strike="noStrike">
                <a:solidFill>
                  <a:schemeClr val="dk1"/>
                </a:solidFill>
              </a:rPr>
              <a:t> anual=</a:t>
            </a:r>
            <a:r>
              <a:rPr b="0" i="0" lang="es-ES" sz="1800" u="none" cap="none" strike="noStrike">
                <a:solidFill>
                  <a:schemeClr val="dk1"/>
                </a:solidFill>
                <a:latin typeface="Calibri"/>
                <a:ea typeface="Calibri"/>
                <a:cs typeface="Calibri"/>
                <a:sym typeface="Calibri"/>
              </a:rPr>
              <a:t> Interés anual + Amortiz Capital </a:t>
            </a:r>
            <a:endParaRPr/>
          </a:p>
          <a:p>
            <a:pPr indent="-457200" lvl="0" marL="457200" marR="0" rtl="0" algn="l">
              <a:lnSpc>
                <a:spcPct val="90000"/>
              </a:lnSpc>
              <a:spcBef>
                <a:spcPts val="750"/>
              </a:spcBef>
              <a:spcAft>
                <a:spcPts val="0"/>
              </a:spcAft>
              <a:buClr>
                <a:schemeClr val="dk1"/>
              </a:buClr>
              <a:buSzPts val="1800"/>
              <a:buFont typeface="Calibri"/>
              <a:buAutoNum type="arabicPeriod"/>
            </a:pPr>
            <a:r>
              <a:rPr b="1" i="0" lang="es-ES" sz="1800" u="none" cap="none" strike="noStrike">
                <a:solidFill>
                  <a:schemeClr val="dk1"/>
                </a:solidFill>
              </a:rPr>
              <a:t>Capital </a:t>
            </a:r>
            <a:r>
              <a:rPr b="0" i="0" lang="es-ES" sz="1800" u="none" cap="none" strike="noStrike">
                <a:solidFill>
                  <a:schemeClr val="dk1"/>
                </a:solidFill>
                <a:latin typeface="Calibri"/>
                <a:ea typeface="Calibri"/>
                <a:cs typeface="Calibri"/>
                <a:sym typeface="Calibri"/>
              </a:rPr>
              <a:t>siempre pendiente hasta el último año (que se devuelve todo) – No se amortiza nada hasta el año 4</a:t>
            </a:r>
            <a:endParaRPr/>
          </a:p>
          <a:p>
            <a:pPr indent="0" lvl="0" marL="0" marR="0" rtl="0" algn="l">
              <a:lnSpc>
                <a:spcPct val="90000"/>
              </a:lnSpc>
              <a:spcBef>
                <a:spcPts val="75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1450" marR="0" rtl="0" algn="l">
              <a:lnSpc>
                <a:spcPct val="90000"/>
              </a:lnSpc>
              <a:spcBef>
                <a:spcPts val="75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graphicFrame>
        <p:nvGraphicFramePr>
          <p:cNvPr id="862" name="Google Shape;862;p76"/>
          <p:cNvGraphicFramePr/>
          <p:nvPr/>
        </p:nvGraphicFramePr>
        <p:xfrm>
          <a:off x="386263" y="3359450"/>
          <a:ext cx="3000000" cy="3000000"/>
        </p:xfrm>
        <a:graphic>
          <a:graphicData uri="http://schemas.openxmlformats.org/drawingml/2006/table">
            <a:tbl>
              <a:tblPr>
                <a:noFill/>
                <a:tableStyleId>{9818E3BB-B944-43F0-8DE7-3F2B60C46E2F}</a:tableStyleId>
              </a:tblPr>
              <a:tblGrid>
                <a:gridCol w="704850"/>
                <a:gridCol w="1914525"/>
                <a:gridCol w="1914525"/>
                <a:gridCol w="1935325"/>
                <a:gridCol w="2036600"/>
              </a:tblGrid>
              <a:tr h="200025">
                <a:tc>
                  <a:txBody>
                    <a:bodyPr/>
                    <a:lstStyle/>
                    <a:p>
                      <a:pPr indent="0" lvl="0" marL="0" rtl="0" algn="l">
                        <a:spcBef>
                          <a:spcPts val="0"/>
                        </a:spcBef>
                        <a:spcAft>
                          <a:spcPts val="0"/>
                        </a:spcAft>
                        <a:buNone/>
                      </a:pPr>
                      <a:r>
                        <a:t/>
                      </a:r>
                      <a:endParaRPr/>
                    </a:p>
                  </a:txBody>
                  <a:tcPr marT="19050" marB="19050" marR="28575" marL="28575" anchor="b">
                    <a:lnL cap="flat" cmpd="sng" w="9500">
                      <a:solidFill>
                        <a:srgbClr val="CCCCCC">
                          <a:alpha val="0"/>
                        </a:srgbClr>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alpha val="0"/>
                        </a:srgbClr>
                      </a:solidFill>
                      <a:prstDash val="solid"/>
                      <a:round/>
                      <a:headEnd len="sm" w="sm" type="none"/>
                      <a:tailEnd len="sm" w="sm" type="none"/>
                    </a:lnT>
                    <a:lnB cap="flat" cmpd="sng" w="9500">
                      <a:solidFill>
                        <a:srgbClr val="CCCCCC">
                          <a:alpha val="0"/>
                        </a:srgbClr>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000"/>
                        <a:t>. (1)</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ES" sz="1000"/>
                        <a:t>. (2)</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ES" sz="1000"/>
                        <a:t>. (3)</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ES" sz="1000"/>
                        <a:t>. (4)</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571500">
                <a:tc>
                  <a:txBody>
                    <a:bodyPr/>
                    <a:lstStyle/>
                    <a:p>
                      <a:pPr indent="0" lvl="0" marL="0" rtl="0" algn="l">
                        <a:spcBef>
                          <a:spcPts val="0"/>
                        </a:spcBef>
                        <a:spcAft>
                          <a:spcPts val="0"/>
                        </a:spcAft>
                        <a:buNone/>
                      </a:pPr>
                      <a:r>
                        <a:t/>
                      </a:r>
                      <a:endParaRPr/>
                    </a:p>
                  </a:txBody>
                  <a:tcPr marT="19050" marB="19050" marR="28575" marL="28575" anchor="b">
                    <a:lnL cap="flat" cmpd="sng" w="9500">
                      <a:solidFill>
                        <a:srgbClr val="CCCCCC">
                          <a:alpha val="0"/>
                        </a:srgbClr>
                      </a:solidFill>
                      <a:prstDash val="solid"/>
                      <a:round/>
                      <a:headEnd len="sm" w="sm" type="none"/>
                      <a:tailEnd len="sm" w="sm" type="none"/>
                    </a:lnL>
                    <a:lnR cap="flat" cmpd="sng" w="9500">
                      <a:solidFill>
                        <a:srgbClr val="CCCCCC">
                          <a:alpha val="0"/>
                        </a:srgbClr>
                      </a:solidFill>
                      <a:prstDash val="solid"/>
                      <a:round/>
                      <a:headEnd len="sm" w="sm" type="none"/>
                      <a:tailEnd len="sm" w="sm" type="none"/>
                    </a:lnR>
                    <a:lnT cap="flat" cmpd="sng" w="9500">
                      <a:solidFill>
                        <a:srgbClr val="CCCCCC">
                          <a:alpha val="0"/>
                        </a:srgbClr>
                      </a:solidFill>
                      <a:prstDash val="solid"/>
                      <a:round/>
                      <a:headEnd len="sm" w="sm" type="none"/>
                      <a:tailEnd len="sm" w="sm" type="none"/>
                    </a:lnT>
                    <a:lnB cap="flat" cmpd="sng" w="9500">
                      <a:solidFill>
                        <a:srgbClr val="D9D9D9"/>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200">
                          <a:solidFill>
                            <a:srgbClr val="FFFFFF"/>
                          </a:solidFill>
                        </a:rPr>
                        <a:t>SALDO DE CAPITAL</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=(Saldo - (3))</a:t>
                      </a:r>
                      <a:endParaRPr sz="1200">
                        <a:solidFill>
                          <a:srgbClr val="FFFFFF"/>
                        </a:solidFill>
                      </a:endParaRPr>
                    </a:p>
                  </a:txBody>
                  <a:tcPr marT="19050" marB="19050" marR="28575" marL="28575" anchor="b">
                    <a:lnL cap="flat" cmpd="sng" w="9500">
                      <a:solidFill>
                        <a:srgbClr val="CCCCCC">
                          <a:alpha val="0"/>
                        </a:srgbClr>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lang="es-ES" sz="1200">
                          <a:solidFill>
                            <a:srgbClr val="FFFFFF"/>
                          </a:solidFill>
                        </a:rPr>
                        <a:t>INTERÉS POR CUOTA</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=(i * (1))</a:t>
                      </a:r>
                      <a:endParaRPr sz="1200">
                        <a:solidFill>
                          <a:srgbClr val="FFFFFF"/>
                        </a:solidFill>
                      </a:endParaRPr>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lang="es-ES" sz="1200">
                          <a:solidFill>
                            <a:srgbClr val="FFFFFF"/>
                          </a:solidFill>
                        </a:rPr>
                        <a:t>AMORTIZACIÓN DE CAPITAL</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(CUOTA - (2))</a:t>
                      </a:r>
                      <a:endParaRPr sz="1200">
                        <a:solidFill>
                          <a:srgbClr val="FFFFFF"/>
                        </a:solidFill>
                      </a:endParaRPr>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lang="es-ES" sz="1200">
                          <a:solidFill>
                            <a:srgbClr val="FFFFFF"/>
                          </a:solidFill>
                        </a:rPr>
                        <a:t>CUOTA</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 interés (2) + Amortiza K (3)</a:t>
                      </a:r>
                      <a:endParaRPr sz="1200">
                        <a:solidFill>
                          <a:srgbClr val="FFFFFF"/>
                        </a:solidFill>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r>
              <a:tr h="342900">
                <a:tc>
                  <a:txBody>
                    <a:bodyPr/>
                    <a:lstStyle/>
                    <a:p>
                      <a:pPr indent="0" lvl="0" marL="0" rtl="0" algn="ctr">
                        <a:lnSpc>
                          <a:spcPct val="115000"/>
                        </a:lnSpc>
                        <a:spcBef>
                          <a:spcPts val="0"/>
                        </a:spcBef>
                        <a:spcAft>
                          <a:spcPts val="0"/>
                        </a:spcAft>
                        <a:buNone/>
                      </a:pPr>
                      <a:r>
                        <a:rPr lang="es-ES"/>
                        <a:t>0</a:t>
                      </a:r>
                      <a:endParaRPr/>
                    </a:p>
                  </a:txBody>
                  <a:tcPr marT="19050" marB="19050" marR="28575" marL="28575" anchor="ctr">
                    <a:lnL cap="flat" cmpd="sng" w="9500">
                      <a:solidFill>
                        <a:srgbClr val="D9D9D9"/>
                      </a:solidFill>
                      <a:prstDash val="solid"/>
                      <a:round/>
                      <a:headEnd len="sm" w="sm" type="none"/>
                      <a:tailEnd len="sm" w="sm" type="none"/>
                    </a:lnL>
                    <a:lnR cap="flat" cmpd="sng" w="9500">
                      <a:solidFill>
                        <a:srgbClr val="D9D9D9"/>
                      </a:solidFill>
                      <a:prstDash val="solid"/>
                      <a:round/>
                      <a:headEnd len="sm" w="sm" type="none"/>
                      <a:tailEnd len="sm" w="sm" type="none"/>
                    </a:lnR>
                    <a:lnT cap="flat" cmpd="sng" w="9500">
                      <a:solidFill>
                        <a:srgbClr val="D9D9D9"/>
                      </a:solidFill>
                      <a:prstDash val="solid"/>
                      <a:round/>
                      <a:headEnd len="sm" w="sm" type="none"/>
                      <a:tailEnd len="sm" w="sm" type="none"/>
                    </a:lnT>
                    <a:lnB cap="flat" cmpd="sng" w="9500">
                      <a:solidFill>
                        <a:srgbClr val="D9D9D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D9D9D9"/>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r>
              <a:tr h="342900">
                <a:tc>
                  <a:txBody>
                    <a:bodyPr/>
                    <a:lstStyle/>
                    <a:p>
                      <a:pPr indent="0" lvl="0" marL="0" rtl="0" algn="ctr">
                        <a:lnSpc>
                          <a:spcPct val="115000"/>
                        </a:lnSpc>
                        <a:spcBef>
                          <a:spcPts val="0"/>
                        </a:spcBef>
                        <a:spcAft>
                          <a:spcPts val="0"/>
                        </a:spcAft>
                        <a:buNone/>
                      </a:pPr>
                      <a:r>
                        <a:rPr lang="es-ES"/>
                        <a:t>1</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D9D9D9"/>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342900">
                <a:tc>
                  <a:txBody>
                    <a:bodyPr/>
                    <a:lstStyle/>
                    <a:p>
                      <a:pPr indent="0" lvl="0" marL="0" rtl="0" algn="ctr">
                        <a:lnSpc>
                          <a:spcPct val="115000"/>
                        </a:lnSpc>
                        <a:spcBef>
                          <a:spcPts val="0"/>
                        </a:spcBef>
                        <a:spcAft>
                          <a:spcPts val="0"/>
                        </a:spcAft>
                        <a:buNone/>
                      </a:pPr>
                      <a:r>
                        <a:rPr lang="es-ES"/>
                        <a:t>2</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r>
              <a:tr h="342900">
                <a:tc>
                  <a:txBody>
                    <a:bodyPr/>
                    <a:lstStyle/>
                    <a:p>
                      <a:pPr indent="0" lvl="0" marL="0" rtl="0" algn="ctr">
                        <a:lnSpc>
                          <a:spcPct val="115000"/>
                        </a:lnSpc>
                        <a:spcBef>
                          <a:spcPts val="0"/>
                        </a:spcBef>
                        <a:spcAft>
                          <a:spcPts val="0"/>
                        </a:spcAft>
                        <a:buNone/>
                      </a:pPr>
                      <a:r>
                        <a:rPr lang="es-ES"/>
                        <a:t>3</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342900">
                <a:tc>
                  <a:txBody>
                    <a:bodyPr/>
                    <a:lstStyle/>
                    <a:p>
                      <a:pPr indent="0" lvl="0" marL="0" rtl="0" algn="ctr">
                        <a:lnSpc>
                          <a:spcPct val="115000"/>
                        </a:lnSpc>
                        <a:spcBef>
                          <a:spcPts val="0"/>
                        </a:spcBef>
                        <a:spcAft>
                          <a:spcPts val="0"/>
                        </a:spcAft>
                        <a:buNone/>
                      </a:pPr>
                      <a:r>
                        <a:rPr lang="es-ES"/>
                        <a:t>4</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r>
              <a:tr h="342900">
                <a:tc>
                  <a:txBody>
                    <a:bodyPr/>
                    <a:lstStyle/>
                    <a:p>
                      <a:pPr indent="0" lvl="0" marL="0" rtl="0" algn="ctr">
                        <a:lnSpc>
                          <a:spcPct val="115000"/>
                        </a:lnSpc>
                        <a:spcBef>
                          <a:spcPts val="0"/>
                        </a:spcBef>
                        <a:spcAft>
                          <a:spcPts val="0"/>
                        </a:spcAft>
                        <a:buNone/>
                      </a:pPr>
                      <a:r>
                        <a:rPr lang="es-ES"/>
                        <a:t>TOTAL</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r>
            </a:tbl>
          </a:graphicData>
        </a:graphic>
      </p:graphicFrame>
      <p:sp>
        <p:nvSpPr>
          <p:cNvPr id="863" name="Google Shape;863;p76"/>
          <p:cNvSpPr txBox="1"/>
          <p:nvPr/>
        </p:nvSpPr>
        <p:spPr>
          <a:xfrm>
            <a:off x="4054350" y="3281725"/>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b</a:t>
            </a:r>
            <a:endParaRPr b="1">
              <a:solidFill>
                <a:srgbClr val="FF0000"/>
              </a:solidFill>
            </a:endParaRPr>
          </a:p>
        </p:txBody>
      </p:sp>
      <p:sp>
        <p:nvSpPr>
          <p:cNvPr id="864" name="Google Shape;864;p76"/>
          <p:cNvSpPr txBox="1"/>
          <p:nvPr/>
        </p:nvSpPr>
        <p:spPr>
          <a:xfrm>
            <a:off x="2185875" y="3281725"/>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a</a:t>
            </a:r>
            <a:endParaRPr b="1">
              <a:solidFill>
                <a:srgbClr val="FF0000"/>
              </a:solidFill>
            </a:endParaRPr>
          </a:p>
        </p:txBody>
      </p:sp>
      <p:sp>
        <p:nvSpPr>
          <p:cNvPr id="865" name="Google Shape;865;p76"/>
          <p:cNvSpPr txBox="1"/>
          <p:nvPr/>
        </p:nvSpPr>
        <p:spPr>
          <a:xfrm>
            <a:off x="6035550" y="3281725"/>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c</a:t>
            </a:r>
            <a:endParaRPr b="1">
              <a:solidFill>
                <a:srgbClr val="FF0000"/>
              </a:solidFill>
            </a:endParaRPr>
          </a:p>
        </p:txBody>
      </p:sp>
      <p:sp>
        <p:nvSpPr>
          <p:cNvPr id="866" name="Google Shape;866;p76"/>
          <p:cNvSpPr txBox="1"/>
          <p:nvPr/>
        </p:nvSpPr>
        <p:spPr>
          <a:xfrm>
            <a:off x="8016750" y="3281725"/>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d</a:t>
            </a:r>
            <a:endParaRPr b="1">
              <a:solidFill>
                <a:srgbClr val="FF0000"/>
              </a:solidFill>
            </a:endParaRPr>
          </a:p>
        </p:txBody>
      </p:sp>
      <p:sp>
        <p:nvSpPr>
          <p:cNvPr id="867" name="Google Shape;867;p76"/>
          <p:cNvSpPr txBox="1"/>
          <p:nvPr/>
        </p:nvSpPr>
        <p:spPr>
          <a:xfrm>
            <a:off x="1513025" y="42954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20.000€</a:t>
            </a:r>
            <a:endParaRPr>
              <a:latin typeface="Calibri"/>
              <a:ea typeface="Calibri"/>
              <a:cs typeface="Calibri"/>
              <a:sym typeface="Calibri"/>
            </a:endParaRPr>
          </a:p>
        </p:txBody>
      </p:sp>
      <p:sp>
        <p:nvSpPr>
          <p:cNvPr id="868" name="Google Shape;868;p76"/>
          <p:cNvSpPr txBox="1"/>
          <p:nvPr/>
        </p:nvSpPr>
        <p:spPr>
          <a:xfrm>
            <a:off x="3440975" y="46205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1.200</a:t>
            </a:r>
            <a:r>
              <a:rPr lang="es-ES">
                <a:latin typeface="Calibri"/>
                <a:ea typeface="Calibri"/>
                <a:cs typeface="Calibri"/>
                <a:sym typeface="Calibri"/>
              </a:rPr>
              <a:t>€</a:t>
            </a:r>
            <a:endParaRPr>
              <a:latin typeface="Calibri"/>
              <a:ea typeface="Calibri"/>
              <a:cs typeface="Calibri"/>
              <a:sym typeface="Calibri"/>
            </a:endParaRPr>
          </a:p>
        </p:txBody>
      </p:sp>
      <p:sp>
        <p:nvSpPr>
          <p:cNvPr id="869" name="Google Shape;869;p76"/>
          <p:cNvSpPr txBox="1"/>
          <p:nvPr/>
        </p:nvSpPr>
        <p:spPr>
          <a:xfrm>
            <a:off x="3440975" y="49253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1.200€</a:t>
            </a:r>
            <a:endParaRPr>
              <a:latin typeface="Calibri"/>
              <a:ea typeface="Calibri"/>
              <a:cs typeface="Calibri"/>
              <a:sym typeface="Calibri"/>
            </a:endParaRPr>
          </a:p>
        </p:txBody>
      </p:sp>
      <p:sp>
        <p:nvSpPr>
          <p:cNvPr id="870" name="Google Shape;870;p76"/>
          <p:cNvSpPr txBox="1"/>
          <p:nvPr/>
        </p:nvSpPr>
        <p:spPr>
          <a:xfrm>
            <a:off x="3440975" y="56873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1.200€</a:t>
            </a:r>
            <a:endParaRPr>
              <a:latin typeface="Calibri"/>
              <a:ea typeface="Calibri"/>
              <a:cs typeface="Calibri"/>
              <a:sym typeface="Calibri"/>
            </a:endParaRPr>
          </a:p>
        </p:txBody>
      </p:sp>
      <p:sp>
        <p:nvSpPr>
          <p:cNvPr id="871" name="Google Shape;871;p76"/>
          <p:cNvSpPr txBox="1"/>
          <p:nvPr/>
        </p:nvSpPr>
        <p:spPr>
          <a:xfrm>
            <a:off x="3440975" y="53063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1.200€</a:t>
            </a:r>
            <a:endParaRPr>
              <a:latin typeface="Calibri"/>
              <a:ea typeface="Calibri"/>
              <a:cs typeface="Calibri"/>
              <a:sym typeface="Calibri"/>
            </a:endParaRPr>
          </a:p>
        </p:txBody>
      </p:sp>
      <p:sp>
        <p:nvSpPr>
          <p:cNvPr id="872" name="Google Shape;872;p76"/>
          <p:cNvSpPr txBox="1"/>
          <p:nvPr/>
        </p:nvSpPr>
        <p:spPr>
          <a:xfrm>
            <a:off x="3440975" y="5992150"/>
            <a:ext cx="922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latin typeface="Calibri"/>
                <a:ea typeface="Calibri"/>
                <a:cs typeface="Calibri"/>
                <a:sym typeface="Calibri"/>
              </a:rPr>
              <a:t>4</a:t>
            </a:r>
            <a:r>
              <a:rPr b="1" lang="es-ES">
                <a:latin typeface="Calibri"/>
                <a:ea typeface="Calibri"/>
                <a:cs typeface="Calibri"/>
                <a:sym typeface="Calibri"/>
              </a:rPr>
              <a:t>.800€</a:t>
            </a:r>
            <a:endParaRPr b="1">
              <a:latin typeface="Calibri"/>
              <a:ea typeface="Calibri"/>
              <a:cs typeface="Calibri"/>
              <a:sym typeface="Calibri"/>
            </a:endParaRPr>
          </a:p>
        </p:txBody>
      </p:sp>
      <p:sp>
        <p:nvSpPr>
          <p:cNvPr id="873" name="Google Shape;873;p76"/>
          <p:cNvSpPr txBox="1"/>
          <p:nvPr/>
        </p:nvSpPr>
        <p:spPr>
          <a:xfrm>
            <a:off x="5739750" y="4626750"/>
            <a:ext cx="283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0</a:t>
            </a:r>
            <a:endParaRPr>
              <a:latin typeface="Calibri"/>
              <a:ea typeface="Calibri"/>
              <a:cs typeface="Calibri"/>
              <a:sym typeface="Calibri"/>
            </a:endParaRPr>
          </a:p>
        </p:txBody>
      </p:sp>
      <p:sp>
        <p:nvSpPr>
          <p:cNvPr id="874" name="Google Shape;874;p76"/>
          <p:cNvSpPr txBox="1"/>
          <p:nvPr/>
        </p:nvSpPr>
        <p:spPr>
          <a:xfrm>
            <a:off x="5739750" y="4963450"/>
            <a:ext cx="283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0</a:t>
            </a:r>
            <a:endParaRPr>
              <a:latin typeface="Calibri"/>
              <a:ea typeface="Calibri"/>
              <a:cs typeface="Calibri"/>
              <a:sym typeface="Calibri"/>
            </a:endParaRPr>
          </a:p>
        </p:txBody>
      </p:sp>
      <p:sp>
        <p:nvSpPr>
          <p:cNvPr id="875" name="Google Shape;875;p76"/>
          <p:cNvSpPr txBox="1"/>
          <p:nvPr/>
        </p:nvSpPr>
        <p:spPr>
          <a:xfrm>
            <a:off x="5739750" y="5284450"/>
            <a:ext cx="283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0</a:t>
            </a:r>
            <a:endParaRPr>
              <a:latin typeface="Calibri"/>
              <a:ea typeface="Calibri"/>
              <a:cs typeface="Calibri"/>
              <a:sym typeface="Calibri"/>
            </a:endParaRPr>
          </a:p>
        </p:txBody>
      </p:sp>
      <p:sp>
        <p:nvSpPr>
          <p:cNvPr id="876" name="Google Shape;876;p76"/>
          <p:cNvSpPr txBox="1"/>
          <p:nvPr/>
        </p:nvSpPr>
        <p:spPr>
          <a:xfrm>
            <a:off x="7478825" y="46267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1.200€</a:t>
            </a:r>
            <a:endParaRPr>
              <a:latin typeface="Calibri"/>
              <a:ea typeface="Calibri"/>
              <a:cs typeface="Calibri"/>
              <a:sym typeface="Calibri"/>
            </a:endParaRPr>
          </a:p>
        </p:txBody>
      </p:sp>
      <p:sp>
        <p:nvSpPr>
          <p:cNvPr id="877" name="Google Shape;877;p76"/>
          <p:cNvSpPr txBox="1"/>
          <p:nvPr/>
        </p:nvSpPr>
        <p:spPr>
          <a:xfrm>
            <a:off x="7478825" y="49315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1.200€</a:t>
            </a:r>
            <a:endParaRPr>
              <a:latin typeface="Calibri"/>
              <a:ea typeface="Calibri"/>
              <a:cs typeface="Calibri"/>
              <a:sym typeface="Calibri"/>
            </a:endParaRPr>
          </a:p>
        </p:txBody>
      </p:sp>
      <p:sp>
        <p:nvSpPr>
          <p:cNvPr id="878" name="Google Shape;878;p76"/>
          <p:cNvSpPr txBox="1"/>
          <p:nvPr/>
        </p:nvSpPr>
        <p:spPr>
          <a:xfrm>
            <a:off x="7478825" y="53125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1.200€</a:t>
            </a:r>
            <a:endParaRPr>
              <a:latin typeface="Calibri"/>
              <a:ea typeface="Calibri"/>
              <a:cs typeface="Calibri"/>
              <a:sym typeface="Calibri"/>
            </a:endParaRPr>
          </a:p>
        </p:txBody>
      </p:sp>
      <p:sp>
        <p:nvSpPr>
          <p:cNvPr id="879" name="Google Shape;879;p76"/>
          <p:cNvSpPr txBox="1"/>
          <p:nvPr/>
        </p:nvSpPr>
        <p:spPr>
          <a:xfrm>
            <a:off x="1513025" y="46002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20.000€</a:t>
            </a:r>
            <a:endParaRPr>
              <a:latin typeface="Calibri"/>
              <a:ea typeface="Calibri"/>
              <a:cs typeface="Calibri"/>
              <a:sym typeface="Calibri"/>
            </a:endParaRPr>
          </a:p>
        </p:txBody>
      </p:sp>
      <p:sp>
        <p:nvSpPr>
          <p:cNvPr id="880" name="Google Shape;880;p76"/>
          <p:cNvSpPr txBox="1"/>
          <p:nvPr/>
        </p:nvSpPr>
        <p:spPr>
          <a:xfrm>
            <a:off x="1513025" y="4905050"/>
            <a:ext cx="8841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20.000€</a:t>
            </a:r>
            <a:endParaRPr>
              <a:latin typeface="Calibri"/>
              <a:ea typeface="Calibri"/>
              <a:cs typeface="Calibri"/>
              <a:sym typeface="Calibri"/>
            </a:endParaRPr>
          </a:p>
        </p:txBody>
      </p:sp>
      <p:sp>
        <p:nvSpPr>
          <p:cNvPr id="881" name="Google Shape;881;p76"/>
          <p:cNvSpPr txBox="1"/>
          <p:nvPr/>
        </p:nvSpPr>
        <p:spPr>
          <a:xfrm>
            <a:off x="1513025" y="52860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20.000€</a:t>
            </a:r>
            <a:endParaRPr>
              <a:latin typeface="Calibri"/>
              <a:ea typeface="Calibri"/>
              <a:cs typeface="Calibri"/>
              <a:sym typeface="Calibri"/>
            </a:endParaRPr>
          </a:p>
        </p:txBody>
      </p:sp>
      <p:sp>
        <p:nvSpPr>
          <p:cNvPr id="882" name="Google Shape;882;p76"/>
          <p:cNvSpPr txBox="1"/>
          <p:nvPr/>
        </p:nvSpPr>
        <p:spPr>
          <a:xfrm>
            <a:off x="5475425" y="56670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20.000€</a:t>
            </a:r>
            <a:endParaRPr>
              <a:latin typeface="Calibri"/>
              <a:ea typeface="Calibri"/>
              <a:cs typeface="Calibri"/>
              <a:sym typeface="Calibri"/>
            </a:endParaRPr>
          </a:p>
        </p:txBody>
      </p:sp>
      <p:sp>
        <p:nvSpPr>
          <p:cNvPr id="883" name="Google Shape;883;p76"/>
          <p:cNvSpPr txBox="1"/>
          <p:nvPr/>
        </p:nvSpPr>
        <p:spPr>
          <a:xfrm>
            <a:off x="7456625" y="56670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21.200€</a:t>
            </a:r>
            <a:endParaRPr>
              <a:latin typeface="Calibri"/>
              <a:ea typeface="Calibri"/>
              <a:cs typeface="Calibri"/>
              <a:sym typeface="Calibri"/>
            </a:endParaRPr>
          </a:p>
        </p:txBody>
      </p:sp>
      <p:sp>
        <p:nvSpPr>
          <p:cNvPr id="884" name="Google Shape;884;p76"/>
          <p:cNvSpPr txBox="1"/>
          <p:nvPr/>
        </p:nvSpPr>
        <p:spPr>
          <a:xfrm>
            <a:off x="1749975" y="5627350"/>
            <a:ext cx="283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0</a:t>
            </a:r>
            <a:endParaRPr>
              <a:latin typeface="Calibri"/>
              <a:ea typeface="Calibri"/>
              <a:cs typeface="Calibri"/>
              <a:sym typeface="Calibri"/>
            </a:endParaRPr>
          </a:p>
        </p:txBody>
      </p:sp>
      <p:sp>
        <p:nvSpPr>
          <p:cNvPr id="885" name="Google Shape;885;p76"/>
          <p:cNvSpPr txBox="1"/>
          <p:nvPr/>
        </p:nvSpPr>
        <p:spPr>
          <a:xfrm>
            <a:off x="7418225" y="5998350"/>
            <a:ext cx="922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latin typeface="Calibri"/>
                <a:ea typeface="Calibri"/>
                <a:cs typeface="Calibri"/>
                <a:sym typeface="Calibri"/>
              </a:rPr>
              <a:t>2</a:t>
            </a:r>
            <a:r>
              <a:rPr b="1" lang="es-ES">
                <a:latin typeface="Calibri"/>
                <a:ea typeface="Calibri"/>
                <a:cs typeface="Calibri"/>
                <a:sym typeface="Calibri"/>
              </a:rPr>
              <a:t>4.800€</a:t>
            </a:r>
            <a:endParaRPr b="1">
              <a:latin typeface="Calibri"/>
              <a:ea typeface="Calibri"/>
              <a:cs typeface="Calibri"/>
              <a:sym typeface="Calibri"/>
            </a:endParaRPr>
          </a:p>
        </p:txBody>
      </p:sp>
      <p:sp>
        <p:nvSpPr>
          <p:cNvPr id="886" name="Google Shape;886;p76"/>
          <p:cNvSpPr txBox="1"/>
          <p:nvPr/>
        </p:nvSpPr>
        <p:spPr>
          <a:xfrm>
            <a:off x="4738575" y="4542525"/>
            <a:ext cx="3936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2400">
                <a:latin typeface="Calibri"/>
                <a:ea typeface="Calibri"/>
                <a:cs typeface="Calibri"/>
                <a:sym typeface="Calibri"/>
              </a:rPr>
              <a:t>+</a:t>
            </a:r>
            <a:endParaRPr b="1" sz="2400">
              <a:latin typeface="Calibri"/>
              <a:ea typeface="Calibri"/>
              <a:cs typeface="Calibri"/>
              <a:sym typeface="Calibri"/>
            </a:endParaRPr>
          </a:p>
        </p:txBody>
      </p:sp>
      <p:sp>
        <p:nvSpPr>
          <p:cNvPr id="887" name="Google Shape;887;p76"/>
          <p:cNvSpPr txBox="1"/>
          <p:nvPr/>
        </p:nvSpPr>
        <p:spPr>
          <a:xfrm>
            <a:off x="6643575" y="4542525"/>
            <a:ext cx="3936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2400">
                <a:latin typeface="Calibri"/>
                <a:ea typeface="Calibri"/>
                <a:cs typeface="Calibri"/>
                <a:sym typeface="Calibri"/>
              </a:rPr>
              <a:t>=</a:t>
            </a:r>
            <a:endParaRPr b="1" sz="2400">
              <a:latin typeface="Calibri"/>
              <a:ea typeface="Calibri"/>
              <a:cs typeface="Calibri"/>
              <a:sym typeface="Calibri"/>
            </a:endParaRPr>
          </a:p>
        </p:txBody>
      </p:sp>
      <p:sp>
        <p:nvSpPr>
          <p:cNvPr id="888" name="Google Shape;888;p76"/>
          <p:cNvSpPr txBox="1"/>
          <p:nvPr/>
        </p:nvSpPr>
        <p:spPr>
          <a:xfrm>
            <a:off x="3286125" y="4567225"/>
            <a:ext cx="1055700" cy="1431000"/>
          </a:xfrm>
          <a:prstGeom prst="rect">
            <a:avLst/>
          </a:prstGeom>
          <a:no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cxnSp>
        <p:nvCxnSpPr>
          <p:cNvPr id="889" name="Google Shape;889;p76"/>
          <p:cNvCxnSpPr/>
          <p:nvPr/>
        </p:nvCxnSpPr>
        <p:spPr>
          <a:xfrm rot="10800000">
            <a:off x="4278975" y="6204875"/>
            <a:ext cx="3228300" cy="592800"/>
          </a:xfrm>
          <a:prstGeom prst="straightConnector1">
            <a:avLst/>
          </a:prstGeom>
          <a:noFill/>
          <a:ln cap="flat" cmpd="sng" w="57150">
            <a:solidFill>
              <a:srgbClr val="0070C0"/>
            </a:solidFill>
            <a:prstDash val="solid"/>
            <a:miter lim="800000"/>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1000"/>
                                        <p:tgtEl>
                                          <p:spTgt spid="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par>
                                <p:cTn fill="hold" nodeType="with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7"/>
                                        </p:tgtEl>
                                        <p:attrNameLst>
                                          <p:attrName>style.visibility</p:attrName>
                                        </p:attrNameLst>
                                      </p:cBhvr>
                                      <p:to>
                                        <p:strVal val="visible"/>
                                      </p:to>
                                    </p:set>
                                    <p:animEffect filter="fade" transition="in">
                                      <p:cBhvr>
                                        <p:cTn dur="1000"/>
                                        <p:tgtEl>
                                          <p:spTgt spid="877"/>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89"/>
                                        </p:tgtEl>
                                        <p:attrNameLst>
                                          <p:attrName>style.visibility</p:attrName>
                                        </p:attrNameLst>
                                      </p:cBhvr>
                                      <p:to>
                                        <p:strVal val="visible"/>
                                      </p:to>
                                    </p:set>
                                    <p:animEffect filter="fade" transition="in">
                                      <p:cBhvr>
                                        <p:cTn dur="1000"/>
                                        <p:tgtEl>
                                          <p:spTgt spid="8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graphicFrame>
        <p:nvGraphicFramePr>
          <p:cNvPr id="895" name="Google Shape;895;p77"/>
          <p:cNvGraphicFramePr/>
          <p:nvPr/>
        </p:nvGraphicFramePr>
        <p:xfrm>
          <a:off x="386263" y="3359450"/>
          <a:ext cx="3000000" cy="3000000"/>
        </p:xfrm>
        <a:graphic>
          <a:graphicData uri="http://schemas.openxmlformats.org/drawingml/2006/table">
            <a:tbl>
              <a:tblPr>
                <a:noFill/>
                <a:tableStyleId>{9818E3BB-B944-43F0-8DE7-3F2B60C46E2F}</a:tableStyleId>
              </a:tblPr>
              <a:tblGrid>
                <a:gridCol w="704850"/>
                <a:gridCol w="1914525"/>
                <a:gridCol w="1914525"/>
                <a:gridCol w="1935325"/>
                <a:gridCol w="2036600"/>
              </a:tblGrid>
              <a:tr h="200025">
                <a:tc>
                  <a:txBody>
                    <a:bodyPr/>
                    <a:lstStyle/>
                    <a:p>
                      <a:pPr indent="0" lvl="0" marL="0" rtl="0" algn="l">
                        <a:spcBef>
                          <a:spcPts val="0"/>
                        </a:spcBef>
                        <a:spcAft>
                          <a:spcPts val="0"/>
                        </a:spcAft>
                        <a:buNone/>
                      </a:pPr>
                      <a:r>
                        <a:t/>
                      </a:r>
                      <a:endParaRPr/>
                    </a:p>
                  </a:txBody>
                  <a:tcPr marT="19050" marB="19050" marR="28575" marL="28575" anchor="b">
                    <a:lnL cap="flat" cmpd="sng" w="9500">
                      <a:solidFill>
                        <a:srgbClr val="CCCCCC">
                          <a:alpha val="0"/>
                        </a:srgbClr>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alpha val="0"/>
                        </a:srgbClr>
                      </a:solidFill>
                      <a:prstDash val="solid"/>
                      <a:round/>
                      <a:headEnd len="sm" w="sm" type="none"/>
                      <a:tailEnd len="sm" w="sm" type="none"/>
                    </a:lnT>
                    <a:lnB cap="flat" cmpd="sng" w="9500">
                      <a:solidFill>
                        <a:srgbClr val="CCCCCC">
                          <a:alpha val="0"/>
                        </a:srgbClr>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000"/>
                        <a:t>. (1)</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ES" sz="1000"/>
                        <a:t>. (2)</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ES" sz="1000"/>
                        <a:t>. (3)</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ES" sz="1000"/>
                        <a:t>. (4)</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571500">
                <a:tc>
                  <a:txBody>
                    <a:bodyPr/>
                    <a:lstStyle/>
                    <a:p>
                      <a:pPr indent="0" lvl="0" marL="0" rtl="0" algn="l">
                        <a:spcBef>
                          <a:spcPts val="0"/>
                        </a:spcBef>
                        <a:spcAft>
                          <a:spcPts val="0"/>
                        </a:spcAft>
                        <a:buNone/>
                      </a:pPr>
                      <a:r>
                        <a:t/>
                      </a:r>
                      <a:endParaRPr/>
                    </a:p>
                  </a:txBody>
                  <a:tcPr marT="19050" marB="19050" marR="28575" marL="28575" anchor="b">
                    <a:lnL cap="flat" cmpd="sng" w="9500">
                      <a:solidFill>
                        <a:srgbClr val="CCCCCC">
                          <a:alpha val="0"/>
                        </a:srgbClr>
                      </a:solidFill>
                      <a:prstDash val="solid"/>
                      <a:round/>
                      <a:headEnd len="sm" w="sm" type="none"/>
                      <a:tailEnd len="sm" w="sm" type="none"/>
                    </a:lnL>
                    <a:lnR cap="flat" cmpd="sng" w="9500">
                      <a:solidFill>
                        <a:srgbClr val="CCCCCC">
                          <a:alpha val="0"/>
                        </a:srgbClr>
                      </a:solidFill>
                      <a:prstDash val="solid"/>
                      <a:round/>
                      <a:headEnd len="sm" w="sm" type="none"/>
                      <a:tailEnd len="sm" w="sm" type="none"/>
                    </a:lnR>
                    <a:lnT cap="flat" cmpd="sng" w="9500">
                      <a:solidFill>
                        <a:srgbClr val="CCCCCC">
                          <a:alpha val="0"/>
                        </a:srgbClr>
                      </a:solidFill>
                      <a:prstDash val="solid"/>
                      <a:round/>
                      <a:headEnd len="sm" w="sm" type="none"/>
                      <a:tailEnd len="sm" w="sm" type="none"/>
                    </a:lnT>
                    <a:lnB cap="flat" cmpd="sng" w="9500">
                      <a:solidFill>
                        <a:srgbClr val="D9D9D9"/>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200">
                          <a:solidFill>
                            <a:srgbClr val="FFFFFF"/>
                          </a:solidFill>
                        </a:rPr>
                        <a:t>SALDO DE CAPITAL</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=(Saldo - (3))</a:t>
                      </a:r>
                      <a:endParaRPr sz="1200">
                        <a:solidFill>
                          <a:srgbClr val="FFFFFF"/>
                        </a:solidFill>
                      </a:endParaRPr>
                    </a:p>
                  </a:txBody>
                  <a:tcPr marT="19050" marB="19050" marR="28575" marL="28575" anchor="b">
                    <a:lnL cap="flat" cmpd="sng" w="9500">
                      <a:solidFill>
                        <a:srgbClr val="CCCCCC">
                          <a:alpha val="0"/>
                        </a:srgbClr>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lang="es-ES" sz="1200">
                          <a:solidFill>
                            <a:srgbClr val="FFFFFF"/>
                          </a:solidFill>
                        </a:rPr>
                        <a:t>INTERÉS POR CUOTA</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=(i * (1))</a:t>
                      </a:r>
                      <a:endParaRPr sz="1200">
                        <a:solidFill>
                          <a:srgbClr val="FFFFFF"/>
                        </a:solidFill>
                      </a:endParaRPr>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lang="es-ES" sz="1200">
                          <a:solidFill>
                            <a:srgbClr val="FFFFFF"/>
                          </a:solidFill>
                        </a:rPr>
                        <a:t>AMORTIZACIÓN DE CAPITAL</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(CUOTA - (2))</a:t>
                      </a:r>
                      <a:endParaRPr sz="1200">
                        <a:solidFill>
                          <a:srgbClr val="FFFFFF"/>
                        </a:solidFill>
                      </a:endParaRPr>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lang="es-ES" sz="1200">
                          <a:solidFill>
                            <a:srgbClr val="FFFFFF"/>
                          </a:solidFill>
                        </a:rPr>
                        <a:t>CUOTA</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 interés (2) + Amortiza K (3)</a:t>
                      </a:r>
                      <a:endParaRPr sz="1200">
                        <a:solidFill>
                          <a:srgbClr val="FFFFFF"/>
                        </a:solidFill>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r>
              <a:tr h="342900">
                <a:tc>
                  <a:txBody>
                    <a:bodyPr/>
                    <a:lstStyle/>
                    <a:p>
                      <a:pPr indent="0" lvl="0" marL="0" rtl="0" algn="ctr">
                        <a:lnSpc>
                          <a:spcPct val="115000"/>
                        </a:lnSpc>
                        <a:spcBef>
                          <a:spcPts val="0"/>
                        </a:spcBef>
                        <a:spcAft>
                          <a:spcPts val="0"/>
                        </a:spcAft>
                        <a:buNone/>
                      </a:pPr>
                      <a:r>
                        <a:rPr lang="es-ES"/>
                        <a:t>0</a:t>
                      </a:r>
                      <a:endParaRPr/>
                    </a:p>
                  </a:txBody>
                  <a:tcPr marT="19050" marB="19050" marR="28575" marL="28575" anchor="ctr">
                    <a:lnL cap="flat" cmpd="sng" w="9500">
                      <a:solidFill>
                        <a:srgbClr val="D9D9D9"/>
                      </a:solidFill>
                      <a:prstDash val="solid"/>
                      <a:round/>
                      <a:headEnd len="sm" w="sm" type="none"/>
                      <a:tailEnd len="sm" w="sm" type="none"/>
                    </a:lnL>
                    <a:lnR cap="flat" cmpd="sng" w="9500">
                      <a:solidFill>
                        <a:srgbClr val="D9D9D9"/>
                      </a:solidFill>
                      <a:prstDash val="solid"/>
                      <a:round/>
                      <a:headEnd len="sm" w="sm" type="none"/>
                      <a:tailEnd len="sm" w="sm" type="none"/>
                    </a:lnR>
                    <a:lnT cap="flat" cmpd="sng" w="9500">
                      <a:solidFill>
                        <a:srgbClr val="D9D9D9"/>
                      </a:solidFill>
                      <a:prstDash val="solid"/>
                      <a:round/>
                      <a:headEnd len="sm" w="sm" type="none"/>
                      <a:tailEnd len="sm" w="sm" type="none"/>
                    </a:lnT>
                    <a:lnB cap="flat" cmpd="sng" w="9500">
                      <a:solidFill>
                        <a:srgbClr val="D9D9D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D9D9D9"/>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r>
              <a:tr h="342900">
                <a:tc>
                  <a:txBody>
                    <a:bodyPr/>
                    <a:lstStyle/>
                    <a:p>
                      <a:pPr indent="0" lvl="0" marL="0" rtl="0" algn="ctr">
                        <a:lnSpc>
                          <a:spcPct val="115000"/>
                        </a:lnSpc>
                        <a:spcBef>
                          <a:spcPts val="0"/>
                        </a:spcBef>
                        <a:spcAft>
                          <a:spcPts val="0"/>
                        </a:spcAft>
                        <a:buNone/>
                      </a:pPr>
                      <a:r>
                        <a:rPr lang="es-ES"/>
                        <a:t>1</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D9D9D9"/>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342900">
                <a:tc>
                  <a:txBody>
                    <a:bodyPr/>
                    <a:lstStyle/>
                    <a:p>
                      <a:pPr indent="0" lvl="0" marL="0" rtl="0" algn="ctr">
                        <a:lnSpc>
                          <a:spcPct val="115000"/>
                        </a:lnSpc>
                        <a:spcBef>
                          <a:spcPts val="0"/>
                        </a:spcBef>
                        <a:spcAft>
                          <a:spcPts val="0"/>
                        </a:spcAft>
                        <a:buNone/>
                      </a:pPr>
                      <a:r>
                        <a:rPr lang="es-ES"/>
                        <a:t>2</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r>
              <a:tr h="342900">
                <a:tc>
                  <a:txBody>
                    <a:bodyPr/>
                    <a:lstStyle/>
                    <a:p>
                      <a:pPr indent="0" lvl="0" marL="0" rtl="0" algn="ctr">
                        <a:lnSpc>
                          <a:spcPct val="115000"/>
                        </a:lnSpc>
                        <a:spcBef>
                          <a:spcPts val="0"/>
                        </a:spcBef>
                        <a:spcAft>
                          <a:spcPts val="0"/>
                        </a:spcAft>
                        <a:buNone/>
                      </a:pPr>
                      <a:r>
                        <a:rPr lang="es-ES"/>
                        <a:t>3</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342900">
                <a:tc>
                  <a:txBody>
                    <a:bodyPr/>
                    <a:lstStyle/>
                    <a:p>
                      <a:pPr indent="0" lvl="0" marL="0" rtl="0" algn="ctr">
                        <a:lnSpc>
                          <a:spcPct val="115000"/>
                        </a:lnSpc>
                        <a:spcBef>
                          <a:spcPts val="0"/>
                        </a:spcBef>
                        <a:spcAft>
                          <a:spcPts val="0"/>
                        </a:spcAft>
                        <a:buNone/>
                      </a:pPr>
                      <a:r>
                        <a:rPr lang="es-ES"/>
                        <a:t>4</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r>
              <a:tr h="342900">
                <a:tc>
                  <a:txBody>
                    <a:bodyPr/>
                    <a:lstStyle/>
                    <a:p>
                      <a:pPr indent="0" lvl="0" marL="0" rtl="0" algn="ctr">
                        <a:lnSpc>
                          <a:spcPct val="115000"/>
                        </a:lnSpc>
                        <a:spcBef>
                          <a:spcPts val="0"/>
                        </a:spcBef>
                        <a:spcAft>
                          <a:spcPts val="0"/>
                        </a:spcAft>
                        <a:buNone/>
                      </a:pPr>
                      <a:r>
                        <a:rPr lang="es-ES"/>
                        <a:t>TOTAL</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r>
            </a:tbl>
          </a:graphicData>
        </a:graphic>
      </p:graphicFrame>
      <p:sp>
        <p:nvSpPr>
          <p:cNvPr id="896" name="Google Shape;896;p7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897" name="Google Shape;897;p77"/>
          <p:cNvSpPr txBox="1"/>
          <p:nvPr>
            <p:ph type="title"/>
          </p:nvPr>
        </p:nvSpPr>
        <p:spPr>
          <a:xfrm>
            <a:off x="182476" y="653000"/>
            <a:ext cx="8710800" cy="749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2970"/>
              <a:buFont typeface="Calibri"/>
              <a:buNone/>
            </a:pPr>
            <a:r>
              <a:rPr lang="es-ES">
                <a:solidFill>
                  <a:srgbClr val="F2760D"/>
                </a:solidFill>
              </a:rPr>
              <a:t>Amortización financiera:  AMORT. CONSTANTE</a:t>
            </a:r>
            <a:br>
              <a:rPr b="0" i="0" lang="es-ES" sz="2970" u="none" cap="none" strike="noStrike">
                <a:solidFill>
                  <a:schemeClr val="dk1"/>
                </a:solidFill>
                <a:latin typeface="Calibri"/>
                <a:ea typeface="Calibri"/>
                <a:cs typeface="Calibri"/>
                <a:sym typeface="Calibri"/>
              </a:rPr>
            </a:br>
            <a:r>
              <a:rPr b="0" i="0" lang="es-ES" sz="1800" u="none" cap="none" strike="noStrike">
                <a:solidFill>
                  <a:schemeClr val="dk1"/>
                </a:solidFill>
                <a:latin typeface="Calibri"/>
                <a:ea typeface="Calibri"/>
                <a:cs typeface="Calibri"/>
                <a:sym typeface="Calibri"/>
              </a:rPr>
              <a:t>Métodos Sobre un </a:t>
            </a:r>
            <a:r>
              <a:rPr b="1" i="0" lang="es-ES" sz="1800" u="none" cap="none" strike="noStrike">
                <a:solidFill>
                  <a:schemeClr val="dk1"/>
                </a:solidFill>
                <a:latin typeface="Calibri"/>
                <a:ea typeface="Calibri"/>
                <a:cs typeface="Calibri"/>
                <a:sym typeface="Calibri"/>
              </a:rPr>
              <a:t>capital prestado de 20.000</a:t>
            </a:r>
            <a:r>
              <a:rPr b="0" i="0" lang="es-ES" sz="1800" u="none" cap="none" strike="noStrike">
                <a:solidFill>
                  <a:schemeClr val="dk1"/>
                </a:solidFill>
                <a:latin typeface="Calibri"/>
                <a:ea typeface="Calibri"/>
                <a:cs typeface="Calibri"/>
                <a:sym typeface="Calibri"/>
              </a:rPr>
              <a:t>€, </a:t>
            </a:r>
            <a:r>
              <a:rPr b="1" i="0" lang="es-ES" sz="1800" u="none" cap="none" strike="noStrike">
                <a:solidFill>
                  <a:schemeClr val="dk1"/>
                </a:solidFill>
                <a:latin typeface="Calibri"/>
                <a:ea typeface="Calibri"/>
                <a:cs typeface="Calibri"/>
                <a:sym typeface="Calibri"/>
              </a:rPr>
              <a:t>Tasa interés: 6% </a:t>
            </a:r>
            <a:r>
              <a:rPr b="0" i="0" lang="es-ES" sz="1800" u="none" cap="none" strike="noStrike">
                <a:solidFill>
                  <a:schemeClr val="dk1"/>
                </a:solidFill>
                <a:latin typeface="Calibri"/>
                <a:ea typeface="Calibri"/>
                <a:cs typeface="Calibri"/>
                <a:sym typeface="Calibri"/>
              </a:rPr>
              <a:t>anual y </a:t>
            </a:r>
            <a:r>
              <a:rPr b="1" i="0" lang="es-ES" sz="1800" u="none" cap="none" strike="noStrike">
                <a:solidFill>
                  <a:schemeClr val="dk1"/>
                </a:solidFill>
                <a:latin typeface="Calibri"/>
                <a:ea typeface="Calibri"/>
                <a:cs typeface="Calibri"/>
                <a:sym typeface="Calibri"/>
              </a:rPr>
              <a:t>4 AÑOS</a:t>
            </a:r>
            <a:endParaRPr b="1" i="0" sz="2970" u="none" cap="none" strike="noStrike">
              <a:solidFill>
                <a:schemeClr val="dk1"/>
              </a:solidFill>
              <a:latin typeface="Calibri"/>
              <a:ea typeface="Calibri"/>
              <a:cs typeface="Calibri"/>
              <a:sym typeface="Calibri"/>
            </a:endParaRPr>
          </a:p>
        </p:txBody>
      </p:sp>
      <p:sp>
        <p:nvSpPr>
          <p:cNvPr id="898" name="Google Shape;898;p77"/>
          <p:cNvSpPr txBox="1"/>
          <p:nvPr>
            <p:ph idx="1" type="body"/>
          </p:nvPr>
        </p:nvSpPr>
        <p:spPr>
          <a:xfrm>
            <a:off x="258686" y="1554987"/>
            <a:ext cx="8634600" cy="1887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100"/>
              <a:buFont typeface="Arial"/>
              <a:buNone/>
            </a:pPr>
            <a:r>
              <a:rPr b="1" i="0" lang="es-ES" sz="2100" u="sng" cap="none" strike="noStrike">
                <a:solidFill>
                  <a:schemeClr val="dk1"/>
                </a:solidFill>
                <a:latin typeface="Calibri"/>
                <a:ea typeface="Calibri"/>
                <a:cs typeface="Calibri"/>
                <a:sym typeface="Calibri"/>
              </a:rPr>
              <a:t>SISTEMA AMORTIZACIÓN CONSTANTE: </a:t>
            </a:r>
            <a:endParaRPr/>
          </a:p>
          <a:p>
            <a:pPr indent="-457200" lvl="0" marL="457200" marR="0" rtl="0" algn="l">
              <a:lnSpc>
                <a:spcPct val="80000"/>
              </a:lnSpc>
              <a:spcBef>
                <a:spcPts val="750"/>
              </a:spcBef>
              <a:spcAft>
                <a:spcPts val="0"/>
              </a:spcAft>
              <a:buClr>
                <a:schemeClr val="dk1"/>
              </a:buClr>
              <a:buSzPts val="1800"/>
              <a:buFont typeface="Calibri"/>
              <a:buAutoNum type="arabicPeriod"/>
            </a:pPr>
            <a:r>
              <a:rPr b="1" i="0" lang="es-ES" sz="1800" u="none" cap="none" strike="noStrike">
                <a:solidFill>
                  <a:schemeClr val="dk1"/>
                </a:solidFill>
              </a:rPr>
              <a:t>Interés </a:t>
            </a:r>
            <a:r>
              <a:rPr b="0" i="0" lang="es-ES" sz="1800" u="none" cap="none" strike="noStrike">
                <a:solidFill>
                  <a:schemeClr val="dk1"/>
                </a:solidFill>
                <a:latin typeface="Calibri"/>
                <a:ea typeface="Calibri"/>
                <a:cs typeface="Calibri"/>
                <a:sym typeface="Calibri"/>
              </a:rPr>
              <a:t>(6% s/Capital pendiente de amortizar o devolver).</a:t>
            </a:r>
            <a:endParaRPr/>
          </a:p>
          <a:p>
            <a:pPr indent="-457200" lvl="0" marL="457200" marR="0" rtl="0" algn="l">
              <a:lnSpc>
                <a:spcPct val="80000"/>
              </a:lnSpc>
              <a:spcBef>
                <a:spcPts val="750"/>
              </a:spcBef>
              <a:spcAft>
                <a:spcPts val="0"/>
              </a:spcAft>
              <a:buClr>
                <a:schemeClr val="dk1"/>
              </a:buClr>
              <a:buSzPts val="1800"/>
              <a:buFont typeface="Calibri"/>
              <a:buAutoNum type="arabicPeriod"/>
            </a:pPr>
            <a:r>
              <a:rPr b="1" i="0" lang="es-ES" sz="1800" u="none" cap="none" strike="noStrike">
                <a:solidFill>
                  <a:schemeClr val="dk1"/>
                </a:solidFill>
              </a:rPr>
              <a:t>Amortización del Capital</a:t>
            </a:r>
            <a:r>
              <a:rPr b="0" i="0" lang="es-ES" sz="1800" u="none" cap="none" strike="noStrike">
                <a:solidFill>
                  <a:schemeClr val="dk1"/>
                </a:solidFill>
                <a:latin typeface="Calibri"/>
                <a:ea typeface="Calibri"/>
                <a:cs typeface="Calibri"/>
                <a:sym typeface="Calibri"/>
              </a:rPr>
              <a:t> </a:t>
            </a:r>
            <a:r>
              <a:rPr b="1" i="1" lang="es-ES" sz="1800" u="sng" cap="none" strike="noStrike">
                <a:solidFill>
                  <a:schemeClr val="dk1"/>
                </a:solidFill>
              </a:rPr>
              <a:t>constante </a:t>
            </a:r>
            <a:r>
              <a:rPr b="0" i="0" lang="es-ES" sz="1800" u="none" cap="none" strike="noStrike">
                <a:solidFill>
                  <a:schemeClr val="dk1"/>
                </a:solidFill>
                <a:latin typeface="Calibri"/>
                <a:ea typeface="Calibri"/>
                <a:cs typeface="Calibri"/>
                <a:sym typeface="Calibri"/>
              </a:rPr>
              <a:t>todos los años (solo cambia el interés sobre lo que falta por devolver o amortizar):  20.000 € / 4 años = 5.000 € al año.</a:t>
            </a:r>
            <a:endParaRPr/>
          </a:p>
          <a:p>
            <a:pPr indent="-457200" lvl="0" marL="457200" marR="0" rtl="0" algn="l">
              <a:lnSpc>
                <a:spcPct val="80000"/>
              </a:lnSpc>
              <a:spcBef>
                <a:spcPts val="750"/>
              </a:spcBef>
              <a:spcAft>
                <a:spcPts val="0"/>
              </a:spcAft>
              <a:buClr>
                <a:schemeClr val="dk1"/>
              </a:buClr>
              <a:buSzPts val="1800"/>
              <a:buFont typeface="Calibri"/>
              <a:buAutoNum type="arabicPeriod"/>
            </a:pPr>
            <a:r>
              <a:rPr b="1" i="0" lang="es-ES" sz="1800" u="none" cap="none" strike="noStrike">
                <a:solidFill>
                  <a:schemeClr val="dk1"/>
                </a:solidFill>
              </a:rPr>
              <a:t>Cuota</a:t>
            </a:r>
            <a:r>
              <a:rPr b="0" i="0" lang="es-ES" sz="1800" u="none" cap="none" strike="noStrike">
                <a:solidFill>
                  <a:schemeClr val="dk1"/>
                </a:solidFill>
                <a:latin typeface="Calibri"/>
                <a:ea typeface="Calibri"/>
                <a:cs typeface="Calibri"/>
                <a:sym typeface="Calibri"/>
              </a:rPr>
              <a:t>: Interés (sobre capital pendiente de devolver o amortizar) + Amortización de capital. </a:t>
            </a:r>
            <a:endParaRPr/>
          </a:p>
          <a:p>
            <a:pPr indent="0" lvl="0" marL="0" marR="0" rtl="0" algn="l">
              <a:lnSpc>
                <a:spcPct val="80000"/>
              </a:lnSpc>
              <a:spcBef>
                <a:spcPts val="75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a:p>
            <a:pPr indent="-38100" lvl="0" marL="171450" marR="0" rtl="0" algn="l">
              <a:lnSpc>
                <a:spcPct val="80000"/>
              </a:lnSpc>
              <a:spcBef>
                <a:spcPts val="75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sp>
        <p:nvSpPr>
          <p:cNvPr id="899" name="Google Shape;899;p77"/>
          <p:cNvSpPr txBox="1"/>
          <p:nvPr/>
        </p:nvSpPr>
        <p:spPr>
          <a:xfrm>
            <a:off x="5101050" y="4584050"/>
            <a:ext cx="1504800" cy="1414200"/>
          </a:xfrm>
          <a:prstGeom prst="rect">
            <a:avLst/>
          </a:prstGeom>
          <a:no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cxnSp>
        <p:nvCxnSpPr>
          <p:cNvPr id="900" name="Google Shape;900;p77"/>
          <p:cNvCxnSpPr/>
          <p:nvPr/>
        </p:nvCxnSpPr>
        <p:spPr>
          <a:xfrm rot="10800000">
            <a:off x="4083725" y="6236449"/>
            <a:ext cx="1783800" cy="289800"/>
          </a:xfrm>
          <a:prstGeom prst="straightConnector1">
            <a:avLst/>
          </a:prstGeom>
          <a:noFill/>
          <a:ln cap="flat" cmpd="sng" w="57150">
            <a:solidFill>
              <a:srgbClr val="0070C0"/>
            </a:solidFill>
            <a:prstDash val="solid"/>
            <a:miter lim="800000"/>
            <a:headEnd len="med" w="med" type="none"/>
            <a:tailEnd len="med" w="med" type="triangle"/>
          </a:ln>
        </p:spPr>
      </p:cxnSp>
      <p:sp>
        <p:nvSpPr>
          <p:cNvPr id="901" name="Google Shape;901;p77"/>
          <p:cNvSpPr txBox="1"/>
          <p:nvPr/>
        </p:nvSpPr>
        <p:spPr>
          <a:xfrm>
            <a:off x="6148725" y="3283250"/>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a</a:t>
            </a:r>
            <a:endParaRPr b="1">
              <a:solidFill>
                <a:srgbClr val="FF0000"/>
              </a:solidFill>
            </a:endParaRPr>
          </a:p>
        </p:txBody>
      </p:sp>
      <p:sp>
        <p:nvSpPr>
          <p:cNvPr id="902" name="Google Shape;902;p77"/>
          <p:cNvSpPr txBox="1"/>
          <p:nvPr/>
        </p:nvSpPr>
        <p:spPr>
          <a:xfrm>
            <a:off x="2230725" y="3283250"/>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b</a:t>
            </a:r>
            <a:endParaRPr b="1">
              <a:solidFill>
                <a:srgbClr val="FF0000"/>
              </a:solidFill>
            </a:endParaRPr>
          </a:p>
        </p:txBody>
      </p:sp>
      <p:sp>
        <p:nvSpPr>
          <p:cNvPr id="903" name="Google Shape;903;p77"/>
          <p:cNvSpPr txBox="1"/>
          <p:nvPr/>
        </p:nvSpPr>
        <p:spPr>
          <a:xfrm>
            <a:off x="4189725" y="3283250"/>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c</a:t>
            </a:r>
            <a:endParaRPr b="1">
              <a:solidFill>
                <a:srgbClr val="FF0000"/>
              </a:solidFill>
            </a:endParaRPr>
          </a:p>
        </p:txBody>
      </p:sp>
      <p:sp>
        <p:nvSpPr>
          <p:cNvPr id="904" name="Google Shape;904;p77"/>
          <p:cNvSpPr txBox="1"/>
          <p:nvPr/>
        </p:nvSpPr>
        <p:spPr>
          <a:xfrm>
            <a:off x="8107725" y="3283250"/>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d</a:t>
            </a:r>
            <a:endParaRPr b="1">
              <a:solidFill>
                <a:srgbClr val="FF0000"/>
              </a:solidFill>
            </a:endParaRPr>
          </a:p>
        </p:txBody>
      </p:sp>
      <p:sp>
        <p:nvSpPr>
          <p:cNvPr id="905" name="Google Shape;905;p77"/>
          <p:cNvSpPr txBox="1"/>
          <p:nvPr/>
        </p:nvSpPr>
        <p:spPr>
          <a:xfrm>
            <a:off x="4061375" y="4632575"/>
            <a:ext cx="8385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000">
                <a:latin typeface="Calibri"/>
                <a:ea typeface="Calibri"/>
                <a:cs typeface="Calibri"/>
                <a:sym typeface="Calibri"/>
              </a:rPr>
              <a:t>6%.20.000</a:t>
            </a:r>
            <a:endParaRPr sz="1000">
              <a:latin typeface="Calibri"/>
              <a:ea typeface="Calibri"/>
              <a:cs typeface="Calibri"/>
              <a:sym typeface="Calibri"/>
            </a:endParaRPr>
          </a:p>
        </p:txBody>
      </p:sp>
      <p:sp>
        <p:nvSpPr>
          <p:cNvPr id="906" name="Google Shape;906;p77"/>
          <p:cNvSpPr txBox="1"/>
          <p:nvPr/>
        </p:nvSpPr>
        <p:spPr>
          <a:xfrm>
            <a:off x="4083725" y="4957750"/>
            <a:ext cx="7938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000">
                <a:latin typeface="Calibri"/>
                <a:ea typeface="Calibri"/>
                <a:cs typeface="Calibri"/>
                <a:sym typeface="Calibri"/>
              </a:rPr>
              <a:t>6%.15.000</a:t>
            </a:r>
            <a:endParaRPr sz="1000">
              <a:latin typeface="Calibri"/>
              <a:ea typeface="Calibri"/>
              <a:cs typeface="Calibri"/>
              <a:sym typeface="Calibri"/>
            </a:endParaRPr>
          </a:p>
        </p:txBody>
      </p:sp>
      <p:sp>
        <p:nvSpPr>
          <p:cNvPr id="907" name="Google Shape;907;p77"/>
          <p:cNvSpPr txBox="1"/>
          <p:nvPr/>
        </p:nvSpPr>
        <p:spPr>
          <a:xfrm>
            <a:off x="1513025" y="42954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20.000€</a:t>
            </a:r>
            <a:endParaRPr>
              <a:latin typeface="Calibri"/>
              <a:ea typeface="Calibri"/>
              <a:cs typeface="Calibri"/>
              <a:sym typeface="Calibri"/>
            </a:endParaRPr>
          </a:p>
        </p:txBody>
      </p:sp>
      <p:sp>
        <p:nvSpPr>
          <p:cNvPr id="908" name="Google Shape;908;p77"/>
          <p:cNvSpPr txBox="1"/>
          <p:nvPr/>
        </p:nvSpPr>
        <p:spPr>
          <a:xfrm>
            <a:off x="1513025" y="46002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15</a:t>
            </a:r>
            <a:r>
              <a:rPr lang="es-ES">
                <a:latin typeface="Calibri"/>
                <a:ea typeface="Calibri"/>
                <a:cs typeface="Calibri"/>
                <a:sym typeface="Calibri"/>
              </a:rPr>
              <a:t>.000€</a:t>
            </a:r>
            <a:endParaRPr>
              <a:latin typeface="Calibri"/>
              <a:ea typeface="Calibri"/>
              <a:cs typeface="Calibri"/>
              <a:sym typeface="Calibri"/>
            </a:endParaRPr>
          </a:p>
        </p:txBody>
      </p:sp>
      <p:sp>
        <p:nvSpPr>
          <p:cNvPr id="909" name="Google Shape;909;p77"/>
          <p:cNvSpPr txBox="1"/>
          <p:nvPr/>
        </p:nvSpPr>
        <p:spPr>
          <a:xfrm>
            <a:off x="1513025" y="4905050"/>
            <a:ext cx="8841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a:t>
            </a:r>
            <a:r>
              <a:rPr lang="es-ES">
                <a:latin typeface="Calibri"/>
                <a:ea typeface="Calibri"/>
                <a:cs typeface="Calibri"/>
                <a:sym typeface="Calibri"/>
              </a:rPr>
              <a:t>0.000€</a:t>
            </a:r>
            <a:endParaRPr>
              <a:latin typeface="Calibri"/>
              <a:ea typeface="Calibri"/>
              <a:cs typeface="Calibri"/>
              <a:sym typeface="Calibri"/>
            </a:endParaRPr>
          </a:p>
        </p:txBody>
      </p:sp>
      <p:sp>
        <p:nvSpPr>
          <p:cNvPr id="910" name="Google Shape;910;p77"/>
          <p:cNvSpPr txBox="1"/>
          <p:nvPr/>
        </p:nvSpPr>
        <p:spPr>
          <a:xfrm>
            <a:off x="1513025" y="52860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5</a:t>
            </a:r>
            <a:r>
              <a:rPr lang="es-ES">
                <a:latin typeface="Calibri"/>
                <a:ea typeface="Calibri"/>
                <a:cs typeface="Calibri"/>
                <a:sym typeface="Calibri"/>
              </a:rPr>
              <a:t>.000€</a:t>
            </a:r>
            <a:endParaRPr>
              <a:latin typeface="Calibri"/>
              <a:ea typeface="Calibri"/>
              <a:cs typeface="Calibri"/>
              <a:sym typeface="Calibri"/>
            </a:endParaRPr>
          </a:p>
        </p:txBody>
      </p:sp>
      <p:sp>
        <p:nvSpPr>
          <p:cNvPr id="911" name="Google Shape;911;p77"/>
          <p:cNvSpPr txBox="1"/>
          <p:nvPr/>
        </p:nvSpPr>
        <p:spPr>
          <a:xfrm>
            <a:off x="1749975" y="5627350"/>
            <a:ext cx="283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0</a:t>
            </a:r>
            <a:endParaRPr>
              <a:latin typeface="Calibri"/>
              <a:ea typeface="Calibri"/>
              <a:cs typeface="Calibri"/>
              <a:sym typeface="Calibri"/>
            </a:endParaRPr>
          </a:p>
        </p:txBody>
      </p:sp>
      <p:sp>
        <p:nvSpPr>
          <p:cNvPr id="912" name="Google Shape;912;p77"/>
          <p:cNvSpPr txBox="1"/>
          <p:nvPr/>
        </p:nvSpPr>
        <p:spPr>
          <a:xfrm>
            <a:off x="3440975" y="46205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1.200€*</a:t>
            </a:r>
            <a:endParaRPr>
              <a:latin typeface="Calibri"/>
              <a:ea typeface="Calibri"/>
              <a:cs typeface="Calibri"/>
              <a:sym typeface="Calibri"/>
            </a:endParaRPr>
          </a:p>
        </p:txBody>
      </p:sp>
      <p:sp>
        <p:nvSpPr>
          <p:cNvPr id="913" name="Google Shape;913;p77"/>
          <p:cNvSpPr txBox="1"/>
          <p:nvPr/>
        </p:nvSpPr>
        <p:spPr>
          <a:xfrm>
            <a:off x="3584500" y="4925350"/>
            <a:ext cx="7407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9</a:t>
            </a:r>
            <a:r>
              <a:rPr lang="es-ES">
                <a:latin typeface="Calibri"/>
                <a:ea typeface="Calibri"/>
                <a:cs typeface="Calibri"/>
                <a:sym typeface="Calibri"/>
              </a:rPr>
              <a:t>00€*</a:t>
            </a:r>
            <a:endParaRPr>
              <a:latin typeface="Calibri"/>
              <a:ea typeface="Calibri"/>
              <a:cs typeface="Calibri"/>
              <a:sym typeface="Calibri"/>
            </a:endParaRPr>
          </a:p>
        </p:txBody>
      </p:sp>
      <p:sp>
        <p:nvSpPr>
          <p:cNvPr id="914" name="Google Shape;914;p77"/>
          <p:cNvSpPr txBox="1"/>
          <p:nvPr/>
        </p:nvSpPr>
        <p:spPr>
          <a:xfrm>
            <a:off x="3584375" y="5687350"/>
            <a:ext cx="7407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3</a:t>
            </a:r>
            <a:r>
              <a:rPr lang="es-ES">
                <a:latin typeface="Calibri"/>
                <a:ea typeface="Calibri"/>
                <a:cs typeface="Calibri"/>
                <a:sym typeface="Calibri"/>
              </a:rPr>
              <a:t>00€</a:t>
            </a:r>
            <a:endParaRPr>
              <a:latin typeface="Calibri"/>
              <a:ea typeface="Calibri"/>
              <a:cs typeface="Calibri"/>
              <a:sym typeface="Calibri"/>
            </a:endParaRPr>
          </a:p>
        </p:txBody>
      </p:sp>
      <p:sp>
        <p:nvSpPr>
          <p:cNvPr id="915" name="Google Shape;915;p77"/>
          <p:cNvSpPr txBox="1"/>
          <p:nvPr/>
        </p:nvSpPr>
        <p:spPr>
          <a:xfrm>
            <a:off x="3584375" y="5306350"/>
            <a:ext cx="7407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6</a:t>
            </a:r>
            <a:r>
              <a:rPr lang="es-ES">
                <a:latin typeface="Calibri"/>
                <a:ea typeface="Calibri"/>
                <a:cs typeface="Calibri"/>
                <a:sym typeface="Calibri"/>
              </a:rPr>
              <a:t>00€</a:t>
            </a:r>
            <a:endParaRPr>
              <a:latin typeface="Calibri"/>
              <a:ea typeface="Calibri"/>
              <a:cs typeface="Calibri"/>
              <a:sym typeface="Calibri"/>
            </a:endParaRPr>
          </a:p>
        </p:txBody>
      </p:sp>
      <p:sp>
        <p:nvSpPr>
          <p:cNvPr id="916" name="Google Shape;916;p77"/>
          <p:cNvSpPr txBox="1"/>
          <p:nvPr/>
        </p:nvSpPr>
        <p:spPr>
          <a:xfrm>
            <a:off x="3440975" y="5992150"/>
            <a:ext cx="922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latin typeface="Calibri"/>
                <a:ea typeface="Calibri"/>
                <a:cs typeface="Calibri"/>
                <a:sym typeface="Calibri"/>
              </a:rPr>
              <a:t>3</a:t>
            </a:r>
            <a:r>
              <a:rPr b="1" lang="es-ES">
                <a:latin typeface="Calibri"/>
                <a:ea typeface="Calibri"/>
                <a:cs typeface="Calibri"/>
                <a:sym typeface="Calibri"/>
              </a:rPr>
              <a:t>.000€</a:t>
            </a:r>
            <a:endParaRPr b="1">
              <a:latin typeface="Calibri"/>
              <a:ea typeface="Calibri"/>
              <a:cs typeface="Calibri"/>
              <a:sym typeface="Calibri"/>
            </a:endParaRPr>
          </a:p>
        </p:txBody>
      </p:sp>
      <p:sp>
        <p:nvSpPr>
          <p:cNvPr id="917" name="Google Shape;917;p77"/>
          <p:cNvSpPr txBox="1"/>
          <p:nvPr/>
        </p:nvSpPr>
        <p:spPr>
          <a:xfrm>
            <a:off x="5511150" y="4626750"/>
            <a:ext cx="7407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5.000€</a:t>
            </a:r>
            <a:endParaRPr>
              <a:latin typeface="Calibri"/>
              <a:ea typeface="Calibri"/>
              <a:cs typeface="Calibri"/>
              <a:sym typeface="Calibri"/>
            </a:endParaRPr>
          </a:p>
        </p:txBody>
      </p:sp>
      <p:sp>
        <p:nvSpPr>
          <p:cNvPr id="918" name="Google Shape;918;p77"/>
          <p:cNvSpPr txBox="1"/>
          <p:nvPr/>
        </p:nvSpPr>
        <p:spPr>
          <a:xfrm>
            <a:off x="7478825" y="46267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6</a:t>
            </a:r>
            <a:r>
              <a:rPr lang="es-ES">
                <a:latin typeface="Calibri"/>
                <a:ea typeface="Calibri"/>
                <a:cs typeface="Calibri"/>
                <a:sym typeface="Calibri"/>
              </a:rPr>
              <a:t>.200€</a:t>
            </a:r>
            <a:endParaRPr>
              <a:latin typeface="Calibri"/>
              <a:ea typeface="Calibri"/>
              <a:cs typeface="Calibri"/>
              <a:sym typeface="Calibri"/>
            </a:endParaRPr>
          </a:p>
        </p:txBody>
      </p:sp>
      <p:sp>
        <p:nvSpPr>
          <p:cNvPr id="919" name="Google Shape;919;p77"/>
          <p:cNvSpPr txBox="1"/>
          <p:nvPr/>
        </p:nvSpPr>
        <p:spPr>
          <a:xfrm>
            <a:off x="7478825" y="49315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5</a:t>
            </a:r>
            <a:r>
              <a:rPr lang="es-ES">
                <a:latin typeface="Calibri"/>
                <a:ea typeface="Calibri"/>
                <a:cs typeface="Calibri"/>
                <a:sym typeface="Calibri"/>
              </a:rPr>
              <a:t>.900€</a:t>
            </a:r>
            <a:endParaRPr>
              <a:latin typeface="Calibri"/>
              <a:ea typeface="Calibri"/>
              <a:cs typeface="Calibri"/>
              <a:sym typeface="Calibri"/>
            </a:endParaRPr>
          </a:p>
        </p:txBody>
      </p:sp>
      <p:sp>
        <p:nvSpPr>
          <p:cNvPr id="920" name="Google Shape;920;p77"/>
          <p:cNvSpPr txBox="1"/>
          <p:nvPr/>
        </p:nvSpPr>
        <p:spPr>
          <a:xfrm>
            <a:off x="7478825" y="53125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5</a:t>
            </a:r>
            <a:r>
              <a:rPr lang="es-ES">
                <a:latin typeface="Calibri"/>
                <a:ea typeface="Calibri"/>
                <a:cs typeface="Calibri"/>
                <a:sym typeface="Calibri"/>
              </a:rPr>
              <a:t>.600€</a:t>
            </a:r>
            <a:endParaRPr>
              <a:latin typeface="Calibri"/>
              <a:ea typeface="Calibri"/>
              <a:cs typeface="Calibri"/>
              <a:sym typeface="Calibri"/>
            </a:endParaRPr>
          </a:p>
        </p:txBody>
      </p:sp>
      <p:sp>
        <p:nvSpPr>
          <p:cNvPr id="921" name="Google Shape;921;p77"/>
          <p:cNvSpPr txBox="1"/>
          <p:nvPr/>
        </p:nvSpPr>
        <p:spPr>
          <a:xfrm>
            <a:off x="7478825" y="56554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5</a:t>
            </a:r>
            <a:r>
              <a:rPr lang="es-ES">
                <a:latin typeface="Calibri"/>
                <a:ea typeface="Calibri"/>
                <a:cs typeface="Calibri"/>
                <a:sym typeface="Calibri"/>
              </a:rPr>
              <a:t>.300€</a:t>
            </a:r>
            <a:endParaRPr>
              <a:latin typeface="Calibri"/>
              <a:ea typeface="Calibri"/>
              <a:cs typeface="Calibri"/>
              <a:sym typeface="Calibri"/>
            </a:endParaRPr>
          </a:p>
        </p:txBody>
      </p:sp>
      <p:sp>
        <p:nvSpPr>
          <p:cNvPr id="922" name="Google Shape;922;p77"/>
          <p:cNvSpPr txBox="1"/>
          <p:nvPr/>
        </p:nvSpPr>
        <p:spPr>
          <a:xfrm>
            <a:off x="7418225" y="5998350"/>
            <a:ext cx="922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latin typeface="Calibri"/>
                <a:ea typeface="Calibri"/>
                <a:cs typeface="Calibri"/>
                <a:sym typeface="Calibri"/>
              </a:rPr>
              <a:t>23.000€</a:t>
            </a:r>
            <a:endParaRPr b="1">
              <a:latin typeface="Calibri"/>
              <a:ea typeface="Calibri"/>
              <a:cs typeface="Calibri"/>
              <a:sym typeface="Calibri"/>
            </a:endParaRPr>
          </a:p>
        </p:txBody>
      </p:sp>
      <p:sp>
        <p:nvSpPr>
          <p:cNvPr id="923" name="Google Shape;923;p77"/>
          <p:cNvSpPr txBox="1"/>
          <p:nvPr/>
        </p:nvSpPr>
        <p:spPr>
          <a:xfrm>
            <a:off x="6643575" y="4542525"/>
            <a:ext cx="3936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2400">
                <a:latin typeface="Calibri"/>
                <a:ea typeface="Calibri"/>
                <a:cs typeface="Calibri"/>
                <a:sym typeface="Calibri"/>
              </a:rPr>
              <a:t>=</a:t>
            </a:r>
            <a:endParaRPr b="1" sz="2400">
              <a:latin typeface="Calibri"/>
              <a:ea typeface="Calibri"/>
              <a:cs typeface="Calibri"/>
              <a:sym typeface="Calibri"/>
            </a:endParaRPr>
          </a:p>
        </p:txBody>
      </p:sp>
      <p:sp>
        <p:nvSpPr>
          <p:cNvPr id="924" name="Google Shape;924;p77"/>
          <p:cNvSpPr txBox="1"/>
          <p:nvPr/>
        </p:nvSpPr>
        <p:spPr>
          <a:xfrm>
            <a:off x="5511150" y="4931550"/>
            <a:ext cx="7407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5.000€</a:t>
            </a:r>
            <a:endParaRPr>
              <a:latin typeface="Calibri"/>
              <a:ea typeface="Calibri"/>
              <a:cs typeface="Calibri"/>
              <a:sym typeface="Calibri"/>
            </a:endParaRPr>
          </a:p>
        </p:txBody>
      </p:sp>
      <p:sp>
        <p:nvSpPr>
          <p:cNvPr id="925" name="Google Shape;925;p77"/>
          <p:cNvSpPr txBox="1"/>
          <p:nvPr/>
        </p:nvSpPr>
        <p:spPr>
          <a:xfrm>
            <a:off x="5511150" y="5312550"/>
            <a:ext cx="7407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5.000€</a:t>
            </a:r>
            <a:endParaRPr>
              <a:latin typeface="Calibri"/>
              <a:ea typeface="Calibri"/>
              <a:cs typeface="Calibri"/>
              <a:sym typeface="Calibri"/>
            </a:endParaRPr>
          </a:p>
        </p:txBody>
      </p:sp>
      <p:sp>
        <p:nvSpPr>
          <p:cNvPr id="926" name="Google Shape;926;p77"/>
          <p:cNvSpPr txBox="1"/>
          <p:nvPr/>
        </p:nvSpPr>
        <p:spPr>
          <a:xfrm>
            <a:off x="5511150" y="5617350"/>
            <a:ext cx="7407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5.000€</a:t>
            </a:r>
            <a:endParaRPr>
              <a:latin typeface="Calibri"/>
              <a:ea typeface="Calibri"/>
              <a:cs typeface="Calibri"/>
              <a:sym typeface="Calibri"/>
            </a:endParaRPr>
          </a:p>
        </p:txBody>
      </p:sp>
      <p:sp>
        <p:nvSpPr>
          <p:cNvPr id="927" name="Google Shape;927;p77"/>
          <p:cNvSpPr txBox="1"/>
          <p:nvPr/>
        </p:nvSpPr>
        <p:spPr>
          <a:xfrm>
            <a:off x="4738575" y="4542525"/>
            <a:ext cx="3936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2400">
                <a:latin typeface="Calibri"/>
                <a:ea typeface="Calibri"/>
                <a:cs typeface="Calibri"/>
                <a:sym typeface="Calibri"/>
              </a:rPr>
              <a:t>+</a:t>
            </a:r>
            <a:endParaRPr b="1" sz="24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1000"/>
                                        <p:tgtEl>
                                          <p:spTgt spid="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10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2"/>
                                        </p:tgtEl>
                                        <p:attrNameLst>
                                          <p:attrName>style.visibility</p:attrName>
                                        </p:attrNameLst>
                                      </p:cBhvr>
                                      <p:to>
                                        <p:strVal val="visible"/>
                                      </p:to>
                                    </p:set>
                                    <p:animEffect filter="fade" transition="in">
                                      <p:cBhvr>
                                        <p:cTn dur="1000"/>
                                        <p:tgtEl>
                                          <p:spTgt spid="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
        <p:nvSpPr>
          <p:cNvPr id="261" name="Google Shape;261;p33"/>
          <p:cNvSpPr txBox="1"/>
          <p:nvPr/>
        </p:nvSpPr>
        <p:spPr>
          <a:xfrm>
            <a:off x="984575" y="48275"/>
            <a:ext cx="7333500" cy="5559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0000"/>
              </a:buClr>
              <a:buSzPts val="1100"/>
              <a:buFont typeface="Arial"/>
              <a:buNone/>
            </a:pPr>
            <a:r>
              <a:rPr lang="es-ES" sz="2400">
                <a:solidFill>
                  <a:srgbClr val="FFFFFF"/>
                </a:solidFill>
              </a:rPr>
              <a:t>1.1- Objetivos y Funciones de la Gestión Financiera</a:t>
            </a:r>
            <a:endParaRPr b="1" sz="2400">
              <a:solidFill>
                <a:srgbClr val="FFFFFF"/>
              </a:solidFill>
              <a:latin typeface="Calibri"/>
              <a:ea typeface="Calibri"/>
              <a:cs typeface="Calibri"/>
              <a:sym typeface="Calibri"/>
            </a:endParaRPr>
          </a:p>
        </p:txBody>
      </p:sp>
      <p:sp>
        <p:nvSpPr>
          <p:cNvPr id="262" name="Google Shape;262;p33"/>
          <p:cNvSpPr txBox="1"/>
          <p:nvPr/>
        </p:nvSpPr>
        <p:spPr>
          <a:xfrm>
            <a:off x="14700" y="2813074"/>
            <a:ext cx="3201900" cy="709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B0F0"/>
              </a:buClr>
              <a:buSzPts val="3600"/>
              <a:buFont typeface="Arial"/>
              <a:buNone/>
            </a:pPr>
            <a:r>
              <a:rPr b="1" i="0" lang="es-ES" sz="2400" u="none">
                <a:solidFill>
                  <a:srgbClr val="00B0F0"/>
                </a:solidFill>
                <a:latin typeface="Arial"/>
                <a:ea typeface="Arial"/>
                <a:cs typeface="Arial"/>
                <a:sym typeface="Arial"/>
              </a:rPr>
              <a:t>Entradas</a:t>
            </a:r>
            <a:r>
              <a:rPr b="1" i="0" lang="es-ES" sz="2400" u="none">
                <a:solidFill>
                  <a:srgbClr val="00B0F0"/>
                </a:solidFill>
                <a:latin typeface="Arial"/>
                <a:ea typeface="Arial"/>
                <a:cs typeface="Arial"/>
                <a:sym typeface="Arial"/>
              </a:rPr>
              <a:t> de dinero</a:t>
            </a:r>
            <a:endParaRPr sz="2400">
              <a:solidFill>
                <a:srgbClr val="00B0F0"/>
              </a:solidFill>
            </a:endParaRPr>
          </a:p>
        </p:txBody>
      </p:sp>
      <p:sp>
        <p:nvSpPr>
          <p:cNvPr id="263" name="Google Shape;263;p33"/>
          <p:cNvSpPr txBox="1"/>
          <p:nvPr/>
        </p:nvSpPr>
        <p:spPr>
          <a:xfrm>
            <a:off x="6101024" y="2813075"/>
            <a:ext cx="2795400" cy="7095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B0F0"/>
              </a:buClr>
              <a:buSzPts val="3600"/>
              <a:buFont typeface="Arial"/>
              <a:buNone/>
            </a:pPr>
            <a:r>
              <a:rPr b="1" i="0" lang="es-ES" sz="2400" u="none">
                <a:solidFill>
                  <a:srgbClr val="00B0F0"/>
                </a:solidFill>
                <a:latin typeface="Arial"/>
                <a:ea typeface="Arial"/>
                <a:cs typeface="Arial"/>
                <a:sym typeface="Arial"/>
              </a:rPr>
              <a:t>Salidas de dinero</a:t>
            </a:r>
            <a:endParaRPr sz="2400">
              <a:solidFill>
                <a:srgbClr val="00B0F0"/>
              </a:solidFill>
            </a:endParaRPr>
          </a:p>
        </p:txBody>
      </p:sp>
      <p:pic>
        <p:nvPicPr>
          <p:cNvPr descr="Image associée" id="264" name="Google Shape;264;p33"/>
          <p:cNvPicPr preferRelativeResize="0"/>
          <p:nvPr/>
        </p:nvPicPr>
        <p:blipFill rotWithShape="1">
          <a:blip r:embed="rId3">
            <a:alphaModFix/>
          </a:blip>
          <a:srcRect b="0" l="0" r="0" t="0"/>
          <a:stretch/>
        </p:blipFill>
        <p:spPr>
          <a:xfrm>
            <a:off x="2035439" y="3792473"/>
            <a:ext cx="4612474" cy="2120975"/>
          </a:xfrm>
          <a:prstGeom prst="rect">
            <a:avLst/>
          </a:prstGeom>
          <a:noFill/>
          <a:ln>
            <a:noFill/>
          </a:ln>
        </p:spPr>
      </p:pic>
      <p:sp>
        <p:nvSpPr>
          <p:cNvPr id="265" name="Google Shape;265;p33"/>
          <p:cNvSpPr/>
          <p:nvPr/>
        </p:nvSpPr>
        <p:spPr>
          <a:xfrm>
            <a:off x="55975" y="3519525"/>
            <a:ext cx="2723400" cy="2468400"/>
          </a:xfrm>
          <a:prstGeom prst="homePlate">
            <a:avLst>
              <a:gd fmla="val 17446" name="adj"/>
            </a:avLst>
          </a:prstGeom>
          <a:solidFill>
            <a:srgbClr val="00B0F0"/>
          </a:solidFill>
          <a:ln>
            <a:noFill/>
          </a:ln>
        </p:spPr>
        <p:txBody>
          <a:bodyPr anchorCtr="0" anchor="ctr" bIns="45700" lIns="91425" spcFirstLastPara="1" rIns="91425" wrap="square" tIns="45700">
            <a:noAutofit/>
          </a:bodyPr>
          <a:lstStyle/>
          <a:p>
            <a:pPr indent="-317500" lvl="0" marL="342900" marR="0" rtl="0" algn="l">
              <a:lnSpc>
                <a:spcPct val="100000"/>
              </a:lnSpc>
              <a:spcBef>
                <a:spcPts val="0"/>
              </a:spcBef>
              <a:spcAft>
                <a:spcPts val="0"/>
              </a:spcAft>
              <a:buClr>
                <a:srgbClr val="FFFFFF"/>
              </a:buClr>
              <a:buSzPts val="1600"/>
              <a:buChar char="•"/>
            </a:pPr>
            <a:r>
              <a:rPr b="1" i="0" lang="es-ES" sz="1600" u="none">
                <a:solidFill>
                  <a:srgbClr val="FFFFFF"/>
                </a:solidFill>
              </a:rPr>
              <a:t>Cobro de la venta de las prestaciones</a:t>
            </a:r>
            <a:endParaRPr b="1" sz="1600"/>
          </a:p>
          <a:p>
            <a:pPr indent="-317500" lvl="0" marL="342900" marR="0" rtl="0" algn="l">
              <a:lnSpc>
                <a:spcPct val="100000"/>
              </a:lnSpc>
              <a:spcBef>
                <a:spcPts val="0"/>
              </a:spcBef>
              <a:spcAft>
                <a:spcPts val="0"/>
              </a:spcAft>
              <a:buClr>
                <a:srgbClr val="FFFFFF"/>
              </a:buClr>
              <a:buSzPts val="1600"/>
              <a:buChar char="•"/>
            </a:pPr>
            <a:r>
              <a:rPr b="1" i="0" lang="es-ES" sz="1600" u="none">
                <a:solidFill>
                  <a:srgbClr val="FFFFFF"/>
                </a:solidFill>
              </a:rPr>
              <a:t>Captación de recursos financieros</a:t>
            </a:r>
            <a:endParaRPr b="1" sz="1600"/>
          </a:p>
        </p:txBody>
      </p:sp>
      <p:sp>
        <p:nvSpPr>
          <p:cNvPr id="266" name="Google Shape;266;p33"/>
          <p:cNvSpPr/>
          <p:nvPr/>
        </p:nvSpPr>
        <p:spPr>
          <a:xfrm>
            <a:off x="6259200" y="3519525"/>
            <a:ext cx="2885100" cy="2502000"/>
          </a:xfrm>
          <a:prstGeom prst="homePlate">
            <a:avLst>
              <a:gd fmla="val 13666" name="adj"/>
            </a:avLst>
          </a:prstGeom>
          <a:solidFill>
            <a:srgbClr val="00B0F0"/>
          </a:solidFill>
          <a:ln>
            <a:noFill/>
          </a:ln>
        </p:spPr>
        <p:txBody>
          <a:bodyPr anchorCtr="0" anchor="ctr" bIns="45700" lIns="91425" spcFirstLastPara="1" rIns="91425" wrap="square" tIns="45700">
            <a:noAutofit/>
          </a:bodyPr>
          <a:lstStyle/>
          <a:p>
            <a:pPr indent="-317500" lvl="0" marL="342900" marR="0" rtl="0" algn="l">
              <a:lnSpc>
                <a:spcPct val="100000"/>
              </a:lnSpc>
              <a:spcBef>
                <a:spcPts val="0"/>
              </a:spcBef>
              <a:spcAft>
                <a:spcPts val="0"/>
              </a:spcAft>
              <a:buClr>
                <a:srgbClr val="FFFFFF"/>
              </a:buClr>
              <a:buSzPts val="1600"/>
              <a:buChar char="•"/>
            </a:pPr>
            <a:r>
              <a:rPr b="1" i="0" lang="es-ES" sz="1600" u="none">
                <a:solidFill>
                  <a:srgbClr val="FFFFFF"/>
                </a:solidFill>
              </a:rPr>
              <a:t>Pago de los factores de producción (L, mp…)</a:t>
            </a:r>
            <a:endParaRPr b="1" sz="1600"/>
          </a:p>
          <a:p>
            <a:pPr indent="-317500" lvl="0" marL="342900" marR="0" rtl="0" algn="l">
              <a:lnSpc>
                <a:spcPct val="100000"/>
              </a:lnSpc>
              <a:spcBef>
                <a:spcPts val="0"/>
              </a:spcBef>
              <a:spcAft>
                <a:spcPts val="0"/>
              </a:spcAft>
              <a:buClr>
                <a:srgbClr val="FFFFFF"/>
              </a:buClr>
              <a:buSzPts val="1600"/>
              <a:buChar char="•"/>
            </a:pPr>
            <a:r>
              <a:rPr b="1" i="0" lang="es-ES" sz="1600" u="none">
                <a:solidFill>
                  <a:srgbClr val="FFFFFF"/>
                </a:solidFill>
              </a:rPr>
              <a:t>Devolución de los capitales ajenos (i)</a:t>
            </a:r>
            <a:endParaRPr b="1" sz="1600"/>
          </a:p>
          <a:p>
            <a:pPr indent="-317500" lvl="0" marL="342900" marR="0" rtl="0" algn="l">
              <a:lnSpc>
                <a:spcPct val="100000"/>
              </a:lnSpc>
              <a:spcBef>
                <a:spcPts val="0"/>
              </a:spcBef>
              <a:spcAft>
                <a:spcPts val="0"/>
              </a:spcAft>
              <a:buClr>
                <a:srgbClr val="FFFFFF"/>
              </a:buClr>
              <a:buSzPts val="1600"/>
              <a:buChar char="•"/>
            </a:pPr>
            <a:r>
              <a:rPr b="1" i="0" lang="es-ES" sz="1600" u="none">
                <a:solidFill>
                  <a:srgbClr val="FFFFFF"/>
                </a:solidFill>
              </a:rPr>
              <a:t>Remuneración de capitales propios (dividendos)</a:t>
            </a:r>
            <a:endParaRPr b="1" sz="1600">
              <a:solidFill>
                <a:srgbClr val="FFFFFF"/>
              </a:solidFill>
            </a:endParaRPr>
          </a:p>
          <a:p>
            <a:pPr indent="-317500" lvl="0" marL="342900" marR="0" rtl="0" algn="l">
              <a:lnSpc>
                <a:spcPct val="100000"/>
              </a:lnSpc>
              <a:spcBef>
                <a:spcPts val="0"/>
              </a:spcBef>
              <a:spcAft>
                <a:spcPts val="0"/>
              </a:spcAft>
              <a:buClr>
                <a:srgbClr val="FFFFFF"/>
              </a:buClr>
              <a:buSzPts val="1600"/>
              <a:buChar char="•"/>
            </a:pPr>
            <a:r>
              <a:rPr b="1" lang="es-ES" sz="1600">
                <a:solidFill>
                  <a:srgbClr val="FFFFFF"/>
                </a:solidFill>
              </a:rPr>
              <a:t>Pago de Impuestos al Estado</a:t>
            </a:r>
            <a:endParaRPr b="1" sz="1600">
              <a:solidFill>
                <a:srgbClr val="FFFFFF"/>
              </a:solidFill>
            </a:endParaRPr>
          </a:p>
        </p:txBody>
      </p:sp>
      <p:sp>
        <p:nvSpPr>
          <p:cNvPr id="267" name="Google Shape;267;p33"/>
          <p:cNvSpPr txBox="1"/>
          <p:nvPr/>
        </p:nvSpPr>
        <p:spPr>
          <a:xfrm>
            <a:off x="317903" y="795375"/>
            <a:ext cx="8483700" cy="7572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400"/>
              <a:buFont typeface="Arial"/>
              <a:buNone/>
            </a:pPr>
            <a:r>
              <a:rPr b="0" i="0" lang="es-ES" sz="1800" u="none">
                <a:solidFill>
                  <a:srgbClr val="000000"/>
                </a:solidFill>
                <a:latin typeface="Arial"/>
                <a:ea typeface="Arial"/>
                <a:cs typeface="Arial"/>
                <a:sym typeface="Arial"/>
              </a:rPr>
              <a:t>El </a:t>
            </a:r>
            <a:r>
              <a:rPr b="0" i="0" lang="es-ES" sz="1800" u="sng">
                <a:solidFill>
                  <a:srgbClr val="000000"/>
                </a:solidFill>
                <a:latin typeface="Arial"/>
                <a:ea typeface="Arial"/>
                <a:cs typeface="Arial"/>
                <a:sym typeface="Arial"/>
              </a:rPr>
              <a:t>subsistema financiero</a:t>
            </a:r>
            <a:r>
              <a:rPr b="0" i="0" lang="es-ES" sz="1800" u="none">
                <a:solidFill>
                  <a:srgbClr val="000000"/>
                </a:solidFill>
                <a:latin typeface="Arial"/>
                <a:ea typeface="Arial"/>
                <a:cs typeface="Arial"/>
                <a:sym typeface="Arial"/>
              </a:rPr>
              <a:t> tratará de captar fondos (</a:t>
            </a:r>
            <a:r>
              <a:rPr i="1" lang="es-ES" sz="1800" u="none">
                <a:solidFill>
                  <a:srgbClr val="000000"/>
                </a:solidFill>
              </a:rPr>
              <a:t>función de financiación</a:t>
            </a:r>
            <a:r>
              <a:rPr b="0" i="0" lang="es-ES" sz="1800" u="none">
                <a:solidFill>
                  <a:srgbClr val="000000"/>
                </a:solidFill>
                <a:latin typeface="Arial"/>
                <a:ea typeface="Arial"/>
                <a:cs typeface="Arial"/>
                <a:sym typeface="Arial"/>
              </a:rPr>
              <a:t>) y aplicar, </a:t>
            </a:r>
            <a:r>
              <a:rPr lang="es-ES" sz="1800"/>
              <a:t>administrar y controlar</a:t>
            </a:r>
            <a:r>
              <a:rPr b="0" i="0" lang="es-ES" sz="1800" u="none">
                <a:solidFill>
                  <a:srgbClr val="000000"/>
                </a:solidFill>
                <a:latin typeface="Arial"/>
                <a:ea typeface="Arial"/>
                <a:cs typeface="Arial"/>
                <a:sym typeface="Arial"/>
              </a:rPr>
              <a:t> estos (</a:t>
            </a:r>
            <a:r>
              <a:rPr b="0" i="1" lang="es-ES" sz="1800" u="none">
                <a:solidFill>
                  <a:srgbClr val="000000"/>
                </a:solidFill>
                <a:latin typeface="Arial"/>
                <a:ea typeface="Arial"/>
                <a:cs typeface="Arial"/>
                <a:sym typeface="Arial"/>
              </a:rPr>
              <a:t>función de inversión</a:t>
            </a:r>
            <a:r>
              <a:rPr b="0" i="0" lang="es-ES" sz="1800" u="none">
                <a:solidFill>
                  <a:srgbClr val="000000"/>
                </a:solidFill>
                <a:latin typeface="Arial"/>
                <a:ea typeface="Arial"/>
                <a:cs typeface="Arial"/>
                <a:sym typeface="Arial"/>
              </a:rPr>
              <a:t>) para realizar la actividad empresarial y con</a:t>
            </a:r>
            <a:r>
              <a:rPr lang="es-ES" sz="1800"/>
              <a:t>seguir los objetivos marcados</a:t>
            </a:r>
            <a:r>
              <a:rPr b="0" i="0" lang="es-ES" sz="1800" u="none">
                <a:solidFill>
                  <a:srgbClr val="000000"/>
                </a:solidFill>
                <a:latin typeface="Arial"/>
                <a:ea typeface="Arial"/>
                <a:cs typeface="Arial"/>
                <a:sym typeface="Arial"/>
              </a:rPr>
              <a:t>.</a:t>
            </a:r>
            <a:endParaRPr sz="1800"/>
          </a:p>
        </p:txBody>
      </p:sp>
      <p:sp>
        <p:nvSpPr>
          <p:cNvPr id="268" name="Google Shape;268;p33"/>
          <p:cNvSpPr txBox="1"/>
          <p:nvPr/>
        </p:nvSpPr>
        <p:spPr>
          <a:xfrm>
            <a:off x="317900" y="1743888"/>
            <a:ext cx="8393100" cy="920100"/>
          </a:xfrm>
          <a:prstGeom prst="rect">
            <a:avLst/>
          </a:prstGeom>
          <a:noFill/>
          <a:ln>
            <a:noFill/>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s-ES" sz="1800">
                <a:solidFill>
                  <a:schemeClr val="dk1"/>
                </a:solidFill>
              </a:rPr>
              <a:t>En el subsistema financiero se encuadran todos los </a:t>
            </a:r>
            <a:r>
              <a:rPr b="1" lang="es-ES" sz="1800" u="sng">
                <a:solidFill>
                  <a:schemeClr val="dk2"/>
                </a:solidFill>
              </a:rPr>
              <a:t>flujos de naturaleza monetaria</a:t>
            </a:r>
            <a:r>
              <a:rPr b="1" lang="es-ES" sz="1800" u="sng">
                <a:solidFill>
                  <a:schemeClr val="dk1"/>
                </a:solidFill>
              </a:rPr>
              <a:t> </a:t>
            </a:r>
            <a:r>
              <a:rPr lang="es-ES" sz="1800">
                <a:solidFill>
                  <a:schemeClr val="dk1"/>
                </a:solidFill>
              </a:rPr>
              <a:t>que se originan en la empresa.</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graphicFrame>
        <p:nvGraphicFramePr>
          <p:cNvPr id="933" name="Google Shape;933;p78"/>
          <p:cNvGraphicFramePr/>
          <p:nvPr/>
        </p:nvGraphicFramePr>
        <p:xfrm>
          <a:off x="386263" y="3359450"/>
          <a:ext cx="3000000" cy="3000000"/>
        </p:xfrm>
        <a:graphic>
          <a:graphicData uri="http://schemas.openxmlformats.org/drawingml/2006/table">
            <a:tbl>
              <a:tblPr>
                <a:noFill/>
                <a:tableStyleId>{9818E3BB-B944-43F0-8DE7-3F2B60C46E2F}</a:tableStyleId>
              </a:tblPr>
              <a:tblGrid>
                <a:gridCol w="704850"/>
                <a:gridCol w="1914525"/>
                <a:gridCol w="1914525"/>
                <a:gridCol w="1935325"/>
                <a:gridCol w="2036600"/>
              </a:tblGrid>
              <a:tr h="200025">
                <a:tc>
                  <a:txBody>
                    <a:bodyPr/>
                    <a:lstStyle/>
                    <a:p>
                      <a:pPr indent="0" lvl="0" marL="0" rtl="0" algn="l">
                        <a:spcBef>
                          <a:spcPts val="0"/>
                        </a:spcBef>
                        <a:spcAft>
                          <a:spcPts val="0"/>
                        </a:spcAft>
                        <a:buNone/>
                      </a:pPr>
                      <a:r>
                        <a:t/>
                      </a:r>
                      <a:endParaRPr/>
                    </a:p>
                  </a:txBody>
                  <a:tcPr marT="19050" marB="19050" marR="28575" marL="28575" anchor="b">
                    <a:lnL cap="flat" cmpd="sng" w="9500">
                      <a:solidFill>
                        <a:srgbClr val="CCCCCC">
                          <a:alpha val="0"/>
                        </a:srgbClr>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alpha val="0"/>
                        </a:srgbClr>
                      </a:solidFill>
                      <a:prstDash val="solid"/>
                      <a:round/>
                      <a:headEnd len="sm" w="sm" type="none"/>
                      <a:tailEnd len="sm" w="sm" type="none"/>
                    </a:lnT>
                    <a:lnB cap="flat" cmpd="sng" w="9500">
                      <a:solidFill>
                        <a:srgbClr val="CCCCCC">
                          <a:alpha val="0"/>
                        </a:srgbClr>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000"/>
                        <a:t>. (1)</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ES" sz="1000"/>
                        <a:t>. (2)</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ES" sz="1000"/>
                        <a:t>. (3)</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s-ES" sz="1000"/>
                        <a:t>. (4)</a:t>
                      </a:r>
                      <a:endParaRPr sz="1000"/>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571500">
                <a:tc>
                  <a:txBody>
                    <a:bodyPr/>
                    <a:lstStyle/>
                    <a:p>
                      <a:pPr indent="0" lvl="0" marL="0" rtl="0" algn="l">
                        <a:spcBef>
                          <a:spcPts val="0"/>
                        </a:spcBef>
                        <a:spcAft>
                          <a:spcPts val="0"/>
                        </a:spcAft>
                        <a:buNone/>
                      </a:pPr>
                      <a:r>
                        <a:t/>
                      </a:r>
                      <a:endParaRPr/>
                    </a:p>
                  </a:txBody>
                  <a:tcPr marT="19050" marB="19050" marR="28575" marL="28575" anchor="b">
                    <a:lnL cap="flat" cmpd="sng" w="9500">
                      <a:solidFill>
                        <a:srgbClr val="CCCCCC">
                          <a:alpha val="0"/>
                        </a:srgbClr>
                      </a:solidFill>
                      <a:prstDash val="solid"/>
                      <a:round/>
                      <a:headEnd len="sm" w="sm" type="none"/>
                      <a:tailEnd len="sm" w="sm" type="none"/>
                    </a:lnL>
                    <a:lnR cap="flat" cmpd="sng" w="9500">
                      <a:solidFill>
                        <a:srgbClr val="CCCCCC">
                          <a:alpha val="0"/>
                        </a:srgbClr>
                      </a:solidFill>
                      <a:prstDash val="solid"/>
                      <a:round/>
                      <a:headEnd len="sm" w="sm" type="none"/>
                      <a:tailEnd len="sm" w="sm" type="none"/>
                    </a:lnR>
                    <a:lnT cap="flat" cmpd="sng" w="9500">
                      <a:solidFill>
                        <a:srgbClr val="CCCCCC">
                          <a:alpha val="0"/>
                        </a:srgbClr>
                      </a:solidFill>
                      <a:prstDash val="solid"/>
                      <a:round/>
                      <a:headEnd len="sm" w="sm" type="none"/>
                      <a:tailEnd len="sm" w="sm" type="none"/>
                    </a:lnT>
                    <a:lnB cap="flat" cmpd="sng" w="9500">
                      <a:solidFill>
                        <a:srgbClr val="D9D9D9"/>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s-ES" sz="1200">
                          <a:solidFill>
                            <a:srgbClr val="FFFFFF"/>
                          </a:solidFill>
                        </a:rPr>
                        <a:t>SALDO DE CAPITAL</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=(Saldo - (3))</a:t>
                      </a:r>
                      <a:endParaRPr sz="1200">
                        <a:solidFill>
                          <a:srgbClr val="FFFFFF"/>
                        </a:solidFill>
                      </a:endParaRPr>
                    </a:p>
                  </a:txBody>
                  <a:tcPr marT="19050" marB="19050" marR="28575" marL="28575" anchor="b">
                    <a:lnL cap="flat" cmpd="sng" w="9500">
                      <a:solidFill>
                        <a:srgbClr val="CCCCCC">
                          <a:alpha val="0"/>
                        </a:srgbClr>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lang="es-ES" sz="1200">
                          <a:solidFill>
                            <a:srgbClr val="FFFFFF"/>
                          </a:solidFill>
                        </a:rPr>
                        <a:t>INTERÉS POR CUOTA</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=(i * (1))</a:t>
                      </a:r>
                      <a:endParaRPr sz="1200">
                        <a:solidFill>
                          <a:srgbClr val="FFFFFF"/>
                        </a:solidFill>
                      </a:endParaRPr>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lang="es-ES" sz="1200">
                          <a:solidFill>
                            <a:srgbClr val="FFFFFF"/>
                          </a:solidFill>
                        </a:rPr>
                        <a:t>AMORTIZACIÓN DE CAPITAL</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(CUOTA - (2))</a:t>
                      </a:r>
                      <a:endParaRPr sz="1200">
                        <a:solidFill>
                          <a:srgbClr val="FFFFFF"/>
                        </a:solidFill>
                      </a:endParaRPr>
                    </a:p>
                  </a:txBody>
                  <a:tcPr marT="19050" marB="19050" marR="28575" marL="28575" anchor="b">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lang="es-ES" sz="1200">
                          <a:solidFill>
                            <a:srgbClr val="FFFFFF"/>
                          </a:solidFill>
                        </a:rPr>
                        <a:t>CUOTA</a:t>
                      </a:r>
                      <a:endParaRPr sz="1200">
                        <a:solidFill>
                          <a:srgbClr val="FFFFFF"/>
                        </a:solidFill>
                      </a:endParaRPr>
                    </a:p>
                    <a:p>
                      <a:pPr indent="0" lvl="0" marL="0" rtl="0" algn="ctr">
                        <a:lnSpc>
                          <a:spcPct val="115000"/>
                        </a:lnSpc>
                        <a:spcBef>
                          <a:spcPts val="0"/>
                        </a:spcBef>
                        <a:spcAft>
                          <a:spcPts val="0"/>
                        </a:spcAft>
                        <a:buNone/>
                      </a:pPr>
                      <a:r>
                        <a:rPr lang="es-ES" sz="1200">
                          <a:solidFill>
                            <a:srgbClr val="FFFFFF"/>
                          </a:solidFill>
                        </a:rPr>
                        <a:t>= interés (2) + Amortiza K (3)</a:t>
                      </a:r>
                      <a:endParaRPr sz="1200">
                        <a:solidFill>
                          <a:srgbClr val="FFFFFF"/>
                        </a:solidFill>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solidFill>
                      <a:srgbClr val="434343"/>
                    </a:solidFill>
                  </a:tcPr>
                </a:tc>
              </a:tr>
              <a:tr h="342900">
                <a:tc>
                  <a:txBody>
                    <a:bodyPr/>
                    <a:lstStyle/>
                    <a:p>
                      <a:pPr indent="0" lvl="0" marL="0" rtl="0" algn="ctr">
                        <a:lnSpc>
                          <a:spcPct val="115000"/>
                        </a:lnSpc>
                        <a:spcBef>
                          <a:spcPts val="0"/>
                        </a:spcBef>
                        <a:spcAft>
                          <a:spcPts val="0"/>
                        </a:spcAft>
                        <a:buNone/>
                      </a:pPr>
                      <a:r>
                        <a:rPr lang="es-ES"/>
                        <a:t>0</a:t>
                      </a:r>
                      <a:endParaRPr/>
                    </a:p>
                  </a:txBody>
                  <a:tcPr marT="19050" marB="19050" marR="28575" marL="28575" anchor="ctr">
                    <a:lnL cap="flat" cmpd="sng" w="9500">
                      <a:solidFill>
                        <a:srgbClr val="D9D9D9"/>
                      </a:solidFill>
                      <a:prstDash val="solid"/>
                      <a:round/>
                      <a:headEnd len="sm" w="sm" type="none"/>
                      <a:tailEnd len="sm" w="sm" type="none"/>
                    </a:lnL>
                    <a:lnR cap="flat" cmpd="sng" w="9500">
                      <a:solidFill>
                        <a:srgbClr val="D9D9D9"/>
                      </a:solidFill>
                      <a:prstDash val="solid"/>
                      <a:round/>
                      <a:headEnd len="sm" w="sm" type="none"/>
                      <a:tailEnd len="sm" w="sm" type="none"/>
                    </a:lnR>
                    <a:lnT cap="flat" cmpd="sng" w="9500">
                      <a:solidFill>
                        <a:srgbClr val="D9D9D9"/>
                      </a:solidFill>
                      <a:prstDash val="solid"/>
                      <a:round/>
                      <a:headEnd len="sm" w="sm" type="none"/>
                      <a:tailEnd len="sm" w="sm" type="none"/>
                    </a:lnT>
                    <a:lnB cap="flat" cmpd="sng" w="9500">
                      <a:solidFill>
                        <a:srgbClr val="D9D9D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D9D9D9"/>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B7B7B7"/>
                      </a:solidFill>
                      <a:prstDash val="solid"/>
                      <a:round/>
                      <a:headEnd len="sm" w="sm" type="none"/>
                      <a:tailEnd len="sm" w="sm" type="none"/>
                    </a:lnT>
                    <a:lnB cap="flat" cmpd="sng" w="9500">
                      <a:solidFill>
                        <a:srgbClr val="CCCCCC"/>
                      </a:solidFill>
                      <a:prstDash val="solid"/>
                      <a:round/>
                      <a:headEnd len="sm" w="sm" type="none"/>
                      <a:tailEnd len="sm" w="sm" type="none"/>
                    </a:lnB>
                    <a:solidFill>
                      <a:srgbClr val="EFEFEF"/>
                    </a:solidFill>
                  </a:tcPr>
                </a:tc>
              </a:tr>
              <a:tr h="342900">
                <a:tc>
                  <a:txBody>
                    <a:bodyPr/>
                    <a:lstStyle/>
                    <a:p>
                      <a:pPr indent="0" lvl="0" marL="0" rtl="0" algn="ctr">
                        <a:lnSpc>
                          <a:spcPct val="115000"/>
                        </a:lnSpc>
                        <a:spcBef>
                          <a:spcPts val="0"/>
                        </a:spcBef>
                        <a:spcAft>
                          <a:spcPts val="0"/>
                        </a:spcAft>
                        <a:buNone/>
                      </a:pPr>
                      <a:r>
                        <a:rPr lang="es-ES"/>
                        <a:t>1</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D9D9D9"/>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342900">
                <a:tc>
                  <a:txBody>
                    <a:bodyPr/>
                    <a:lstStyle/>
                    <a:p>
                      <a:pPr indent="0" lvl="0" marL="0" rtl="0" algn="ctr">
                        <a:lnSpc>
                          <a:spcPct val="115000"/>
                        </a:lnSpc>
                        <a:spcBef>
                          <a:spcPts val="0"/>
                        </a:spcBef>
                        <a:spcAft>
                          <a:spcPts val="0"/>
                        </a:spcAft>
                        <a:buNone/>
                      </a:pPr>
                      <a:r>
                        <a:rPr lang="es-ES"/>
                        <a:t>2</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r>
              <a:tr h="342900">
                <a:tc>
                  <a:txBody>
                    <a:bodyPr/>
                    <a:lstStyle/>
                    <a:p>
                      <a:pPr indent="0" lvl="0" marL="0" rtl="0" algn="ctr">
                        <a:lnSpc>
                          <a:spcPct val="115000"/>
                        </a:lnSpc>
                        <a:spcBef>
                          <a:spcPts val="0"/>
                        </a:spcBef>
                        <a:spcAft>
                          <a:spcPts val="0"/>
                        </a:spcAft>
                        <a:buNone/>
                      </a:pPr>
                      <a:r>
                        <a:rPr lang="es-ES"/>
                        <a:t>3</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tcPr>
                </a:tc>
              </a:tr>
              <a:tr h="342900">
                <a:tc>
                  <a:txBody>
                    <a:bodyPr/>
                    <a:lstStyle/>
                    <a:p>
                      <a:pPr indent="0" lvl="0" marL="0" rtl="0" algn="ctr">
                        <a:lnSpc>
                          <a:spcPct val="115000"/>
                        </a:lnSpc>
                        <a:spcBef>
                          <a:spcPts val="0"/>
                        </a:spcBef>
                        <a:spcAft>
                          <a:spcPts val="0"/>
                        </a:spcAft>
                        <a:buNone/>
                      </a:pPr>
                      <a:r>
                        <a:rPr lang="es-ES"/>
                        <a:t>4</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CCCCCC"/>
                      </a:solidFill>
                      <a:prstDash val="solid"/>
                      <a:round/>
                      <a:headEnd len="sm" w="sm" type="none"/>
                      <a:tailEnd len="sm" w="sm" type="none"/>
                    </a:lnB>
                    <a:solidFill>
                      <a:srgbClr val="F3F3F3"/>
                    </a:solidFill>
                  </a:tcPr>
                </a:tc>
              </a:tr>
              <a:tr h="342900">
                <a:tc>
                  <a:txBody>
                    <a:bodyPr/>
                    <a:lstStyle/>
                    <a:p>
                      <a:pPr indent="0" lvl="0" marL="0" rtl="0" algn="ctr">
                        <a:lnSpc>
                          <a:spcPct val="115000"/>
                        </a:lnSpc>
                        <a:spcBef>
                          <a:spcPts val="0"/>
                        </a:spcBef>
                        <a:spcAft>
                          <a:spcPts val="0"/>
                        </a:spcAft>
                        <a:buNone/>
                      </a:pPr>
                      <a:r>
                        <a:rPr lang="es-ES"/>
                        <a:t>TOTAL</a:t>
                      </a:r>
                      <a:endParaRPr/>
                    </a:p>
                  </a:txBody>
                  <a:tcPr marT="19050" marB="19050" marR="28575" marL="28575" anchor="ctr">
                    <a:lnL cap="flat" cmpd="sng" w="9500">
                      <a:solidFill>
                        <a:srgbClr val="B7B7B7"/>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CCCCCC"/>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ctr">
                    <a:lnL cap="flat" cmpd="sng" w="9500">
                      <a:solidFill>
                        <a:srgbClr val="CCCCCC"/>
                      </a:solidFill>
                      <a:prstDash val="solid"/>
                      <a:round/>
                      <a:headEnd len="sm" w="sm" type="none"/>
                      <a:tailEnd len="sm" w="sm" type="none"/>
                    </a:lnL>
                    <a:lnR cap="flat" cmpd="sng" w="9500">
                      <a:solidFill>
                        <a:srgbClr val="B7B7B7"/>
                      </a:solidFill>
                      <a:prstDash val="solid"/>
                      <a:round/>
                      <a:headEnd len="sm" w="sm" type="none"/>
                      <a:tailEnd len="sm" w="sm" type="none"/>
                    </a:lnR>
                    <a:lnT cap="flat" cmpd="sng" w="9500">
                      <a:solidFill>
                        <a:srgbClr val="CCCCCC"/>
                      </a:solidFill>
                      <a:prstDash val="solid"/>
                      <a:round/>
                      <a:headEnd len="sm" w="sm" type="none"/>
                      <a:tailEnd len="sm" w="sm" type="none"/>
                    </a:lnT>
                    <a:lnB cap="flat" cmpd="sng" w="9500">
                      <a:solidFill>
                        <a:srgbClr val="B7B7B7"/>
                      </a:solidFill>
                      <a:prstDash val="solid"/>
                      <a:round/>
                      <a:headEnd len="sm" w="sm" type="none"/>
                      <a:tailEnd len="sm" w="sm" type="none"/>
                    </a:lnB>
                  </a:tcPr>
                </a:tc>
              </a:tr>
            </a:tbl>
          </a:graphicData>
        </a:graphic>
      </p:graphicFrame>
      <p:sp>
        <p:nvSpPr>
          <p:cNvPr id="934" name="Google Shape;934;p7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935" name="Google Shape;935;p78"/>
          <p:cNvSpPr txBox="1"/>
          <p:nvPr/>
        </p:nvSpPr>
        <p:spPr>
          <a:xfrm>
            <a:off x="7168475" y="4600250"/>
            <a:ext cx="1504800" cy="1414200"/>
          </a:xfrm>
          <a:prstGeom prst="rect">
            <a:avLst/>
          </a:prstGeom>
          <a:no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cxnSp>
        <p:nvCxnSpPr>
          <p:cNvPr id="936" name="Google Shape;936;p78"/>
          <p:cNvCxnSpPr/>
          <p:nvPr/>
        </p:nvCxnSpPr>
        <p:spPr>
          <a:xfrm rot="10800000">
            <a:off x="4236125" y="6236449"/>
            <a:ext cx="1783800" cy="289800"/>
          </a:xfrm>
          <a:prstGeom prst="straightConnector1">
            <a:avLst/>
          </a:prstGeom>
          <a:noFill/>
          <a:ln cap="flat" cmpd="sng" w="57150">
            <a:solidFill>
              <a:srgbClr val="0070C0"/>
            </a:solidFill>
            <a:prstDash val="solid"/>
            <a:miter lim="800000"/>
            <a:headEnd len="med" w="med" type="none"/>
            <a:tailEnd len="med" w="med" type="triangle"/>
          </a:ln>
        </p:spPr>
      </p:cxnSp>
      <p:sp>
        <p:nvSpPr>
          <p:cNvPr id="937" name="Google Shape;937;p78"/>
          <p:cNvSpPr txBox="1"/>
          <p:nvPr/>
        </p:nvSpPr>
        <p:spPr>
          <a:xfrm>
            <a:off x="6148725" y="3283250"/>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c</a:t>
            </a:r>
            <a:endParaRPr b="1">
              <a:solidFill>
                <a:srgbClr val="FF0000"/>
              </a:solidFill>
            </a:endParaRPr>
          </a:p>
        </p:txBody>
      </p:sp>
      <p:sp>
        <p:nvSpPr>
          <p:cNvPr id="938" name="Google Shape;938;p78"/>
          <p:cNvSpPr txBox="1"/>
          <p:nvPr/>
        </p:nvSpPr>
        <p:spPr>
          <a:xfrm>
            <a:off x="2230725" y="3283250"/>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d</a:t>
            </a:r>
            <a:endParaRPr b="1">
              <a:solidFill>
                <a:srgbClr val="FF0000"/>
              </a:solidFill>
            </a:endParaRPr>
          </a:p>
        </p:txBody>
      </p:sp>
      <p:sp>
        <p:nvSpPr>
          <p:cNvPr id="939" name="Google Shape;939;p78"/>
          <p:cNvSpPr txBox="1"/>
          <p:nvPr/>
        </p:nvSpPr>
        <p:spPr>
          <a:xfrm>
            <a:off x="4189725" y="3283250"/>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b</a:t>
            </a:r>
            <a:endParaRPr b="1">
              <a:solidFill>
                <a:srgbClr val="FF0000"/>
              </a:solidFill>
            </a:endParaRPr>
          </a:p>
        </p:txBody>
      </p:sp>
      <p:sp>
        <p:nvSpPr>
          <p:cNvPr id="940" name="Google Shape;940;p78"/>
          <p:cNvSpPr txBox="1"/>
          <p:nvPr/>
        </p:nvSpPr>
        <p:spPr>
          <a:xfrm>
            <a:off x="8107725" y="3283250"/>
            <a:ext cx="2835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FF0000"/>
                </a:solidFill>
              </a:rPr>
              <a:t>a</a:t>
            </a:r>
            <a:endParaRPr b="1">
              <a:solidFill>
                <a:srgbClr val="FF0000"/>
              </a:solidFill>
            </a:endParaRPr>
          </a:p>
        </p:txBody>
      </p:sp>
      <p:sp>
        <p:nvSpPr>
          <p:cNvPr id="941" name="Google Shape;941;p78"/>
          <p:cNvSpPr txBox="1"/>
          <p:nvPr/>
        </p:nvSpPr>
        <p:spPr>
          <a:xfrm>
            <a:off x="4061375" y="4632575"/>
            <a:ext cx="8385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000">
                <a:latin typeface="Calibri"/>
                <a:ea typeface="Calibri"/>
                <a:cs typeface="Calibri"/>
                <a:sym typeface="Calibri"/>
              </a:rPr>
              <a:t>6%.20.000</a:t>
            </a:r>
            <a:endParaRPr sz="1000">
              <a:latin typeface="Calibri"/>
              <a:ea typeface="Calibri"/>
              <a:cs typeface="Calibri"/>
              <a:sym typeface="Calibri"/>
            </a:endParaRPr>
          </a:p>
        </p:txBody>
      </p:sp>
      <p:sp>
        <p:nvSpPr>
          <p:cNvPr id="942" name="Google Shape;942;p78"/>
          <p:cNvSpPr txBox="1"/>
          <p:nvPr/>
        </p:nvSpPr>
        <p:spPr>
          <a:xfrm>
            <a:off x="4083725" y="4957750"/>
            <a:ext cx="7938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000">
                <a:latin typeface="Calibri"/>
                <a:ea typeface="Calibri"/>
                <a:cs typeface="Calibri"/>
                <a:sym typeface="Calibri"/>
              </a:rPr>
              <a:t>6%.15.000</a:t>
            </a:r>
            <a:endParaRPr sz="1000">
              <a:latin typeface="Calibri"/>
              <a:ea typeface="Calibri"/>
              <a:cs typeface="Calibri"/>
              <a:sym typeface="Calibri"/>
            </a:endParaRPr>
          </a:p>
        </p:txBody>
      </p:sp>
      <p:sp>
        <p:nvSpPr>
          <p:cNvPr id="943" name="Google Shape;943;p78"/>
          <p:cNvSpPr txBox="1"/>
          <p:nvPr/>
        </p:nvSpPr>
        <p:spPr>
          <a:xfrm>
            <a:off x="1513025" y="42954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20.000 €</a:t>
            </a:r>
            <a:endParaRPr>
              <a:latin typeface="Calibri"/>
              <a:ea typeface="Calibri"/>
              <a:cs typeface="Calibri"/>
              <a:sym typeface="Calibri"/>
            </a:endParaRPr>
          </a:p>
        </p:txBody>
      </p:sp>
      <p:sp>
        <p:nvSpPr>
          <p:cNvPr id="944" name="Google Shape;944;p78"/>
          <p:cNvSpPr txBox="1"/>
          <p:nvPr/>
        </p:nvSpPr>
        <p:spPr>
          <a:xfrm>
            <a:off x="1513025" y="4600250"/>
            <a:ext cx="1372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15.428,1702€</a:t>
            </a:r>
            <a:endParaRPr>
              <a:latin typeface="Calibri"/>
              <a:ea typeface="Calibri"/>
              <a:cs typeface="Calibri"/>
              <a:sym typeface="Calibri"/>
            </a:endParaRPr>
          </a:p>
        </p:txBody>
      </p:sp>
      <p:sp>
        <p:nvSpPr>
          <p:cNvPr id="945" name="Google Shape;945;p78"/>
          <p:cNvSpPr txBox="1"/>
          <p:nvPr/>
        </p:nvSpPr>
        <p:spPr>
          <a:xfrm>
            <a:off x="1513025" y="4905050"/>
            <a:ext cx="13725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10.582,0306€</a:t>
            </a:r>
            <a:endParaRPr>
              <a:latin typeface="Calibri"/>
              <a:ea typeface="Calibri"/>
              <a:cs typeface="Calibri"/>
              <a:sym typeface="Calibri"/>
            </a:endParaRPr>
          </a:p>
        </p:txBody>
      </p:sp>
      <p:sp>
        <p:nvSpPr>
          <p:cNvPr id="946" name="Google Shape;946;p78"/>
          <p:cNvSpPr txBox="1"/>
          <p:nvPr/>
        </p:nvSpPr>
        <p:spPr>
          <a:xfrm>
            <a:off x="1513025" y="5286050"/>
            <a:ext cx="1372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5.0445,1227€</a:t>
            </a:r>
            <a:endParaRPr>
              <a:latin typeface="Calibri"/>
              <a:ea typeface="Calibri"/>
              <a:cs typeface="Calibri"/>
              <a:sym typeface="Calibri"/>
            </a:endParaRPr>
          </a:p>
        </p:txBody>
      </p:sp>
      <p:sp>
        <p:nvSpPr>
          <p:cNvPr id="947" name="Google Shape;947;p78"/>
          <p:cNvSpPr txBox="1"/>
          <p:nvPr/>
        </p:nvSpPr>
        <p:spPr>
          <a:xfrm>
            <a:off x="1880878" y="56273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0,0003€</a:t>
            </a:r>
            <a:endParaRPr>
              <a:latin typeface="Calibri"/>
              <a:ea typeface="Calibri"/>
              <a:cs typeface="Calibri"/>
              <a:sym typeface="Calibri"/>
            </a:endParaRPr>
          </a:p>
        </p:txBody>
      </p:sp>
      <p:sp>
        <p:nvSpPr>
          <p:cNvPr id="948" name="Google Shape;948;p78"/>
          <p:cNvSpPr txBox="1"/>
          <p:nvPr/>
        </p:nvSpPr>
        <p:spPr>
          <a:xfrm>
            <a:off x="3440975" y="4620550"/>
            <a:ext cx="8841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1.200€*</a:t>
            </a:r>
            <a:endParaRPr>
              <a:latin typeface="Calibri"/>
              <a:ea typeface="Calibri"/>
              <a:cs typeface="Calibri"/>
              <a:sym typeface="Calibri"/>
            </a:endParaRPr>
          </a:p>
        </p:txBody>
      </p:sp>
      <p:sp>
        <p:nvSpPr>
          <p:cNvPr id="949" name="Google Shape;949;p78"/>
          <p:cNvSpPr txBox="1"/>
          <p:nvPr/>
        </p:nvSpPr>
        <p:spPr>
          <a:xfrm>
            <a:off x="3402575" y="4925350"/>
            <a:ext cx="922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925,69€*</a:t>
            </a:r>
            <a:endParaRPr>
              <a:latin typeface="Calibri"/>
              <a:ea typeface="Calibri"/>
              <a:cs typeface="Calibri"/>
              <a:sym typeface="Calibri"/>
            </a:endParaRPr>
          </a:p>
        </p:txBody>
      </p:sp>
      <p:sp>
        <p:nvSpPr>
          <p:cNvPr id="950" name="Google Shape;950;p78"/>
          <p:cNvSpPr txBox="1"/>
          <p:nvPr/>
        </p:nvSpPr>
        <p:spPr>
          <a:xfrm>
            <a:off x="3402575" y="5687350"/>
            <a:ext cx="10707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326,7073€</a:t>
            </a:r>
            <a:endParaRPr>
              <a:latin typeface="Calibri"/>
              <a:ea typeface="Calibri"/>
              <a:cs typeface="Calibri"/>
              <a:sym typeface="Calibri"/>
            </a:endParaRPr>
          </a:p>
        </p:txBody>
      </p:sp>
      <p:sp>
        <p:nvSpPr>
          <p:cNvPr id="951" name="Google Shape;951;p78"/>
          <p:cNvSpPr txBox="1"/>
          <p:nvPr/>
        </p:nvSpPr>
        <p:spPr>
          <a:xfrm>
            <a:off x="3402575" y="5306350"/>
            <a:ext cx="1225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634,9218€</a:t>
            </a:r>
            <a:endParaRPr>
              <a:latin typeface="Calibri"/>
              <a:ea typeface="Calibri"/>
              <a:cs typeface="Calibri"/>
              <a:sym typeface="Calibri"/>
            </a:endParaRPr>
          </a:p>
        </p:txBody>
      </p:sp>
      <p:sp>
        <p:nvSpPr>
          <p:cNvPr id="952" name="Google Shape;952;p78"/>
          <p:cNvSpPr txBox="1"/>
          <p:nvPr/>
        </p:nvSpPr>
        <p:spPr>
          <a:xfrm>
            <a:off x="3292775" y="5992150"/>
            <a:ext cx="1225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latin typeface="Calibri"/>
                <a:ea typeface="Calibri"/>
                <a:cs typeface="Calibri"/>
                <a:sym typeface="Calibri"/>
              </a:rPr>
              <a:t>3.087,3191€</a:t>
            </a:r>
            <a:endParaRPr b="1">
              <a:latin typeface="Calibri"/>
              <a:ea typeface="Calibri"/>
              <a:cs typeface="Calibri"/>
              <a:sym typeface="Calibri"/>
            </a:endParaRPr>
          </a:p>
        </p:txBody>
      </p:sp>
      <p:sp>
        <p:nvSpPr>
          <p:cNvPr id="953" name="Google Shape;953;p78"/>
          <p:cNvSpPr txBox="1"/>
          <p:nvPr/>
        </p:nvSpPr>
        <p:spPr>
          <a:xfrm>
            <a:off x="5298075" y="4626750"/>
            <a:ext cx="11340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4</a:t>
            </a:r>
            <a:r>
              <a:rPr lang="es-ES">
                <a:latin typeface="Calibri"/>
                <a:ea typeface="Calibri"/>
                <a:cs typeface="Calibri"/>
                <a:sym typeface="Calibri"/>
              </a:rPr>
              <a:t>.571,8298€</a:t>
            </a:r>
            <a:endParaRPr>
              <a:latin typeface="Calibri"/>
              <a:ea typeface="Calibri"/>
              <a:cs typeface="Calibri"/>
              <a:sym typeface="Calibri"/>
            </a:endParaRPr>
          </a:p>
        </p:txBody>
      </p:sp>
      <p:sp>
        <p:nvSpPr>
          <p:cNvPr id="954" name="Google Shape;954;p78"/>
          <p:cNvSpPr txBox="1"/>
          <p:nvPr/>
        </p:nvSpPr>
        <p:spPr>
          <a:xfrm>
            <a:off x="7324025" y="4626750"/>
            <a:ext cx="1225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5.771,8298</a:t>
            </a:r>
            <a:r>
              <a:rPr lang="es-ES">
                <a:latin typeface="Calibri"/>
                <a:ea typeface="Calibri"/>
                <a:cs typeface="Calibri"/>
                <a:sym typeface="Calibri"/>
              </a:rPr>
              <a:t>€</a:t>
            </a:r>
            <a:endParaRPr>
              <a:latin typeface="Calibri"/>
              <a:ea typeface="Calibri"/>
              <a:cs typeface="Calibri"/>
              <a:sym typeface="Calibri"/>
            </a:endParaRPr>
          </a:p>
        </p:txBody>
      </p:sp>
      <p:sp>
        <p:nvSpPr>
          <p:cNvPr id="955" name="Google Shape;955;p78"/>
          <p:cNvSpPr txBox="1"/>
          <p:nvPr/>
        </p:nvSpPr>
        <p:spPr>
          <a:xfrm>
            <a:off x="7306800" y="4931550"/>
            <a:ext cx="1225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ES">
                <a:solidFill>
                  <a:schemeClr val="dk1"/>
                </a:solidFill>
                <a:latin typeface="Calibri"/>
                <a:ea typeface="Calibri"/>
                <a:cs typeface="Calibri"/>
                <a:sym typeface="Calibri"/>
              </a:rPr>
              <a:t>5.771,8298€</a:t>
            </a:r>
            <a:endParaRPr>
              <a:latin typeface="Calibri"/>
              <a:ea typeface="Calibri"/>
              <a:cs typeface="Calibri"/>
              <a:sym typeface="Calibri"/>
            </a:endParaRPr>
          </a:p>
        </p:txBody>
      </p:sp>
      <p:sp>
        <p:nvSpPr>
          <p:cNvPr id="956" name="Google Shape;956;p78"/>
          <p:cNvSpPr txBox="1"/>
          <p:nvPr/>
        </p:nvSpPr>
        <p:spPr>
          <a:xfrm>
            <a:off x="7322725" y="5312550"/>
            <a:ext cx="1225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ES">
                <a:solidFill>
                  <a:schemeClr val="dk1"/>
                </a:solidFill>
                <a:latin typeface="Calibri"/>
                <a:ea typeface="Calibri"/>
                <a:cs typeface="Calibri"/>
                <a:sym typeface="Calibri"/>
              </a:rPr>
              <a:t>5.771,8298€</a:t>
            </a:r>
            <a:endParaRPr>
              <a:latin typeface="Calibri"/>
              <a:ea typeface="Calibri"/>
              <a:cs typeface="Calibri"/>
              <a:sym typeface="Calibri"/>
            </a:endParaRPr>
          </a:p>
        </p:txBody>
      </p:sp>
      <p:sp>
        <p:nvSpPr>
          <p:cNvPr id="957" name="Google Shape;957;p78"/>
          <p:cNvSpPr txBox="1"/>
          <p:nvPr/>
        </p:nvSpPr>
        <p:spPr>
          <a:xfrm>
            <a:off x="7306800" y="5655450"/>
            <a:ext cx="12870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ES">
                <a:solidFill>
                  <a:schemeClr val="dk1"/>
                </a:solidFill>
                <a:latin typeface="Calibri"/>
                <a:ea typeface="Calibri"/>
                <a:cs typeface="Calibri"/>
                <a:sym typeface="Calibri"/>
              </a:rPr>
              <a:t>5.771,8298€</a:t>
            </a:r>
            <a:endParaRPr>
              <a:latin typeface="Calibri"/>
              <a:ea typeface="Calibri"/>
              <a:cs typeface="Calibri"/>
              <a:sym typeface="Calibri"/>
            </a:endParaRPr>
          </a:p>
        </p:txBody>
      </p:sp>
      <p:sp>
        <p:nvSpPr>
          <p:cNvPr id="958" name="Google Shape;958;p78"/>
          <p:cNvSpPr txBox="1"/>
          <p:nvPr/>
        </p:nvSpPr>
        <p:spPr>
          <a:xfrm>
            <a:off x="7265825" y="5998350"/>
            <a:ext cx="12870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latin typeface="Calibri"/>
                <a:ea typeface="Calibri"/>
                <a:cs typeface="Calibri"/>
                <a:sym typeface="Calibri"/>
              </a:rPr>
              <a:t>23.087,3192€</a:t>
            </a:r>
            <a:endParaRPr b="1">
              <a:latin typeface="Calibri"/>
              <a:ea typeface="Calibri"/>
              <a:cs typeface="Calibri"/>
              <a:sym typeface="Calibri"/>
            </a:endParaRPr>
          </a:p>
        </p:txBody>
      </p:sp>
      <p:sp>
        <p:nvSpPr>
          <p:cNvPr id="959" name="Google Shape;959;p78"/>
          <p:cNvSpPr txBox="1"/>
          <p:nvPr/>
        </p:nvSpPr>
        <p:spPr>
          <a:xfrm>
            <a:off x="4907975" y="4577375"/>
            <a:ext cx="3936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2400">
                <a:latin typeface="Calibri"/>
                <a:ea typeface="Calibri"/>
                <a:cs typeface="Calibri"/>
                <a:sym typeface="Calibri"/>
              </a:rPr>
              <a:t>=</a:t>
            </a:r>
            <a:endParaRPr b="1" sz="2400">
              <a:latin typeface="Calibri"/>
              <a:ea typeface="Calibri"/>
              <a:cs typeface="Calibri"/>
              <a:sym typeface="Calibri"/>
            </a:endParaRPr>
          </a:p>
        </p:txBody>
      </p:sp>
      <p:sp>
        <p:nvSpPr>
          <p:cNvPr id="960" name="Google Shape;960;p78"/>
          <p:cNvSpPr txBox="1"/>
          <p:nvPr/>
        </p:nvSpPr>
        <p:spPr>
          <a:xfrm>
            <a:off x="5298075" y="4931550"/>
            <a:ext cx="1225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ES">
                <a:solidFill>
                  <a:schemeClr val="dk1"/>
                </a:solidFill>
                <a:latin typeface="Calibri"/>
                <a:ea typeface="Calibri"/>
                <a:cs typeface="Calibri"/>
                <a:sym typeface="Calibri"/>
              </a:rPr>
              <a:t>4.846,1395€</a:t>
            </a:r>
            <a:endParaRPr>
              <a:latin typeface="Calibri"/>
              <a:ea typeface="Calibri"/>
              <a:cs typeface="Calibri"/>
              <a:sym typeface="Calibri"/>
            </a:endParaRPr>
          </a:p>
        </p:txBody>
      </p:sp>
      <p:sp>
        <p:nvSpPr>
          <p:cNvPr id="961" name="Google Shape;961;p78"/>
          <p:cNvSpPr txBox="1"/>
          <p:nvPr/>
        </p:nvSpPr>
        <p:spPr>
          <a:xfrm>
            <a:off x="5298075" y="5312550"/>
            <a:ext cx="1225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ES">
                <a:solidFill>
                  <a:schemeClr val="dk1"/>
                </a:solidFill>
                <a:latin typeface="Calibri"/>
                <a:ea typeface="Calibri"/>
                <a:cs typeface="Calibri"/>
                <a:sym typeface="Calibri"/>
              </a:rPr>
              <a:t>5.136</a:t>
            </a:r>
            <a:r>
              <a:rPr lang="es-ES">
                <a:solidFill>
                  <a:schemeClr val="dk1"/>
                </a:solidFill>
                <a:latin typeface="Calibri"/>
                <a:ea typeface="Calibri"/>
                <a:cs typeface="Calibri"/>
                <a:sym typeface="Calibri"/>
              </a:rPr>
              <a:t>,9079€</a:t>
            </a:r>
            <a:endParaRPr>
              <a:latin typeface="Calibri"/>
              <a:ea typeface="Calibri"/>
              <a:cs typeface="Calibri"/>
              <a:sym typeface="Calibri"/>
            </a:endParaRPr>
          </a:p>
        </p:txBody>
      </p:sp>
      <p:sp>
        <p:nvSpPr>
          <p:cNvPr id="962" name="Google Shape;962;p78"/>
          <p:cNvSpPr txBox="1"/>
          <p:nvPr/>
        </p:nvSpPr>
        <p:spPr>
          <a:xfrm>
            <a:off x="5249050" y="5617350"/>
            <a:ext cx="12255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latin typeface="Calibri"/>
                <a:ea typeface="Calibri"/>
                <a:cs typeface="Calibri"/>
                <a:sym typeface="Calibri"/>
              </a:rPr>
              <a:t>5.445,1224€</a:t>
            </a:r>
            <a:endParaRPr>
              <a:latin typeface="Calibri"/>
              <a:ea typeface="Calibri"/>
              <a:cs typeface="Calibri"/>
              <a:sym typeface="Calibri"/>
            </a:endParaRPr>
          </a:p>
        </p:txBody>
      </p:sp>
      <p:sp>
        <p:nvSpPr>
          <p:cNvPr id="963" name="Google Shape;963;p78"/>
          <p:cNvSpPr txBox="1"/>
          <p:nvPr/>
        </p:nvSpPr>
        <p:spPr>
          <a:xfrm>
            <a:off x="2966450" y="4398150"/>
            <a:ext cx="393600" cy="2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ES" sz="2400">
                <a:latin typeface="Calibri"/>
                <a:ea typeface="Calibri"/>
                <a:cs typeface="Calibri"/>
                <a:sym typeface="Calibri"/>
              </a:rPr>
              <a:t>_</a:t>
            </a:r>
            <a:endParaRPr b="1" sz="2400">
              <a:latin typeface="Calibri"/>
              <a:ea typeface="Calibri"/>
              <a:cs typeface="Calibri"/>
              <a:sym typeface="Calibri"/>
            </a:endParaRPr>
          </a:p>
        </p:txBody>
      </p:sp>
      <p:sp>
        <p:nvSpPr>
          <p:cNvPr id="964" name="Google Shape;964;p78"/>
          <p:cNvSpPr txBox="1"/>
          <p:nvPr>
            <p:ph type="title"/>
          </p:nvPr>
        </p:nvSpPr>
        <p:spPr>
          <a:xfrm>
            <a:off x="258675" y="538675"/>
            <a:ext cx="8885400" cy="948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3300"/>
              <a:buFont typeface="Calibri"/>
              <a:buNone/>
            </a:pPr>
            <a:r>
              <a:rPr b="0" i="0" lang="es-ES" sz="3300" u="none" cap="none" strike="noStrike">
                <a:solidFill>
                  <a:srgbClr val="F2760D"/>
                </a:solidFill>
                <a:latin typeface="Calibri"/>
                <a:ea typeface="Calibri"/>
                <a:cs typeface="Calibri"/>
                <a:sym typeface="Calibri"/>
              </a:rPr>
              <a:t>Amortización financiera: S</a:t>
            </a:r>
            <a:r>
              <a:rPr lang="es-ES">
                <a:solidFill>
                  <a:srgbClr val="F2760D"/>
                </a:solidFill>
              </a:rPr>
              <a:t>ISTEMA FRANCÉS</a:t>
            </a:r>
            <a:br>
              <a:rPr b="0" i="0" lang="es-ES" sz="3300" u="none" cap="none" strike="noStrike">
                <a:solidFill>
                  <a:schemeClr val="dk1"/>
                </a:solidFill>
                <a:latin typeface="Calibri"/>
                <a:ea typeface="Calibri"/>
                <a:cs typeface="Calibri"/>
                <a:sym typeface="Calibri"/>
              </a:rPr>
            </a:br>
            <a:r>
              <a:rPr b="0" i="0" lang="es-ES" sz="2000" u="none" cap="none" strike="noStrike">
                <a:solidFill>
                  <a:schemeClr val="dk1"/>
                </a:solidFill>
                <a:latin typeface="Calibri"/>
                <a:ea typeface="Calibri"/>
                <a:cs typeface="Calibri"/>
                <a:sym typeface="Calibri"/>
              </a:rPr>
              <a:t>Métodos Sobre un </a:t>
            </a:r>
            <a:r>
              <a:rPr b="1" i="0" lang="es-ES" sz="2000" u="none" cap="none" strike="noStrike">
                <a:solidFill>
                  <a:schemeClr val="dk1"/>
                </a:solidFill>
                <a:latin typeface="Calibri"/>
                <a:ea typeface="Calibri"/>
                <a:cs typeface="Calibri"/>
                <a:sym typeface="Calibri"/>
              </a:rPr>
              <a:t>capital prestado de 20.000</a:t>
            </a:r>
            <a:r>
              <a:rPr b="0" i="0" lang="es-ES" sz="2000" u="none" cap="none" strike="noStrike">
                <a:solidFill>
                  <a:schemeClr val="dk1"/>
                </a:solidFill>
                <a:latin typeface="Calibri"/>
                <a:ea typeface="Calibri"/>
                <a:cs typeface="Calibri"/>
                <a:sym typeface="Calibri"/>
              </a:rPr>
              <a:t>€, </a:t>
            </a:r>
            <a:r>
              <a:rPr b="1" i="0" lang="es-ES" sz="2000" u="none" cap="none" strike="noStrike">
                <a:solidFill>
                  <a:schemeClr val="dk1"/>
                </a:solidFill>
                <a:latin typeface="Calibri"/>
                <a:ea typeface="Calibri"/>
                <a:cs typeface="Calibri"/>
                <a:sym typeface="Calibri"/>
              </a:rPr>
              <a:t>Tasa interés: 6% </a:t>
            </a:r>
            <a:r>
              <a:rPr b="0" i="0" lang="es-ES" sz="2000" u="none" cap="none" strike="noStrike">
                <a:solidFill>
                  <a:schemeClr val="dk1"/>
                </a:solidFill>
                <a:latin typeface="Calibri"/>
                <a:ea typeface="Calibri"/>
                <a:cs typeface="Calibri"/>
                <a:sym typeface="Calibri"/>
              </a:rPr>
              <a:t>anual y </a:t>
            </a:r>
            <a:r>
              <a:rPr b="1" i="0" lang="es-ES" sz="2000" u="none" cap="none" strike="noStrike">
                <a:solidFill>
                  <a:schemeClr val="dk1"/>
                </a:solidFill>
                <a:latin typeface="Calibri"/>
                <a:ea typeface="Calibri"/>
                <a:cs typeface="Calibri"/>
                <a:sym typeface="Calibri"/>
              </a:rPr>
              <a:t>4 AÑOS</a:t>
            </a:r>
            <a:endParaRPr b="1" i="0" sz="3300" u="none" cap="none" strike="noStrike">
              <a:solidFill>
                <a:schemeClr val="dk1"/>
              </a:solidFill>
              <a:latin typeface="Calibri"/>
              <a:ea typeface="Calibri"/>
              <a:cs typeface="Calibri"/>
              <a:sym typeface="Calibri"/>
            </a:endParaRPr>
          </a:p>
        </p:txBody>
      </p:sp>
      <p:sp>
        <p:nvSpPr>
          <p:cNvPr id="965" name="Google Shape;965;p78"/>
          <p:cNvSpPr txBox="1"/>
          <p:nvPr>
            <p:ph idx="1" type="body"/>
          </p:nvPr>
        </p:nvSpPr>
        <p:spPr>
          <a:xfrm>
            <a:off x="334875" y="1445900"/>
            <a:ext cx="7832700" cy="1913400"/>
          </a:xfrm>
          <a:prstGeom prst="rect">
            <a:avLst/>
          </a:prstGeom>
          <a:blipFill rotWithShape="1">
            <a:blip r:embed="rId3">
              <a:alphaModFix/>
            </a:blip>
            <a:stretch>
              <a:fillRect b="0" l="-829" r="0" t="-3308"/>
            </a:stretch>
          </a:blip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SzPts val="2100"/>
              <a:buFont typeface="Arial"/>
              <a:buChar char="•"/>
            </a:pPr>
            <a:r>
              <a:rPr b="0" i="0" lang="es-ES" sz="2100" u="none" cap="none" strike="noStrike">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par>
                                <p:cTn fill="hold" nodeType="withEffect" presetClass="entr" presetID="10" presetSubtype="0">
                                  <p:stCondLst>
                                    <p:cond delay="0"/>
                                  </p:stCondLst>
                                  <p:childTnLst>
                                    <p:set>
                                      <p:cBhvr>
                                        <p:cTn dur="1" fill="hold">
                                          <p:stCondLst>
                                            <p:cond delay="0"/>
                                          </p:stCondLst>
                                        </p:cTn>
                                        <p:tgtEl>
                                          <p:spTgt spid="940"/>
                                        </p:tgtEl>
                                        <p:attrNameLst>
                                          <p:attrName>style.visibility</p:attrName>
                                        </p:attrNameLst>
                                      </p:cBhvr>
                                      <p:to>
                                        <p:strVal val="visible"/>
                                      </p:to>
                                    </p:set>
                                    <p:animEffect filter="fade" transition="in">
                                      <p:cBhvr>
                                        <p:cTn dur="1000"/>
                                        <p:tgtEl>
                                          <p:spTgt spid="9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1"/>
                                        </p:tgtEl>
                                        <p:attrNameLst>
                                          <p:attrName>style.visibility</p:attrName>
                                        </p:attrNameLst>
                                      </p:cBhvr>
                                      <p:to>
                                        <p:strVal val="visible"/>
                                      </p:to>
                                    </p:set>
                                    <p:animEffect filter="fade" transition="in">
                                      <p:cBhvr>
                                        <p:cTn dur="1000"/>
                                        <p:tgtEl>
                                          <p:spTgt spid="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3"/>
                                        </p:tgtEl>
                                        <p:attrNameLst>
                                          <p:attrName>style.visibility</p:attrName>
                                        </p:attrNameLst>
                                      </p:cBhvr>
                                      <p:to>
                                        <p:strVal val="visible"/>
                                      </p:to>
                                    </p:set>
                                    <p:animEffect filter="fade" transition="in">
                                      <p:cBhvr>
                                        <p:cTn dur="1000"/>
                                        <p:tgtEl>
                                          <p:spTgt spid="9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7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972" name="Google Shape;972;p79"/>
          <p:cNvSpPr/>
          <p:nvPr/>
        </p:nvSpPr>
        <p:spPr>
          <a:xfrm>
            <a:off x="283875" y="1150400"/>
            <a:ext cx="8682300" cy="1864200"/>
          </a:xfrm>
          <a:prstGeom prst="roundRect">
            <a:avLst>
              <a:gd fmla="val 16667" name="adj"/>
            </a:avLst>
          </a:prstGeom>
          <a:noFill/>
          <a:ln cap="flat" cmpd="sng" w="9525">
            <a:solidFill>
              <a:srgbClr val="00A1DA"/>
            </a:solidFill>
            <a:prstDash val="solid"/>
            <a:miter lim="800000"/>
            <a:headEnd len="sm" w="sm" type="none"/>
            <a:tailEnd len="sm" w="sm" type="none"/>
          </a:ln>
          <a:effectLst>
            <a:outerShdw blurRad="63500" dir="5400000" dist="19050">
              <a:srgbClr val="000000">
                <a:alpha val="627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73" name="Google Shape;973;p79"/>
          <p:cNvSpPr txBox="1"/>
          <p:nvPr/>
        </p:nvSpPr>
        <p:spPr>
          <a:xfrm>
            <a:off x="-25425" y="708475"/>
            <a:ext cx="2288700" cy="2895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B0F0"/>
              </a:buClr>
              <a:buSzPts val="1800"/>
              <a:buFont typeface="Arial"/>
              <a:buNone/>
            </a:pPr>
            <a:r>
              <a:rPr b="1" lang="es-ES" sz="1800">
                <a:solidFill>
                  <a:srgbClr val="999999"/>
                </a:solidFill>
              </a:rPr>
              <a:t>El Leasing:</a:t>
            </a:r>
            <a:endParaRPr>
              <a:solidFill>
                <a:srgbClr val="999999"/>
              </a:solidFill>
            </a:endParaRPr>
          </a:p>
        </p:txBody>
      </p:sp>
      <p:pic>
        <p:nvPicPr>
          <p:cNvPr descr="Résultat de recherche d'images pour &quot;silueta hombre&quot;" id="974" name="Google Shape;974;p79"/>
          <p:cNvPicPr preferRelativeResize="0"/>
          <p:nvPr/>
        </p:nvPicPr>
        <p:blipFill rotWithShape="1">
          <a:blip r:embed="rId3">
            <a:alphaModFix/>
          </a:blip>
          <a:srcRect b="0" l="0" r="0" t="0"/>
          <a:stretch/>
        </p:blipFill>
        <p:spPr>
          <a:xfrm>
            <a:off x="438996" y="1566118"/>
            <a:ext cx="870443" cy="878461"/>
          </a:xfrm>
          <a:prstGeom prst="rect">
            <a:avLst/>
          </a:prstGeom>
          <a:noFill/>
          <a:ln>
            <a:noFill/>
          </a:ln>
        </p:spPr>
      </p:pic>
      <p:pic>
        <p:nvPicPr>
          <p:cNvPr descr="Résultat de recherche d'images pour &quot;silueta empresa&quot;" id="975" name="Google Shape;975;p79"/>
          <p:cNvPicPr preferRelativeResize="0"/>
          <p:nvPr/>
        </p:nvPicPr>
        <p:blipFill rotWithShape="1">
          <a:blip r:embed="rId4">
            <a:alphaModFix/>
          </a:blip>
          <a:srcRect b="0" l="0" r="0" t="0"/>
          <a:stretch/>
        </p:blipFill>
        <p:spPr>
          <a:xfrm>
            <a:off x="3568654" y="1256801"/>
            <a:ext cx="898761" cy="903206"/>
          </a:xfrm>
          <a:prstGeom prst="rect">
            <a:avLst/>
          </a:prstGeom>
          <a:noFill/>
          <a:ln>
            <a:noFill/>
          </a:ln>
        </p:spPr>
      </p:pic>
      <p:sp>
        <p:nvSpPr>
          <p:cNvPr id="976" name="Google Shape;976;p79"/>
          <p:cNvSpPr txBox="1"/>
          <p:nvPr/>
        </p:nvSpPr>
        <p:spPr>
          <a:xfrm>
            <a:off x="3140173" y="2173632"/>
            <a:ext cx="1609500" cy="569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800"/>
              <a:buFont typeface="Arial"/>
              <a:buNone/>
            </a:pPr>
            <a:r>
              <a:rPr b="0" i="0" lang="es-ES" sz="1800" u="none">
                <a:solidFill>
                  <a:srgbClr val="7030A0"/>
                </a:solidFill>
                <a:latin typeface="Arial"/>
                <a:ea typeface="Arial"/>
                <a:cs typeface="Arial"/>
                <a:sym typeface="Arial"/>
              </a:rPr>
              <a:t>sociedad leasing</a:t>
            </a:r>
            <a:endParaRPr/>
          </a:p>
        </p:txBody>
      </p:sp>
      <p:sp>
        <p:nvSpPr>
          <p:cNvPr id="977" name="Google Shape;977;p79"/>
          <p:cNvSpPr txBox="1"/>
          <p:nvPr/>
        </p:nvSpPr>
        <p:spPr>
          <a:xfrm>
            <a:off x="296473" y="2443350"/>
            <a:ext cx="1436700" cy="28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2760D"/>
              </a:buClr>
              <a:buSzPts val="1800"/>
              <a:buFont typeface="Arial"/>
              <a:buNone/>
            </a:pPr>
            <a:r>
              <a:rPr b="0" i="0" lang="es-ES" sz="1800" u="none">
                <a:solidFill>
                  <a:srgbClr val="F2760D"/>
                </a:solidFill>
                <a:latin typeface="Arial"/>
                <a:ea typeface="Arial"/>
                <a:cs typeface="Arial"/>
                <a:sym typeface="Arial"/>
              </a:rPr>
              <a:t>proveedor </a:t>
            </a:r>
            <a:endParaRPr/>
          </a:p>
        </p:txBody>
      </p:sp>
      <p:sp>
        <p:nvSpPr>
          <p:cNvPr id="978" name="Google Shape;978;p79"/>
          <p:cNvSpPr txBox="1"/>
          <p:nvPr/>
        </p:nvSpPr>
        <p:spPr>
          <a:xfrm>
            <a:off x="7370824" y="1998950"/>
            <a:ext cx="1104000" cy="28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0C0"/>
              </a:buClr>
              <a:buSzPts val="1800"/>
              <a:buFont typeface="Arial"/>
              <a:buNone/>
            </a:pPr>
            <a:r>
              <a:rPr b="0" i="0" lang="es-ES" sz="1800" u="none">
                <a:solidFill>
                  <a:srgbClr val="0070C0"/>
                </a:solidFill>
                <a:latin typeface="Arial"/>
                <a:ea typeface="Arial"/>
                <a:cs typeface="Arial"/>
                <a:sym typeface="Arial"/>
              </a:rPr>
              <a:t>Empresa </a:t>
            </a:r>
            <a:endParaRPr/>
          </a:p>
        </p:txBody>
      </p:sp>
      <p:pic>
        <p:nvPicPr>
          <p:cNvPr descr="Image associée" id="979" name="Google Shape;979;p79"/>
          <p:cNvPicPr preferRelativeResize="0"/>
          <p:nvPr/>
        </p:nvPicPr>
        <p:blipFill rotWithShape="1">
          <a:blip r:embed="rId5">
            <a:alphaModFix/>
          </a:blip>
          <a:srcRect b="0" l="0" r="0" t="0"/>
          <a:stretch/>
        </p:blipFill>
        <p:spPr>
          <a:xfrm>
            <a:off x="7460413" y="1214007"/>
            <a:ext cx="907379" cy="911867"/>
          </a:xfrm>
          <a:prstGeom prst="rect">
            <a:avLst/>
          </a:prstGeom>
          <a:noFill/>
          <a:ln>
            <a:noFill/>
          </a:ln>
        </p:spPr>
      </p:pic>
      <p:sp>
        <p:nvSpPr>
          <p:cNvPr id="980" name="Google Shape;980;p79"/>
          <p:cNvSpPr/>
          <p:nvPr/>
        </p:nvSpPr>
        <p:spPr>
          <a:xfrm rot="-5400000">
            <a:off x="5894445" y="929206"/>
            <a:ext cx="206700" cy="2391000"/>
          </a:xfrm>
          <a:prstGeom prst="downArrow">
            <a:avLst>
              <a:gd fmla="val 20671" name="adj1"/>
              <a:gd fmla="val 50000" name="adj2"/>
            </a:avLst>
          </a:prstGeom>
          <a:solidFill>
            <a:srgbClr val="7030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81" name="Google Shape;981;p79"/>
          <p:cNvSpPr txBox="1"/>
          <p:nvPr/>
        </p:nvSpPr>
        <p:spPr>
          <a:xfrm>
            <a:off x="1763725" y="2027950"/>
            <a:ext cx="1804800" cy="424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1800"/>
              <a:buFont typeface="Arial"/>
              <a:buNone/>
            </a:pPr>
            <a:r>
              <a:rPr b="0" i="0" lang="es-ES" sz="1500" u="none">
                <a:solidFill>
                  <a:srgbClr val="7030A0"/>
                </a:solidFill>
                <a:latin typeface="Arial"/>
                <a:ea typeface="Arial"/>
                <a:cs typeface="Arial"/>
                <a:sym typeface="Arial"/>
              </a:rPr>
              <a:t>Adquiere un bien</a:t>
            </a:r>
            <a:endParaRPr sz="1500"/>
          </a:p>
        </p:txBody>
      </p:sp>
      <p:sp>
        <p:nvSpPr>
          <p:cNvPr id="982" name="Google Shape;982;p79"/>
          <p:cNvSpPr/>
          <p:nvPr/>
        </p:nvSpPr>
        <p:spPr>
          <a:xfrm rot="5400000">
            <a:off x="2546840" y="1629815"/>
            <a:ext cx="203100" cy="1436700"/>
          </a:xfrm>
          <a:prstGeom prst="downArrow">
            <a:avLst>
              <a:gd fmla="val 20082" name="adj1"/>
              <a:gd fmla="val 50000" name="adj2"/>
            </a:avLst>
          </a:prstGeom>
          <a:solidFill>
            <a:srgbClr val="7030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pic>
        <p:nvPicPr>
          <p:cNvPr descr="Image associée" id="983" name="Google Shape;983;p79"/>
          <p:cNvPicPr preferRelativeResize="0"/>
          <p:nvPr/>
        </p:nvPicPr>
        <p:blipFill rotWithShape="1">
          <a:blip r:embed="rId6">
            <a:alphaModFix/>
          </a:blip>
          <a:srcRect b="0" l="0" r="0" t="0"/>
          <a:stretch/>
        </p:blipFill>
        <p:spPr>
          <a:xfrm>
            <a:off x="5867266" y="1308766"/>
            <a:ext cx="627902" cy="575329"/>
          </a:xfrm>
          <a:prstGeom prst="rect">
            <a:avLst/>
          </a:prstGeom>
          <a:noFill/>
          <a:ln>
            <a:noFill/>
          </a:ln>
        </p:spPr>
      </p:pic>
      <p:sp>
        <p:nvSpPr>
          <p:cNvPr id="984" name="Google Shape;984;p79"/>
          <p:cNvSpPr/>
          <p:nvPr/>
        </p:nvSpPr>
        <p:spPr>
          <a:xfrm rot="5400000">
            <a:off x="5875287" y="1406092"/>
            <a:ext cx="224100" cy="2288700"/>
          </a:xfrm>
          <a:prstGeom prst="downArrow">
            <a:avLst>
              <a:gd fmla="val 20548" name="adj1"/>
              <a:gd fmla="val 50000" name="adj2"/>
            </a:avLst>
          </a:prstGeom>
          <a:solidFill>
            <a:srgbClr val="00A1D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85" name="Google Shape;985;p79"/>
          <p:cNvSpPr txBox="1"/>
          <p:nvPr/>
        </p:nvSpPr>
        <p:spPr>
          <a:xfrm>
            <a:off x="4467425" y="2161250"/>
            <a:ext cx="2974500" cy="28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030A0"/>
              </a:buClr>
              <a:buSzPts val="1800"/>
              <a:buFont typeface="Arial"/>
              <a:buNone/>
            </a:pPr>
            <a:r>
              <a:rPr b="0" i="0" lang="es-ES" sz="1500" u="none">
                <a:solidFill>
                  <a:srgbClr val="7030A0"/>
                </a:solidFill>
                <a:latin typeface="Arial"/>
                <a:ea typeface="Arial"/>
                <a:cs typeface="Arial"/>
                <a:sym typeface="Arial"/>
              </a:rPr>
              <a:t>Lo cede a cambio de una cuota</a:t>
            </a:r>
            <a:endParaRPr sz="1500"/>
          </a:p>
        </p:txBody>
      </p:sp>
      <p:sp>
        <p:nvSpPr>
          <p:cNvPr id="986" name="Google Shape;986;p79"/>
          <p:cNvSpPr txBox="1"/>
          <p:nvPr/>
        </p:nvSpPr>
        <p:spPr>
          <a:xfrm>
            <a:off x="7331100" y="2362200"/>
            <a:ext cx="1296000" cy="5754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opción de compra</a:t>
            </a:r>
            <a:endParaRPr sz="1800"/>
          </a:p>
        </p:txBody>
      </p:sp>
      <p:pic>
        <p:nvPicPr>
          <p:cNvPr descr="Image associée" id="987" name="Google Shape;987;p79"/>
          <p:cNvPicPr preferRelativeResize="0"/>
          <p:nvPr/>
        </p:nvPicPr>
        <p:blipFill rotWithShape="1">
          <a:blip r:embed="rId6">
            <a:alphaModFix/>
          </a:blip>
          <a:srcRect b="0" l="0" r="0" t="0"/>
          <a:stretch/>
        </p:blipFill>
        <p:spPr>
          <a:xfrm>
            <a:off x="1139537" y="1808622"/>
            <a:ext cx="627902" cy="569144"/>
          </a:xfrm>
          <a:prstGeom prst="rect">
            <a:avLst/>
          </a:prstGeom>
          <a:noFill/>
          <a:ln>
            <a:noFill/>
          </a:ln>
        </p:spPr>
      </p:pic>
      <p:sp>
        <p:nvSpPr>
          <p:cNvPr id="988" name="Google Shape;988;p79"/>
          <p:cNvSpPr txBox="1"/>
          <p:nvPr/>
        </p:nvSpPr>
        <p:spPr>
          <a:xfrm>
            <a:off x="5709675" y="2529949"/>
            <a:ext cx="642600" cy="28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1800"/>
              <a:buFont typeface="Arial"/>
              <a:buNone/>
            </a:pPr>
            <a:r>
              <a:rPr b="0" i="0" lang="es-ES" sz="1800" u="none">
                <a:solidFill>
                  <a:srgbClr val="0070C0"/>
                </a:solidFill>
                <a:latin typeface="Arial"/>
                <a:ea typeface="Arial"/>
                <a:cs typeface="Arial"/>
                <a:sym typeface="Arial"/>
              </a:rPr>
              <a:t>€</a:t>
            </a:r>
            <a:endParaRPr/>
          </a:p>
        </p:txBody>
      </p:sp>
      <p:sp>
        <p:nvSpPr>
          <p:cNvPr id="989" name="Google Shape;989;p79"/>
          <p:cNvSpPr/>
          <p:nvPr/>
        </p:nvSpPr>
        <p:spPr>
          <a:xfrm>
            <a:off x="279300" y="3553625"/>
            <a:ext cx="8682300" cy="1536300"/>
          </a:xfrm>
          <a:prstGeom prst="roundRect">
            <a:avLst>
              <a:gd fmla="val 16667" name="adj"/>
            </a:avLst>
          </a:prstGeom>
          <a:solidFill>
            <a:srgbClr val="FFFFFF"/>
          </a:solidFill>
          <a:ln cap="flat" cmpd="sng" w="9525">
            <a:solidFill>
              <a:srgbClr val="00A1DA"/>
            </a:solidFill>
            <a:prstDash val="solid"/>
            <a:miter lim="800000"/>
            <a:headEnd len="sm" w="sm" type="none"/>
            <a:tailEnd len="sm" w="sm" type="none"/>
          </a:ln>
          <a:effectLst>
            <a:outerShdw blurRad="63500" dir="5400000" dist="19050">
              <a:srgbClr val="000000">
                <a:alpha val="6275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pic>
        <p:nvPicPr>
          <p:cNvPr descr="Résultat de recherche d'images pour &quot;silueta hombre&quot;" id="990" name="Google Shape;990;p79"/>
          <p:cNvPicPr preferRelativeResize="0"/>
          <p:nvPr/>
        </p:nvPicPr>
        <p:blipFill rotWithShape="1">
          <a:blip r:embed="rId7">
            <a:alphaModFix/>
          </a:blip>
          <a:srcRect b="0" l="0" r="0" t="0"/>
          <a:stretch/>
        </p:blipFill>
        <p:spPr>
          <a:xfrm>
            <a:off x="917612" y="3609518"/>
            <a:ext cx="708208" cy="639581"/>
          </a:xfrm>
          <a:prstGeom prst="rect">
            <a:avLst/>
          </a:prstGeom>
          <a:noFill/>
          <a:ln>
            <a:noFill/>
          </a:ln>
        </p:spPr>
      </p:pic>
      <p:sp>
        <p:nvSpPr>
          <p:cNvPr id="991" name="Google Shape;991;p79"/>
          <p:cNvSpPr txBox="1"/>
          <p:nvPr/>
        </p:nvSpPr>
        <p:spPr>
          <a:xfrm>
            <a:off x="461526" y="4250107"/>
            <a:ext cx="1804800" cy="73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2760D"/>
              </a:buClr>
              <a:buSzPts val="1800"/>
              <a:buFont typeface="Arial"/>
              <a:buNone/>
            </a:pPr>
            <a:r>
              <a:rPr b="0" i="0" lang="es-ES" sz="1800" u="none">
                <a:solidFill>
                  <a:srgbClr val="F2760D"/>
                </a:solidFill>
                <a:latin typeface="Arial"/>
                <a:ea typeface="Arial"/>
                <a:cs typeface="Arial"/>
                <a:sym typeface="Arial"/>
              </a:rPr>
              <a:t>Entidad de Renting </a:t>
            </a:r>
            <a:endParaRPr/>
          </a:p>
        </p:txBody>
      </p:sp>
      <p:sp>
        <p:nvSpPr>
          <p:cNvPr id="992" name="Google Shape;992;p79"/>
          <p:cNvSpPr txBox="1"/>
          <p:nvPr/>
        </p:nvSpPr>
        <p:spPr>
          <a:xfrm>
            <a:off x="7700452" y="4270825"/>
            <a:ext cx="1104000" cy="24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70C0"/>
              </a:buClr>
              <a:buSzPts val="1800"/>
              <a:buFont typeface="Arial"/>
              <a:buNone/>
            </a:pPr>
            <a:r>
              <a:rPr b="0" i="0" lang="es-ES" sz="1800" u="none">
                <a:solidFill>
                  <a:srgbClr val="0070C0"/>
                </a:solidFill>
                <a:latin typeface="Arial"/>
                <a:ea typeface="Arial"/>
                <a:cs typeface="Arial"/>
                <a:sym typeface="Arial"/>
              </a:rPr>
              <a:t>Empresa </a:t>
            </a:r>
            <a:endParaRPr/>
          </a:p>
        </p:txBody>
      </p:sp>
      <p:pic>
        <p:nvPicPr>
          <p:cNvPr descr="Image associée" id="993" name="Google Shape;993;p79"/>
          <p:cNvPicPr preferRelativeResize="0"/>
          <p:nvPr/>
        </p:nvPicPr>
        <p:blipFill rotWithShape="1">
          <a:blip r:embed="rId5">
            <a:alphaModFix/>
          </a:blip>
          <a:srcRect b="0" l="0" r="0" t="0"/>
          <a:stretch/>
        </p:blipFill>
        <p:spPr>
          <a:xfrm>
            <a:off x="7833362" y="3553632"/>
            <a:ext cx="818221" cy="738934"/>
          </a:xfrm>
          <a:prstGeom prst="rect">
            <a:avLst/>
          </a:prstGeom>
          <a:noFill/>
          <a:ln>
            <a:noFill/>
          </a:ln>
        </p:spPr>
      </p:pic>
      <p:sp>
        <p:nvSpPr>
          <p:cNvPr id="994" name="Google Shape;994;p79"/>
          <p:cNvSpPr/>
          <p:nvPr/>
        </p:nvSpPr>
        <p:spPr>
          <a:xfrm rot="-5400000">
            <a:off x="4470068" y="2767465"/>
            <a:ext cx="174000" cy="2224200"/>
          </a:xfrm>
          <a:prstGeom prst="downArrow">
            <a:avLst>
              <a:gd fmla="val 20665" name="adj1"/>
              <a:gd fmla="val 50000" name="adj2"/>
            </a:avLst>
          </a:prstGeom>
          <a:solidFill>
            <a:srgbClr val="F2760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95" name="Google Shape;995;p79"/>
          <p:cNvSpPr/>
          <p:nvPr/>
        </p:nvSpPr>
        <p:spPr>
          <a:xfrm rot="5400000">
            <a:off x="4454238" y="3285327"/>
            <a:ext cx="187500" cy="2130300"/>
          </a:xfrm>
          <a:prstGeom prst="downArrow">
            <a:avLst>
              <a:gd fmla="val 20548" name="adj1"/>
              <a:gd fmla="val 50000" name="adj2"/>
            </a:avLst>
          </a:prstGeom>
          <a:solidFill>
            <a:srgbClr val="00A1D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96" name="Google Shape;996;p79"/>
          <p:cNvSpPr txBox="1"/>
          <p:nvPr/>
        </p:nvSpPr>
        <p:spPr>
          <a:xfrm>
            <a:off x="1975498" y="4443045"/>
            <a:ext cx="5724900" cy="42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1800"/>
              <a:buFont typeface="Arial"/>
              <a:buNone/>
            </a:pPr>
            <a:r>
              <a:rPr b="0" i="0" lang="es-ES" sz="1800" u="none">
                <a:solidFill>
                  <a:srgbClr val="0070C0"/>
                </a:solidFill>
                <a:latin typeface="Arial"/>
                <a:ea typeface="Arial"/>
                <a:cs typeface="Arial"/>
                <a:sym typeface="Arial"/>
              </a:rPr>
              <a:t>Cuota de Renting que incluye: mantenimiento, reparaciones del bien, y gastos</a:t>
            </a:r>
            <a:endParaRPr/>
          </a:p>
        </p:txBody>
      </p:sp>
      <p:sp>
        <p:nvSpPr>
          <p:cNvPr id="997" name="Google Shape;997;p79"/>
          <p:cNvSpPr txBox="1"/>
          <p:nvPr/>
        </p:nvSpPr>
        <p:spPr>
          <a:xfrm>
            <a:off x="36512" y="3014662"/>
            <a:ext cx="14670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1800"/>
              <a:buFont typeface="Arial"/>
              <a:buNone/>
            </a:pPr>
            <a:r>
              <a:rPr b="1" i="0" lang="es-ES" sz="1800" u="none">
                <a:solidFill>
                  <a:srgbClr val="999999"/>
                </a:solidFill>
                <a:latin typeface="Arial"/>
                <a:ea typeface="Arial"/>
                <a:cs typeface="Arial"/>
                <a:sym typeface="Arial"/>
              </a:rPr>
              <a:t>El Renting: </a:t>
            </a:r>
            <a:endParaRPr>
              <a:solidFill>
                <a:srgbClr val="999999"/>
              </a:solidFill>
            </a:endParaRPr>
          </a:p>
        </p:txBody>
      </p:sp>
      <p:sp>
        <p:nvSpPr>
          <p:cNvPr id="998" name="Google Shape;998;p79"/>
          <p:cNvSpPr txBox="1"/>
          <p:nvPr/>
        </p:nvSpPr>
        <p:spPr>
          <a:xfrm>
            <a:off x="1919850" y="3882225"/>
            <a:ext cx="5618700" cy="24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2760D"/>
              </a:buClr>
              <a:buSzPts val="1800"/>
              <a:buFont typeface="Arial"/>
              <a:buNone/>
            </a:pPr>
            <a:r>
              <a:rPr b="0" i="0" lang="es-ES" sz="1800" u="none">
                <a:solidFill>
                  <a:srgbClr val="F2760D"/>
                </a:solidFill>
                <a:latin typeface="Arial"/>
                <a:ea typeface="Arial"/>
                <a:cs typeface="Arial"/>
                <a:sym typeface="Arial"/>
              </a:rPr>
              <a:t>Alquiler de un bien durante un tiempo prefijado</a:t>
            </a:r>
            <a:endParaRPr/>
          </a:p>
        </p:txBody>
      </p:sp>
      <p:sp>
        <p:nvSpPr>
          <p:cNvPr id="999" name="Google Shape;999;p79"/>
          <p:cNvSpPr txBox="1"/>
          <p:nvPr/>
        </p:nvSpPr>
        <p:spPr>
          <a:xfrm>
            <a:off x="114000" y="5322025"/>
            <a:ext cx="8847600" cy="64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B0F0"/>
              </a:buClr>
              <a:buSzPts val="1800"/>
              <a:buFont typeface="Arial"/>
              <a:buNone/>
            </a:pPr>
            <a:r>
              <a:rPr b="1" i="0" lang="es-ES" sz="1800" u="none">
                <a:solidFill>
                  <a:srgbClr val="999999"/>
                </a:solidFill>
                <a:latin typeface="Arial"/>
                <a:ea typeface="Arial"/>
                <a:cs typeface="Arial"/>
                <a:sym typeface="Arial"/>
              </a:rPr>
              <a:t>Factoring: </a:t>
            </a:r>
            <a:r>
              <a:rPr b="0" i="0" lang="es-ES" sz="1800" u="none">
                <a:solidFill>
                  <a:srgbClr val="000000"/>
                </a:solidFill>
                <a:latin typeface="Arial"/>
                <a:ea typeface="Arial"/>
                <a:cs typeface="Arial"/>
                <a:sym typeface="Arial"/>
              </a:rPr>
              <a:t>es la operación por la que la empresa </a:t>
            </a:r>
            <a:r>
              <a:rPr b="1" i="0" lang="es-ES" sz="1800" u="none">
                <a:solidFill>
                  <a:srgbClr val="000000"/>
                </a:solidFill>
              </a:rPr>
              <a:t>cede el cobro</a:t>
            </a:r>
            <a:r>
              <a:rPr b="0" i="0" lang="es-ES" sz="1800" u="none">
                <a:solidFill>
                  <a:srgbClr val="000000"/>
                </a:solidFill>
                <a:latin typeface="Arial"/>
                <a:ea typeface="Arial"/>
                <a:cs typeface="Arial"/>
                <a:sym typeface="Arial"/>
              </a:rPr>
              <a:t> de las facturas de los clientes a una sociedad denominada factor. Esta sociedad hace anticipos a la empresa por el importe de las facturas cedidas pendientes de cobro.</a:t>
            </a:r>
            <a:endParaRPr/>
          </a:p>
        </p:txBody>
      </p:sp>
      <p:sp>
        <p:nvSpPr>
          <p:cNvPr id="1000" name="Google Shape;1000;p79"/>
          <p:cNvSpPr txBox="1"/>
          <p:nvPr/>
        </p:nvSpPr>
        <p:spPr>
          <a:xfrm>
            <a:off x="2211150" y="3055050"/>
            <a:ext cx="6297600" cy="42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ES">
                <a:solidFill>
                  <a:schemeClr val="dk1"/>
                </a:solidFill>
              </a:rPr>
              <a:t>ambas consisten en el alquiler a largo plazo de un bien</a:t>
            </a:r>
            <a:endParaRPr/>
          </a:p>
        </p:txBody>
      </p:sp>
      <p:sp>
        <p:nvSpPr>
          <p:cNvPr id="1001" name="Google Shape;1001;p79"/>
          <p:cNvSpPr txBox="1"/>
          <p:nvPr/>
        </p:nvSpPr>
        <p:spPr>
          <a:xfrm>
            <a:off x="1278800" y="0"/>
            <a:ext cx="60318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2) Las fuentes de financiación</a:t>
            </a:r>
            <a:endParaRPr b="1" i="0" sz="3300" u="none" cap="none" strike="noStrike">
              <a:solidFill>
                <a:srgbClr val="FFFFFF"/>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80"/>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logo1-upv.png" id="1008" name="Google Shape;1008;p80"/>
          <p:cNvPicPr preferRelativeResize="0"/>
          <p:nvPr/>
        </p:nvPicPr>
        <p:blipFill rotWithShape="1">
          <a:blip r:embed="rId3">
            <a:alphaModFix/>
          </a:blip>
          <a:srcRect b="0" l="0" r="0" t="0"/>
          <a:stretch/>
        </p:blipFill>
        <p:spPr>
          <a:xfrm>
            <a:off x="95024" y="84949"/>
            <a:ext cx="1571613" cy="524700"/>
          </a:xfrm>
          <a:prstGeom prst="rect">
            <a:avLst/>
          </a:prstGeom>
          <a:noFill/>
          <a:ln>
            <a:noFill/>
          </a:ln>
        </p:spPr>
      </p:pic>
      <p:sp>
        <p:nvSpPr>
          <p:cNvPr id="1009" name="Google Shape;1009;p8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
        <p:nvSpPr>
          <p:cNvPr id="1010" name="Google Shape;1010;p80"/>
          <p:cNvSpPr txBox="1"/>
          <p:nvPr>
            <p:ph idx="4294967295" type="title"/>
          </p:nvPr>
        </p:nvSpPr>
        <p:spPr>
          <a:xfrm>
            <a:off x="285750" y="1268025"/>
            <a:ext cx="4154400" cy="10260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lang="es-ES" sz="4000">
                <a:solidFill>
                  <a:srgbClr val="FFFFFF"/>
                </a:solidFill>
                <a:latin typeface="Arial"/>
                <a:ea typeface="Arial"/>
                <a:cs typeface="Arial"/>
                <a:sym typeface="Arial"/>
              </a:rPr>
              <a:t>3</a:t>
            </a:r>
            <a:r>
              <a:rPr b="0" i="0" lang="es-ES" sz="4000" u="none" cap="none" strike="noStrike">
                <a:solidFill>
                  <a:srgbClr val="FFFFFF"/>
                </a:solidFill>
                <a:latin typeface="Arial"/>
                <a:ea typeface="Arial"/>
                <a:cs typeface="Arial"/>
                <a:sym typeface="Arial"/>
              </a:rPr>
              <a:t>- </a:t>
            </a:r>
            <a:r>
              <a:rPr lang="es-ES" sz="4000">
                <a:solidFill>
                  <a:srgbClr val="FFFFFF"/>
                </a:solidFill>
                <a:latin typeface="Arial"/>
                <a:ea typeface="Arial"/>
                <a:cs typeface="Arial"/>
                <a:sym typeface="Arial"/>
              </a:rPr>
              <a:t>Inversiones</a:t>
            </a:r>
            <a:endParaRPr>
              <a:solidFill>
                <a:srgbClr val="FFFFFF"/>
              </a:solidFill>
            </a:endParaRPr>
          </a:p>
        </p:txBody>
      </p:sp>
      <p:pic>
        <p:nvPicPr>
          <p:cNvPr id="1011" name="Google Shape;1011;p80"/>
          <p:cNvPicPr preferRelativeResize="0"/>
          <p:nvPr/>
        </p:nvPicPr>
        <p:blipFill rotWithShape="1">
          <a:blip r:embed="rId4">
            <a:alphaModFix/>
          </a:blip>
          <a:srcRect b="0" l="15400" r="6856" t="0"/>
          <a:stretch/>
        </p:blipFill>
        <p:spPr>
          <a:xfrm>
            <a:off x="0" y="2217925"/>
            <a:ext cx="4572000" cy="3922575"/>
          </a:xfrm>
          <a:prstGeom prst="rect">
            <a:avLst/>
          </a:prstGeom>
          <a:noFill/>
          <a:ln>
            <a:noFill/>
          </a:ln>
        </p:spPr>
      </p:pic>
      <p:sp>
        <p:nvSpPr>
          <p:cNvPr id="1012" name="Google Shape;1012;p80"/>
          <p:cNvSpPr txBox="1"/>
          <p:nvPr/>
        </p:nvSpPr>
        <p:spPr>
          <a:xfrm>
            <a:off x="4724400" y="233525"/>
            <a:ext cx="4419600" cy="5975400"/>
          </a:xfrm>
          <a:prstGeom prst="rect">
            <a:avLst/>
          </a:prstGeom>
          <a:noFill/>
          <a:ln>
            <a:noFill/>
          </a:ln>
        </p:spPr>
        <p:txBody>
          <a:bodyPr anchorCtr="0" anchor="t" bIns="45700" lIns="36000" spcFirstLastPara="1" rIns="91425" wrap="square" tIns="72000">
            <a:noAutofit/>
          </a:bodyPr>
          <a:lstStyle/>
          <a:p>
            <a:pPr indent="0" lvl="0" marL="0" rtl="0" algn="l">
              <a:lnSpc>
                <a:spcPct val="150000"/>
              </a:lnSpc>
              <a:spcBef>
                <a:spcPts val="0"/>
              </a:spcBef>
              <a:spcAft>
                <a:spcPts val="0"/>
              </a:spcAft>
              <a:buNone/>
            </a:pPr>
            <a:r>
              <a:rPr b="1" lang="es-ES" sz="1800">
                <a:solidFill>
                  <a:srgbClr val="666666"/>
                </a:solidFill>
              </a:rPr>
              <a:t>1) Concepto y clasificación de inversiones </a:t>
            </a:r>
            <a:endParaRPr sz="1600">
              <a:solidFill>
                <a:srgbClr val="666666"/>
              </a:solidFill>
            </a:endParaRPr>
          </a:p>
          <a:p>
            <a:pPr indent="0" lvl="0" marL="0" rtl="0" algn="l">
              <a:lnSpc>
                <a:spcPct val="150000"/>
              </a:lnSpc>
              <a:spcBef>
                <a:spcPts val="0"/>
              </a:spcBef>
              <a:spcAft>
                <a:spcPts val="0"/>
              </a:spcAft>
              <a:buNone/>
            </a:pPr>
            <a:r>
              <a:t/>
            </a:r>
            <a:endParaRPr b="1" sz="1800">
              <a:solidFill>
                <a:srgbClr val="666666"/>
              </a:solidFill>
            </a:endParaRPr>
          </a:p>
          <a:p>
            <a:pPr indent="0" lvl="0" marL="0" rtl="0" algn="l">
              <a:lnSpc>
                <a:spcPct val="150000"/>
              </a:lnSpc>
              <a:spcBef>
                <a:spcPts val="0"/>
              </a:spcBef>
              <a:spcAft>
                <a:spcPts val="0"/>
              </a:spcAft>
              <a:buNone/>
            </a:pPr>
            <a:r>
              <a:rPr b="1" lang="es-ES" sz="1800">
                <a:solidFill>
                  <a:srgbClr val="666666"/>
                </a:solidFill>
              </a:rPr>
              <a:t>2) Inversiones a Corto Plazo. </a:t>
            </a:r>
            <a:endParaRPr sz="1600">
              <a:solidFill>
                <a:srgbClr val="666666"/>
              </a:solidFill>
            </a:endParaRPr>
          </a:p>
          <a:p>
            <a:pPr indent="-114300" lvl="1" marL="320675" rtl="0" algn="l">
              <a:lnSpc>
                <a:spcPct val="150000"/>
              </a:lnSpc>
              <a:spcBef>
                <a:spcPts val="0"/>
              </a:spcBef>
              <a:spcAft>
                <a:spcPts val="0"/>
              </a:spcAft>
              <a:buClr>
                <a:srgbClr val="666666"/>
              </a:buClr>
              <a:buSzPts val="1800"/>
              <a:buChar char="•"/>
            </a:pPr>
            <a:r>
              <a:rPr lang="es-ES" sz="1800">
                <a:solidFill>
                  <a:srgbClr val="666666"/>
                </a:solidFill>
              </a:rPr>
              <a:t>Periodo Medio de Maduración Financiero o Ciclo de Caja</a:t>
            </a:r>
            <a:endParaRPr sz="1200">
              <a:solidFill>
                <a:srgbClr val="666666"/>
              </a:solidFill>
            </a:endParaRPr>
          </a:p>
          <a:p>
            <a:pPr indent="0" lvl="1" marL="320675" rtl="0" algn="l">
              <a:lnSpc>
                <a:spcPct val="150000"/>
              </a:lnSpc>
              <a:spcBef>
                <a:spcPts val="0"/>
              </a:spcBef>
              <a:spcAft>
                <a:spcPts val="0"/>
              </a:spcAft>
              <a:buNone/>
            </a:pPr>
            <a:r>
              <a:rPr lang="es-ES" sz="1800">
                <a:solidFill>
                  <a:srgbClr val="666666"/>
                </a:solidFill>
              </a:rPr>
              <a:t> </a:t>
            </a:r>
            <a:endParaRPr sz="1200">
              <a:solidFill>
                <a:srgbClr val="666666"/>
              </a:solidFill>
            </a:endParaRPr>
          </a:p>
          <a:p>
            <a:pPr indent="0" lvl="0" marL="0" rtl="0" algn="l">
              <a:lnSpc>
                <a:spcPct val="150000"/>
              </a:lnSpc>
              <a:spcBef>
                <a:spcPts val="0"/>
              </a:spcBef>
              <a:spcAft>
                <a:spcPts val="0"/>
              </a:spcAft>
              <a:buNone/>
            </a:pPr>
            <a:r>
              <a:rPr b="1" lang="es-ES" sz="1800">
                <a:solidFill>
                  <a:srgbClr val="666666"/>
                </a:solidFill>
              </a:rPr>
              <a:t>3) Inversiones a Largo Plazo. </a:t>
            </a:r>
            <a:endParaRPr sz="1800">
              <a:solidFill>
                <a:srgbClr val="666666"/>
              </a:solidFill>
            </a:endParaRPr>
          </a:p>
          <a:p>
            <a:pPr indent="-114300" lvl="0" marL="0" rtl="0" algn="l">
              <a:lnSpc>
                <a:spcPct val="150000"/>
              </a:lnSpc>
              <a:spcBef>
                <a:spcPts val="0"/>
              </a:spcBef>
              <a:spcAft>
                <a:spcPts val="0"/>
              </a:spcAft>
              <a:buClr>
                <a:srgbClr val="666666"/>
              </a:buClr>
              <a:buSzPts val="1800"/>
              <a:buChar char="•"/>
            </a:pPr>
            <a:r>
              <a:rPr lang="es-ES" sz="1800">
                <a:solidFill>
                  <a:srgbClr val="666666"/>
                </a:solidFill>
              </a:rPr>
              <a:t>Métodos de valoración y selección de proyectos de inversión </a:t>
            </a:r>
            <a:endParaRPr sz="1600">
              <a:solidFill>
                <a:srgbClr val="666666"/>
              </a:solidFill>
            </a:endParaRPr>
          </a:p>
          <a:p>
            <a:pPr indent="-114300" lvl="1" marL="320675" rtl="0" algn="l">
              <a:lnSpc>
                <a:spcPct val="150000"/>
              </a:lnSpc>
              <a:spcBef>
                <a:spcPts val="0"/>
              </a:spcBef>
              <a:spcAft>
                <a:spcPts val="0"/>
              </a:spcAft>
              <a:buClr>
                <a:srgbClr val="666666"/>
              </a:buClr>
              <a:buSzPts val="1800"/>
              <a:buChar char="•"/>
            </a:pPr>
            <a:r>
              <a:rPr b="1" i="1" lang="es-ES" sz="1800">
                <a:solidFill>
                  <a:srgbClr val="666666"/>
                </a:solidFill>
              </a:rPr>
              <a:t>Métodos estáticos </a:t>
            </a:r>
            <a:r>
              <a:rPr lang="es-ES" sz="1800">
                <a:solidFill>
                  <a:srgbClr val="666666"/>
                </a:solidFill>
              </a:rPr>
              <a:t>de selección de inversiones</a:t>
            </a:r>
            <a:endParaRPr sz="1200">
              <a:solidFill>
                <a:srgbClr val="666666"/>
              </a:solidFill>
            </a:endParaRPr>
          </a:p>
          <a:p>
            <a:pPr indent="-114300" lvl="1" marL="320675" rtl="0" algn="l">
              <a:lnSpc>
                <a:spcPct val="150000"/>
              </a:lnSpc>
              <a:spcBef>
                <a:spcPts val="0"/>
              </a:spcBef>
              <a:spcAft>
                <a:spcPts val="0"/>
              </a:spcAft>
              <a:buClr>
                <a:srgbClr val="666666"/>
              </a:buClr>
              <a:buSzPts val="1800"/>
              <a:buChar char="•"/>
            </a:pPr>
            <a:r>
              <a:rPr b="1" i="1" lang="es-ES" sz="1800">
                <a:solidFill>
                  <a:srgbClr val="666666"/>
                </a:solidFill>
              </a:rPr>
              <a:t>Métodos dinámicos </a:t>
            </a:r>
            <a:endParaRPr sz="1200">
              <a:solidFill>
                <a:srgbClr val="666666"/>
              </a:solidFill>
            </a:endParaRPr>
          </a:p>
          <a:p>
            <a:pPr indent="-101600" lvl="2" marL="595312" rtl="0" algn="l">
              <a:lnSpc>
                <a:spcPct val="150000"/>
              </a:lnSpc>
              <a:spcBef>
                <a:spcPts val="0"/>
              </a:spcBef>
              <a:spcAft>
                <a:spcPts val="0"/>
              </a:spcAft>
              <a:buClr>
                <a:srgbClr val="666666"/>
              </a:buClr>
              <a:buSzPts val="1600"/>
              <a:buChar char="•"/>
            </a:pPr>
            <a:r>
              <a:rPr lang="es-ES" sz="1600">
                <a:solidFill>
                  <a:srgbClr val="666666"/>
                </a:solidFill>
              </a:rPr>
              <a:t>El Valor Actualizado Neto (VAN)</a:t>
            </a:r>
            <a:endParaRPr sz="1000">
              <a:solidFill>
                <a:srgbClr val="666666"/>
              </a:solidFill>
            </a:endParaRPr>
          </a:p>
          <a:p>
            <a:pPr indent="-101600" lvl="2" marL="595312" rtl="0" algn="l">
              <a:lnSpc>
                <a:spcPct val="150000"/>
              </a:lnSpc>
              <a:spcBef>
                <a:spcPts val="0"/>
              </a:spcBef>
              <a:spcAft>
                <a:spcPts val="0"/>
              </a:spcAft>
              <a:buClr>
                <a:srgbClr val="666666"/>
              </a:buClr>
              <a:buSzPts val="1600"/>
              <a:buChar char="•"/>
            </a:pPr>
            <a:r>
              <a:rPr lang="es-ES" sz="1600">
                <a:solidFill>
                  <a:srgbClr val="666666"/>
                </a:solidFill>
              </a:rPr>
              <a:t>La Tasa Interna de Rentabilidad (TIR)</a:t>
            </a:r>
            <a:endParaRPr sz="1000">
              <a:solidFill>
                <a:srgbClr val="666666"/>
              </a:solidFill>
            </a:endParaRPr>
          </a:p>
        </p:txBody>
      </p:sp>
      <p:sp>
        <p:nvSpPr>
          <p:cNvPr id="1013" name="Google Shape;1013;p80"/>
          <p:cNvSpPr/>
          <p:nvPr/>
        </p:nvSpPr>
        <p:spPr>
          <a:xfrm>
            <a:off x="0" y="6427500"/>
            <a:ext cx="9144000" cy="430500"/>
          </a:xfrm>
          <a:prstGeom prst="rect">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8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020" name="Google Shape;1020;p81"/>
          <p:cNvSpPr txBox="1"/>
          <p:nvPr/>
        </p:nvSpPr>
        <p:spPr>
          <a:xfrm>
            <a:off x="178614" y="1718185"/>
            <a:ext cx="2007600" cy="1327500"/>
          </a:xfrm>
          <a:prstGeom prst="rect">
            <a:avLst/>
          </a:prstGeom>
          <a:solidFill>
            <a:srgbClr val="00B0EA"/>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Activo No Corriente </a:t>
            </a:r>
            <a:endParaRPr/>
          </a:p>
        </p:txBody>
      </p:sp>
      <p:sp>
        <p:nvSpPr>
          <p:cNvPr id="1021" name="Google Shape;1021;p81"/>
          <p:cNvSpPr txBox="1"/>
          <p:nvPr/>
        </p:nvSpPr>
        <p:spPr>
          <a:xfrm>
            <a:off x="178614" y="2831062"/>
            <a:ext cx="2007600" cy="1234200"/>
          </a:xfrm>
          <a:prstGeom prst="rect">
            <a:avLst/>
          </a:prstGeom>
          <a:solidFill>
            <a:srgbClr val="91E4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Activo Corriente </a:t>
            </a:r>
            <a:endParaRPr/>
          </a:p>
        </p:txBody>
      </p:sp>
      <p:sp>
        <p:nvSpPr>
          <p:cNvPr id="1022" name="Google Shape;1022;p81"/>
          <p:cNvSpPr txBox="1"/>
          <p:nvPr/>
        </p:nvSpPr>
        <p:spPr>
          <a:xfrm>
            <a:off x="2529625" y="1718185"/>
            <a:ext cx="2007600" cy="842400"/>
          </a:xfrm>
          <a:prstGeom prst="rect">
            <a:avLst/>
          </a:prstGeom>
          <a:solidFill>
            <a:srgbClr val="F2760D"/>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Patrimonio Neto</a:t>
            </a:r>
            <a:endParaRPr/>
          </a:p>
        </p:txBody>
      </p:sp>
      <p:sp>
        <p:nvSpPr>
          <p:cNvPr id="1023" name="Google Shape;1023;p81"/>
          <p:cNvSpPr txBox="1"/>
          <p:nvPr/>
        </p:nvSpPr>
        <p:spPr>
          <a:xfrm>
            <a:off x="2529625" y="2471209"/>
            <a:ext cx="2007600" cy="840900"/>
          </a:xfrm>
          <a:prstGeom prst="rect">
            <a:avLst/>
          </a:prstGeom>
          <a:solidFill>
            <a:srgbClr val="F7AD6E"/>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Pasivo No Corriente</a:t>
            </a:r>
            <a:endParaRPr/>
          </a:p>
        </p:txBody>
      </p:sp>
      <p:sp>
        <p:nvSpPr>
          <p:cNvPr id="1024" name="Google Shape;1024;p81"/>
          <p:cNvSpPr txBox="1"/>
          <p:nvPr/>
        </p:nvSpPr>
        <p:spPr>
          <a:xfrm>
            <a:off x="2529625" y="3224235"/>
            <a:ext cx="2007600" cy="840900"/>
          </a:xfrm>
          <a:prstGeom prst="rect">
            <a:avLst/>
          </a:prstGeom>
          <a:solidFill>
            <a:srgbClr val="FCE4C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Pasivo Corriente </a:t>
            </a:r>
            <a:endParaRPr/>
          </a:p>
        </p:txBody>
      </p:sp>
      <p:sp>
        <p:nvSpPr>
          <p:cNvPr id="1025" name="Google Shape;1025;p81"/>
          <p:cNvSpPr txBox="1"/>
          <p:nvPr/>
        </p:nvSpPr>
        <p:spPr>
          <a:xfrm>
            <a:off x="178614" y="1337008"/>
            <a:ext cx="2007600" cy="310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Inversiones</a:t>
            </a:r>
            <a:endParaRPr/>
          </a:p>
        </p:txBody>
      </p:sp>
      <p:sp>
        <p:nvSpPr>
          <p:cNvPr id="1026" name="Google Shape;1026;p81"/>
          <p:cNvSpPr txBox="1"/>
          <p:nvPr/>
        </p:nvSpPr>
        <p:spPr>
          <a:xfrm>
            <a:off x="2529625" y="1343671"/>
            <a:ext cx="2007600" cy="310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Financiación</a:t>
            </a:r>
            <a:endParaRPr/>
          </a:p>
        </p:txBody>
      </p:sp>
      <p:sp>
        <p:nvSpPr>
          <p:cNvPr id="1027" name="Google Shape;1027;p81"/>
          <p:cNvSpPr/>
          <p:nvPr/>
        </p:nvSpPr>
        <p:spPr>
          <a:xfrm>
            <a:off x="60075" y="1254375"/>
            <a:ext cx="2253600" cy="3192300"/>
          </a:xfrm>
          <a:prstGeom prst="roundRect">
            <a:avLst>
              <a:gd fmla="val 16667" name="adj"/>
            </a:avLst>
          </a:prstGeom>
          <a:noFill/>
          <a:ln cap="flat" cmpd="sng" w="12700">
            <a:solidFill>
              <a:srgbClr val="00B0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pic>
        <p:nvPicPr>
          <p:cNvPr descr="Résultat de recherche d'images pour &quot;silueta hombre&quot;" id="1028" name="Google Shape;1028;p81"/>
          <p:cNvPicPr preferRelativeResize="0"/>
          <p:nvPr/>
        </p:nvPicPr>
        <p:blipFill rotWithShape="1">
          <a:blip r:embed="rId3">
            <a:alphaModFix/>
          </a:blip>
          <a:srcRect b="0" l="0" r="0" t="0"/>
          <a:stretch/>
        </p:blipFill>
        <p:spPr>
          <a:xfrm>
            <a:off x="3195000" y="4615650"/>
            <a:ext cx="871750" cy="803675"/>
          </a:xfrm>
          <a:prstGeom prst="rect">
            <a:avLst/>
          </a:prstGeom>
          <a:noFill/>
          <a:ln>
            <a:noFill/>
          </a:ln>
        </p:spPr>
      </p:pic>
      <p:pic>
        <p:nvPicPr>
          <p:cNvPr descr="Image associée" id="1029" name="Google Shape;1029;p81"/>
          <p:cNvPicPr preferRelativeResize="0"/>
          <p:nvPr/>
        </p:nvPicPr>
        <p:blipFill rotWithShape="1">
          <a:blip r:embed="rId4">
            <a:alphaModFix/>
          </a:blip>
          <a:srcRect b="0" l="0" r="0" t="0"/>
          <a:stretch/>
        </p:blipFill>
        <p:spPr>
          <a:xfrm>
            <a:off x="4537225" y="4390425"/>
            <a:ext cx="1015125" cy="809000"/>
          </a:xfrm>
          <a:prstGeom prst="rect">
            <a:avLst/>
          </a:prstGeom>
          <a:noFill/>
          <a:ln>
            <a:noFill/>
          </a:ln>
        </p:spPr>
      </p:pic>
      <p:sp>
        <p:nvSpPr>
          <p:cNvPr id="1030" name="Google Shape;1030;p81"/>
          <p:cNvSpPr txBox="1"/>
          <p:nvPr/>
        </p:nvSpPr>
        <p:spPr>
          <a:xfrm>
            <a:off x="3145548" y="5388675"/>
            <a:ext cx="1181700" cy="31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84B0"/>
              </a:buClr>
              <a:buSzPts val="1800"/>
              <a:buFont typeface="Arial"/>
              <a:buNone/>
            </a:pPr>
            <a:r>
              <a:rPr b="0" i="0" lang="es-ES" sz="1800" u="none">
                <a:solidFill>
                  <a:srgbClr val="0084B0"/>
                </a:solidFill>
                <a:latin typeface="Arial"/>
                <a:ea typeface="Arial"/>
                <a:cs typeface="Arial"/>
                <a:sym typeface="Arial"/>
              </a:rPr>
              <a:t>inversor</a:t>
            </a:r>
            <a:endParaRPr/>
          </a:p>
        </p:txBody>
      </p:sp>
      <p:sp>
        <p:nvSpPr>
          <p:cNvPr id="1031" name="Google Shape;1031;p81"/>
          <p:cNvSpPr txBox="1"/>
          <p:nvPr/>
        </p:nvSpPr>
        <p:spPr>
          <a:xfrm>
            <a:off x="4327252" y="5182100"/>
            <a:ext cx="1343700" cy="542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4B0"/>
              </a:buClr>
              <a:buSzPts val="1800"/>
              <a:buFont typeface="Arial"/>
              <a:buNone/>
            </a:pPr>
            <a:r>
              <a:rPr b="0" i="0" lang="es-ES" sz="1800" u="none">
                <a:solidFill>
                  <a:srgbClr val="0084B0"/>
                </a:solidFill>
                <a:latin typeface="Arial"/>
                <a:ea typeface="Arial"/>
                <a:cs typeface="Arial"/>
                <a:sym typeface="Arial"/>
              </a:rPr>
              <a:t>Bien de la inversión</a:t>
            </a:r>
            <a:endParaRPr/>
          </a:p>
        </p:txBody>
      </p:sp>
      <p:pic>
        <p:nvPicPr>
          <p:cNvPr descr="Résultat de recherche d'images pour &quot;coste&quot;" id="1032" name="Google Shape;1032;p81"/>
          <p:cNvPicPr preferRelativeResize="0"/>
          <p:nvPr/>
        </p:nvPicPr>
        <p:blipFill rotWithShape="1">
          <a:blip r:embed="rId5">
            <a:alphaModFix/>
          </a:blip>
          <a:srcRect b="0" l="0" r="0" t="0"/>
          <a:stretch/>
        </p:blipFill>
        <p:spPr>
          <a:xfrm>
            <a:off x="6683052" y="4374430"/>
            <a:ext cx="745804" cy="803670"/>
          </a:xfrm>
          <a:prstGeom prst="rect">
            <a:avLst/>
          </a:prstGeom>
          <a:noFill/>
          <a:ln>
            <a:noFill/>
          </a:ln>
        </p:spPr>
      </p:pic>
      <p:sp>
        <p:nvSpPr>
          <p:cNvPr id="1033" name="Google Shape;1033;p81"/>
          <p:cNvSpPr txBox="1"/>
          <p:nvPr/>
        </p:nvSpPr>
        <p:spPr>
          <a:xfrm>
            <a:off x="5689059" y="5178101"/>
            <a:ext cx="2674500" cy="542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4B0"/>
              </a:buClr>
              <a:buSzPts val="1800"/>
              <a:buFont typeface="Arial"/>
              <a:buNone/>
            </a:pPr>
            <a:r>
              <a:rPr b="1" i="0" lang="es-ES" sz="1800" u="none">
                <a:solidFill>
                  <a:srgbClr val="0084B0"/>
                </a:solidFill>
                <a:latin typeface="Arial"/>
                <a:ea typeface="Arial"/>
                <a:cs typeface="Arial"/>
                <a:sym typeface="Arial"/>
              </a:rPr>
              <a:t>Coste</a:t>
            </a:r>
            <a:r>
              <a:rPr b="0" i="0" lang="es-ES" sz="1800" u="none">
                <a:solidFill>
                  <a:srgbClr val="0084B0"/>
                </a:solidFill>
                <a:latin typeface="Arial"/>
                <a:ea typeface="Arial"/>
                <a:cs typeface="Arial"/>
                <a:sym typeface="Arial"/>
              </a:rPr>
              <a:t> de oportunidad de la liquidez y el </a:t>
            </a:r>
            <a:r>
              <a:rPr b="1" i="0" lang="es-ES" sz="1800" u="none">
                <a:solidFill>
                  <a:srgbClr val="0084B0"/>
                </a:solidFill>
                <a:latin typeface="Arial"/>
                <a:ea typeface="Arial"/>
                <a:cs typeface="Arial"/>
                <a:sym typeface="Arial"/>
              </a:rPr>
              <a:t>valor </a:t>
            </a:r>
            <a:r>
              <a:rPr b="0" i="0" lang="es-ES" sz="1800" u="none">
                <a:solidFill>
                  <a:srgbClr val="0084B0"/>
                </a:solidFill>
                <a:latin typeface="Arial"/>
                <a:ea typeface="Arial"/>
                <a:cs typeface="Arial"/>
                <a:sym typeface="Arial"/>
              </a:rPr>
              <a:t>esperado</a:t>
            </a:r>
            <a:endParaRPr/>
          </a:p>
        </p:txBody>
      </p:sp>
      <p:sp>
        <p:nvSpPr>
          <p:cNvPr id="1034" name="Google Shape;1034;p81"/>
          <p:cNvSpPr txBox="1"/>
          <p:nvPr/>
        </p:nvSpPr>
        <p:spPr>
          <a:xfrm>
            <a:off x="73658" y="4804920"/>
            <a:ext cx="2650800" cy="59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¿Qué elementos intervienen?</a:t>
            </a:r>
            <a:endParaRPr/>
          </a:p>
        </p:txBody>
      </p:sp>
      <p:sp>
        <p:nvSpPr>
          <p:cNvPr id="1035" name="Google Shape;1035;p81"/>
          <p:cNvSpPr txBox="1"/>
          <p:nvPr/>
        </p:nvSpPr>
        <p:spPr>
          <a:xfrm>
            <a:off x="4783090" y="1915437"/>
            <a:ext cx="4340100" cy="56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La inversión </a:t>
            </a:r>
            <a:r>
              <a:rPr b="0" i="0" lang="es-ES" sz="1800" u="none">
                <a:solidFill>
                  <a:srgbClr val="000000"/>
                </a:solidFill>
                <a:latin typeface="Arial"/>
                <a:ea typeface="Arial"/>
                <a:cs typeface="Arial"/>
                <a:sym typeface="Arial"/>
              </a:rPr>
              <a:t>es el resultado de transformar unos recursos financieros en bienes concretos. </a:t>
            </a:r>
            <a:endParaRPr/>
          </a:p>
        </p:txBody>
      </p:sp>
      <p:sp>
        <p:nvSpPr>
          <p:cNvPr id="1036" name="Google Shape;1036;p81"/>
          <p:cNvSpPr txBox="1"/>
          <p:nvPr/>
        </p:nvSpPr>
        <p:spPr>
          <a:xfrm>
            <a:off x="1081450" y="76200"/>
            <a:ext cx="74220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a:t>
            </a:r>
            <a:r>
              <a:rPr b="1" lang="es-ES" sz="2400">
                <a:solidFill>
                  <a:srgbClr val="FFFFFF"/>
                </a:solidFill>
              </a:rPr>
              <a:t>1) Concepto y clasificación de inversiones </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8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043" name="Google Shape;1043;p82"/>
          <p:cNvSpPr txBox="1"/>
          <p:nvPr/>
        </p:nvSpPr>
        <p:spPr>
          <a:xfrm>
            <a:off x="1096410" y="1055675"/>
            <a:ext cx="76344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s-ES" sz="2000" u="none">
                <a:solidFill>
                  <a:srgbClr val="000000"/>
                </a:solidFill>
                <a:latin typeface="Arial"/>
                <a:ea typeface="Arial"/>
                <a:cs typeface="Arial"/>
                <a:sym typeface="Arial"/>
              </a:rPr>
              <a:t>Las Inversiones pueden estar referidas al ciclo corto o al ciclo largo de la empresa.</a:t>
            </a:r>
            <a:endParaRPr/>
          </a:p>
        </p:txBody>
      </p:sp>
      <p:sp>
        <p:nvSpPr>
          <p:cNvPr id="1044" name="Google Shape;1044;p82"/>
          <p:cNvSpPr txBox="1"/>
          <p:nvPr/>
        </p:nvSpPr>
        <p:spPr>
          <a:xfrm>
            <a:off x="550698" y="2525703"/>
            <a:ext cx="1825800" cy="1579500"/>
          </a:xfrm>
          <a:prstGeom prst="rect">
            <a:avLst/>
          </a:prstGeom>
          <a:solidFill>
            <a:srgbClr val="00B0EA"/>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Activo No Corriente </a:t>
            </a:r>
            <a:endParaRPr/>
          </a:p>
        </p:txBody>
      </p:sp>
      <p:sp>
        <p:nvSpPr>
          <p:cNvPr id="1045" name="Google Shape;1045;p82"/>
          <p:cNvSpPr txBox="1"/>
          <p:nvPr/>
        </p:nvSpPr>
        <p:spPr>
          <a:xfrm>
            <a:off x="550698" y="3851270"/>
            <a:ext cx="1825800" cy="1470000"/>
          </a:xfrm>
          <a:prstGeom prst="rect">
            <a:avLst/>
          </a:prstGeom>
          <a:solidFill>
            <a:srgbClr val="91E4FF"/>
          </a:solidFill>
          <a:ln cap="flat" cmpd="sng" w="127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Activo Corriente </a:t>
            </a:r>
            <a:endParaRPr/>
          </a:p>
        </p:txBody>
      </p:sp>
      <p:sp>
        <p:nvSpPr>
          <p:cNvPr id="1046" name="Google Shape;1046;p82"/>
          <p:cNvSpPr txBox="1"/>
          <p:nvPr/>
        </p:nvSpPr>
        <p:spPr>
          <a:xfrm>
            <a:off x="550698" y="2071677"/>
            <a:ext cx="18258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Inversiones</a:t>
            </a:r>
            <a:endParaRPr/>
          </a:p>
        </p:txBody>
      </p:sp>
      <p:sp>
        <p:nvSpPr>
          <p:cNvPr id="1047" name="Google Shape;1047;p82"/>
          <p:cNvSpPr/>
          <p:nvPr/>
        </p:nvSpPr>
        <p:spPr>
          <a:xfrm>
            <a:off x="442900" y="1971674"/>
            <a:ext cx="2049300" cy="3580800"/>
          </a:xfrm>
          <a:prstGeom prst="roundRect">
            <a:avLst>
              <a:gd fmla="val 16667" name="adj"/>
            </a:avLst>
          </a:prstGeom>
          <a:noFill/>
          <a:ln cap="flat" cmpd="sng" w="12700">
            <a:solidFill>
              <a:srgbClr val="00B0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048" name="Google Shape;1048;p82"/>
          <p:cNvSpPr txBox="1"/>
          <p:nvPr/>
        </p:nvSpPr>
        <p:spPr>
          <a:xfrm>
            <a:off x="3302525" y="4110032"/>
            <a:ext cx="5572200" cy="92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Ciclo corto o ciclo de explotación</a:t>
            </a:r>
            <a:r>
              <a:rPr b="0" i="0" lang="es-ES" sz="1800" u="none">
                <a:solidFill>
                  <a:srgbClr val="000000"/>
                </a:solidFill>
                <a:latin typeface="Arial"/>
                <a:ea typeface="Arial"/>
                <a:cs typeface="Arial"/>
                <a:sym typeface="Arial"/>
              </a:rPr>
              <a:t>: Las decisiones sobre inversiones en circulante suelen ser repetitivas, y si no son correctas afectan al ejercicio económico </a:t>
            </a:r>
            <a:endParaRPr/>
          </a:p>
        </p:txBody>
      </p:sp>
      <p:sp>
        <p:nvSpPr>
          <p:cNvPr id="1049" name="Google Shape;1049;p82"/>
          <p:cNvSpPr txBox="1"/>
          <p:nvPr/>
        </p:nvSpPr>
        <p:spPr>
          <a:xfrm>
            <a:off x="3309818" y="2660650"/>
            <a:ext cx="5665800" cy="92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Ciclo largo o de renovación de inmovilizado</a:t>
            </a:r>
            <a:r>
              <a:rPr b="0" i="0" lang="es-ES" sz="1800" u="none">
                <a:solidFill>
                  <a:srgbClr val="000000"/>
                </a:solidFill>
                <a:latin typeface="Arial"/>
                <a:ea typeface="Arial"/>
                <a:cs typeface="Arial"/>
                <a:sym typeface="Arial"/>
              </a:rPr>
              <a:t>: Una decisión errónea sobre inversiones en no corriente (inversión en inmovilizado) puede llegar a comprometer la vida de la empresa.</a:t>
            </a:r>
            <a:endParaRPr/>
          </a:p>
        </p:txBody>
      </p:sp>
      <p:sp>
        <p:nvSpPr>
          <p:cNvPr id="1050" name="Google Shape;1050;p82"/>
          <p:cNvSpPr/>
          <p:nvPr/>
        </p:nvSpPr>
        <p:spPr>
          <a:xfrm>
            <a:off x="2513310" y="2906704"/>
            <a:ext cx="672600" cy="811200"/>
          </a:xfrm>
          <a:prstGeom prst="rightArrow">
            <a:avLst>
              <a:gd fmla="val 12387" name="adj1"/>
              <a:gd fmla="val 50000" name="adj2"/>
            </a:avLst>
          </a:pr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051" name="Google Shape;1051;p82"/>
          <p:cNvSpPr/>
          <p:nvPr/>
        </p:nvSpPr>
        <p:spPr>
          <a:xfrm>
            <a:off x="2513310" y="4179883"/>
            <a:ext cx="672600" cy="811200"/>
          </a:xfrm>
          <a:prstGeom prst="rightArrow">
            <a:avLst>
              <a:gd fmla="val 12387" name="adj1"/>
              <a:gd fmla="val 50000" name="adj2"/>
            </a:avLst>
          </a:pr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052" name="Google Shape;1052;p82"/>
          <p:cNvSpPr txBox="1"/>
          <p:nvPr/>
        </p:nvSpPr>
        <p:spPr>
          <a:xfrm>
            <a:off x="1096400" y="76200"/>
            <a:ext cx="74070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a:t>
            </a:r>
            <a:r>
              <a:rPr b="1" lang="es-ES" sz="2400">
                <a:solidFill>
                  <a:srgbClr val="FFFFFF"/>
                </a:solidFill>
              </a:rPr>
              <a:t>1) Concepto y clasificación de inversiones </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8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059" name="Google Shape;1059;p83"/>
          <p:cNvSpPr/>
          <p:nvPr/>
        </p:nvSpPr>
        <p:spPr>
          <a:xfrm>
            <a:off x="53532" y="899750"/>
            <a:ext cx="2309400" cy="849000"/>
          </a:xfrm>
          <a:prstGeom prst="homePlate">
            <a:avLst>
              <a:gd fmla="val 18527" name="adj"/>
            </a:avLst>
          </a:prstGeom>
          <a:solidFill>
            <a:srgbClr val="00B0EA"/>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s-ES" sz="1600" u="none">
                <a:solidFill>
                  <a:srgbClr val="FFFFFF"/>
                </a:solidFill>
                <a:latin typeface="Arial"/>
                <a:ea typeface="Arial"/>
                <a:cs typeface="Arial"/>
                <a:sym typeface="Arial"/>
              </a:rPr>
              <a:t>Según el </a:t>
            </a:r>
            <a:r>
              <a:rPr b="1" i="0" lang="es-ES" sz="1600" u="none">
                <a:solidFill>
                  <a:srgbClr val="FFFFFF"/>
                </a:solidFill>
                <a:latin typeface="Arial"/>
                <a:ea typeface="Arial"/>
                <a:cs typeface="Arial"/>
                <a:sym typeface="Arial"/>
              </a:rPr>
              <a:t>Soporte físico de la inversión </a:t>
            </a:r>
            <a:endParaRPr sz="1600"/>
          </a:p>
        </p:txBody>
      </p:sp>
      <p:sp>
        <p:nvSpPr>
          <p:cNvPr id="1060" name="Google Shape;1060;p83"/>
          <p:cNvSpPr/>
          <p:nvPr/>
        </p:nvSpPr>
        <p:spPr>
          <a:xfrm>
            <a:off x="53524" y="1984050"/>
            <a:ext cx="2310900" cy="974100"/>
          </a:xfrm>
          <a:prstGeom prst="homePlate">
            <a:avLst>
              <a:gd fmla="val 18535" name="adj"/>
            </a:avLst>
          </a:prstGeom>
          <a:solidFill>
            <a:srgbClr val="00B0EA"/>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s-ES" sz="1600" u="none">
                <a:solidFill>
                  <a:srgbClr val="FFFFFF"/>
                </a:solidFill>
                <a:latin typeface="Arial"/>
                <a:ea typeface="Arial"/>
                <a:cs typeface="Arial"/>
                <a:sym typeface="Arial"/>
              </a:rPr>
              <a:t>Según el </a:t>
            </a:r>
            <a:r>
              <a:rPr b="1" i="0" lang="es-ES" sz="1600" u="none">
                <a:solidFill>
                  <a:srgbClr val="FFFFFF"/>
                </a:solidFill>
                <a:latin typeface="Arial"/>
                <a:ea typeface="Arial"/>
                <a:cs typeface="Arial"/>
                <a:sym typeface="Arial"/>
              </a:rPr>
              <a:t>período de permanencia de la inversión </a:t>
            </a:r>
            <a:r>
              <a:rPr b="0" i="0" lang="es-ES" sz="1600" u="none">
                <a:solidFill>
                  <a:srgbClr val="FFFFFF"/>
                </a:solidFill>
                <a:latin typeface="Arial"/>
                <a:ea typeface="Arial"/>
                <a:cs typeface="Arial"/>
                <a:sym typeface="Arial"/>
              </a:rPr>
              <a:t>en la empresa</a:t>
            </a:r>
            <a:endParaRPr sz="1600"/>
          </a:p>
        </p:txBody>
      </p:sp>
      <p:sp>
        <p:nvSpPr>
          <p:cNvPr id="1061" name="Google Shape;1061;p83"/>
          <p:cNvSpPr/>
          <p:nvPr/>
        </p:nvSpPr>
        <p:spPr>
          <a:xfrm>
            <a:off x="42500" y="3181875"/>
            <a:ext cx="2321700" cy="1085100"/>
          </a:xfrm>
          <a:prstGeom prst="homePlate">
            <a:avLst>
              <a:gd fmla="val 18544" name="adj"/>
            </a:avLst>
          </a:prstGeom>
          <a:solidFill>
            <a:srgbClr val="00B0EA"/>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s-ES" sz="1600" u="none">
                <a:solidFill>
                  <a:srgbClr val="FFFFFF"/>
                </a:solidFill>
                <a:latin typeface="Arial"/>
                <a:ea typeface="Arial"/>
                <a:cs typeface="Arial"/>
                <a:sym typeface="Arial"/>
              </a:rPr>
              <a:t>Según la </a:t>
            </a:r>
            <a:r>
              <a:rPr b="1" i="0" lang="es-ES" sz="1600" u="none">
                <a:solidFill>
                  <a:srgbClr val="FFFFFF"/>
                </a:solidFill>
                <a:latin typeface="Arial"/>
                <a:ea typeface="Arial"/>
                <a:cs typeface="Arial"/>
                <a:sym typeface="Arial"/>
              </a:rPr>
              <a:t>finalidad </a:t>
            </a:r>
            <a:r>
              <a:rPr b="0" i="0" lang="es-ES" sz="1600" u="none">
                <a:solidFill>
                  <a:srgbClr val="FFFFFF"/>
                </a:solidFill>
                <a:latin typeface="Arial"/>
                <a:ea typeface="Arial"/>
                <a:cs typeface="Arial"/>
                <a:sym typeface="Arial"/>
              </a:rPr>
              <a:t>que va a tener la inversión en la empresa</a:t>
            </a:r>
            <a:endParaRPr sz="1600"/>
          </a:p>
        </p:txBody>
      </p:sp>
      <p:sp>
        <p:nvSpPr>
          <p:cNvPr id="1062" name="Google Shape;1062;p83"/>
          <p:cNvSpPr/>
          <p:nvPr/>
        </p:nvSpPr>
        <p:spPr>
          <a:xfrm>
            <a:off x="2441852" y="761675"/>
            <a:ext cx="6618577" cy="1146175"/>
          </a:xfrm>
          <a:custGeom>
            <a:rect b="b" l="l" r="r" t="t"/>
            <a:pathLst>
              <a:path extrusionOk="0" h="1146175" w="8567737">
                <a:moveTo>
                  <a:pt x="191033" y="0"/>
                </a:moveTo>
                <a:lnTo>
                  <a:pt x="8567737" y="0"/>
                </a:lnTo>
                <a:lnTo>
                  <a:pt x="8567737" y="0"/>
                </a:lnTo>
                <a:lnTo>
                  <a:pt x="8567737" y="955142"/>
                </a:lnTo>
                <a:cubicBezTo>
                  <a:pt x="8567737" y="1060647"/>
                  <a:pt x="8482209" y="1146175"/>
                  <a:pt x="8376704" y="1146175"/>
                </a:cubicBezTo>
                <a:lnTo>
                  <a:pt x="0" y="1146175"/>
                </a:lnTo>
                <a:lnTo>
                  <a:pt x="0" y="1146175"/>
                </a:lnTo>
                <a:lnTo>
                  <a:pt x="0" y="191033"/>
                </a:lnTo>
                <a:cubicBezTo>
                  <a:pt x="0" y="85528"/>
                  <a:pt x="85528" y="0"/>
                  <a:pt x="191033" y="0"/>
                </a:cubicBezTo>
                <a:close/>
              </a:path>
            </a:pathLst>
          </a:custGeom>
          <a:no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ES" u="none">
                <a:solidFill>
                  <a:srgbClr val="000000"/>
                </a:solidFill>
                <a:latin typeface="Arial"/>
                <a:ea typeface="Arial"/>
                <a:cs typeface="Arial"/>
                <a:sym typeface="Arial"/>
              </a:rPr>
              <a:t>1.-Inversiones</a:t>
            </a:r>
            <a:r>
              <a:rPr b="1" i="0" lang="es-ES" u="none">
                <a:solidFill>
                  <a:srgbClr val="000000"/>
                </a:solidFill>
                <a:latin typeface="Arial"/>
                <a:ea typeface="Arial"/>
                <a:cs typeface="Arial"/>
                <a:sym typeface="Arial"/>
              </a:rPr>
              <a:t> físicas</a:t>
            </a:r>
            <a:r>
              <a:rPr b="0" i="0" lang="es-ES" u="none">
                <a:solidFill>
                  <a:srgbClr val="000000"/>
                </a:solidFill>
                <a:latin typeface="Arial"/>
                <a:ea typeface="Arial"/>
                <a:cs typeface="Arial"/>
                <a:sym typeface="Arial"/>
              </a:rPr>
              <a:t>: activo material como maquinaria, instalaciones, elementos de transporte, mobiliario, stocks</a:t>
            </a:r>
            <a:endParaRPr/>
          </a:p>
          <a:p>
            <a:pPr indent="0" lvl="0" marL="0" marR="0" rtl="0" algn="l">
              <a:lnSpc>
                <a:spcPct val="100000"/>
              </a:lnSpc>
              <a:spcBef>
                <a:spcPts val="0"/>
              </a:spcBef>
              <a:spcAft>
                <a:spcPts val="0"/>
              </a:spcAft>
              <a:buClr>
                <a:srgbClr val="000000"/>
              </a:buClr>
              <a:buSzPts val="1500"/>
              <a:buFont typeface="Arial"/>
              <a:buNone/>
            </a:pPr>
            <a:r>
              <a:rPr b="0" i="0" lang="es-ES" u="none">
                <a:solidFill>
                  <a:srgbClr val="000000"/>
                </a:solidFill>
                <a:latin typeface="Arial"/>
                <a:ea typeface="Arial"/>
                <a:cs typeface="Arial"/>
                <a:sym typeface="Arial"/>
              </a:rPr>
              <a:t>2.-Inversiones </a:t>
            </a:r>
            <a:r>
              <a:rPr b="1" i="0" lang="es-ES" u="none">
                <a:solidFill>
                  <a:srgbClr val="000000"/>
                </a:solidFill>
                <a:latin typeface="Arial"/>
                <a:ea typeface="Arial"/>
                <a:cs typeface="Arial"/>
                <a:sym typeface="Arial"/>
              </a:rPr>
              <a:t>inmateriales</a:t>
            </a:r>
            <a:r>
              <a:rPr b="0" i="0" lang="es-ES" u="none">
                <a:solidFill>
                  <a:srgbClr val="000000"/>
                </a:solidFill>
                <a:latin typeface="Arial"/>
                <a:ea typeface="Arial"/>
                <a:cs typeface="Arial"/>
                <a:sym typeface="Arial"/>
              </a:rPr>
              <a:t>: el soporte no es un bien físico (Patentes) </a:t>
            </a:r>
            <a:endParaRPr/>
          </a:p>
          <a:p>
            <a:pPr indent="0" lvl="0" marL="0" marR="0" rtl="0" algn="l">
              <a:lnSpc>
                <a:spcPct val="100000"/>
              </a:lnSpc>
              <a:spcBef>
                <a:spcPts val="0"/>
              </a:spcBef>
              <a:spcAft>
                <a:spcPts val="0"/>
              </a:spcAft>
              <a:buClr>
                <a:srgbClr val="000000"/>
              </a:buClr>
              <a:buSzPts val="1500"/>
              <a:buFont typeface="Arial"/>
              <a:buNone/>
            </a:pPr>
            <a:r>
              <a:rPr b="0" i="0" lang="es-ES" u="none">
                <a:solidFill>
                  <a:srgbClr val="000000"/>
                </a:solidFill>
                <a:latin typeface="Arial"/>
                <a:ea typeface="Arial"/>
                <a:cs typeface="Arial"/>
                <a:sym typeface="Arial"/>
              </a:rPr>
              <a:t>3.-Inversiones </a:t>
            </a:r>
            <a:r>
              <a:rPr b="1" i="0" lang="es-ES" u="none">
                <a:solidFill>
                  <a:srgbClr val="000000"/>
                </a:solidFill>
                <a:latin typeface="Arial"/>
                <a:ea typeface="Arial"/>
                <a:cs typeface="Arial"/>
                <a:sym typeface="Arial"/>
              </a:rPr>
              <a:t>financieras</a:t>
            </a:r>
            <a:r>
              <a:rPr b="0" i="0" lang="es-ES" u="none">
                <a:solidFill>
                  <a:srgbClr val="000000"/>
                </a:solidFill>
                <a:latin typeface="Arial"/>
                <a:ea typeface="Arial"/>
                <a:cs typeface="Arial"/>
                <a:sym typeface="Arial"/>
              </a:rPr>
              <a:t>: el soporte activo es del mercado financiero acciones, obligaciones…</a:t>
            </a:r>
            <a:endParaRPr/>
          </a:p>
        </p:txBody>
      </p:sp>
      <p:sp>
        <p:nvSpPr>
          <p:cNvPr id="1063" name="Google Shape;1063;p83"/>
          <p:cNvSpPr/>
          <p:nvPr/>
        </p:nvSpPr>
        <p:spPr>
          <a:xfrm>
            <a:off x="2441861" y="2060245"/>
            <a:ext cx="6618577" cy="657987"/>
          </a:xfrm>
          <a:custGeom>
            <a:rect b="b" l="l" r="r" t="t"/>
            <a:pathLst>
              <a:path extrusionOk="0" h="747712" w="8567737">
                <a:moveTo>
                  <a:pt x="124621" y="0"/>
                </a:moveTo>
                <a:lnTo>
                  <a:pt x="8567737" y="0"/>
                </a:lnTo>
                <a:lnTo>
                  <a:pt x="8567737" y="0"/>
                </a:lnTo>
                <a:lnTo>
                  <a:pt x="8567737" y="623091"/>
                </a:lnTo>
                <a:cubicBezTo>
                  <a:pt x="8567737" y="691917"/>
                  <a:pt x="8511942" y="747712"/>
                  <a:pt x="8443116" y="747712"/>
                </a:cubicBezTo>
                <a:lnTo>
                  <a:pt x="0" y="747712"/>
                </a:lnTo>
                <a:lnTo>
                  <a:pt x="0" y="747712"/>
                </a:lnTo>
                <a:lnTo>
                  <a:pt x="0" y="124621"/>
                </a:lnTo>
                <a:cubicBezTo>
                  <a:pt x="0" y="55795"/>
                  <a:pt x="55795" y="0"/>
                  <a:pt x="124621" y="0"/>
                </a:cubicBezTo>
                <a:close/>
              </a:path>
            </a:pathLst>
          </a:custGeom>
          <a:no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ES" u="none">
                <a:solidFill>
                  <a:srgbClr val="000000"/>
                </a:solidFill>
                <a:latin typeface="Arial"/>
                <a:ea typeface="Arial"/>
                <a:cs typeface="Arial"/>
                <a:sym typeface="Arial"/>
              </a:rPr>
              <a:t>1.-</a:t>
            </a:r>
            <a:r>
              <a:rPr b="1" i="0" lang="es-ES" u="none">
                <a:solidFill>
                  <a:srgbClr val="000000"/>
                </a:solidFill>
                <a:latin typeface="Arial"/>
                <a:ea typeface="Arial"/>
                <a:cs typeface="Arial"/>
                <a:sym typeface="Arial"/>
              </a:rPr>
              <a:t>Inversiones a C.P</a:t>
            </a:r>
            <a:r>
              <a:rPr b="0" i="0" lang="es-ES" u="none">
                <a:solidFill>
                  <a:srgbClr val="000000"/>
                </a:solidFill>
                <a:latin typeface="Arial"/>
                <a:ea typeface="Arial"/>
                <a:cs typeface="Arial"/>
                <a:sym typeface="Arial"/>
              </a:rPr>
              <a:t>. vinculación inferior al año. (ciclo explotación.) </a:t>
            </a:r>
            <a:endParaRPr/>
          </a:p>
          <a:p>
            <a:pPr indent="0" lvl="0" marL="0" marR="0" rtl="0" algn="l">
              <a:lnSpc>
                <a:spcPct val="100000"/>
              </a:lnSpc>
              <a:spcBef>
                <a:spcPts val="0"/>
              </a:spcBef>
              <a:spcAft>
                <a:spcPts val="0"/>
              </a:spcAft>
              <a:buClr>
                <a:srgbClr val="000000"/>
              </a:buClr>
              <a:buSzPts val="1500"/>
              <a:buFont typeface="Arial"/>
              <a:buNone/>
            </a:pPr>
            <a:r>
              <a:rPr b="0" i="0" lang="es-ES" u="none">
                <a:solidFill>
                  <a:srgbClr val="000000"/>
                </a:solidFill>
                <a:latin typeface="Arial"/>
                <a:ea typeface="Arial"/>
                <a:cs typeface="Arial"/>
                <a:sym typeface="Arial"/>
              </a:rPr>
              <a:t>2.-</a:t>
            </a:r>
            <a:r>
              <a:rPr b="1" i="0" lang="es-ES" u="none">
                <a:solidFill>
                  <a:srgbClr val="000000"/>
                </a:solidFill>
                <a:latin typeface="Arial"/>
                <a:ea typeface="Arial"/>
                <a:cs typeface="Arial"/>
                <a:sym typeface="Arial"/>
              </a:rPr>
              <a:t>Inversiones a L.P. </a:t>
            </a:r>
            <a:r>
              <a:rPr b="0" i="0" lang="es-ES" u="none">
                <a:solidFill>
                  <a:srgbClr val="000000"/>
                </a:solidFill>
                <a:latin typeface="Arial"/>
                <a:ea typeface="Arial"/>
                <a:cs typeface="Arial"/>
                <a:sym typeface="Arial"/>
              </a:rPr>
              <a:t>vinculación superior al año.</a:t>
            </a:r>
            <a:endParaRPr/>
          </a:p>
        </p:txBody>
      </p:sp>
      <p:sp>
        <p:nvSpPr>
          <p:cNvPr id="1064" name="Google Shape;1064;p83"/>
          <p:cNvSpPr/>
          <p:nvPr/>
        </p:nvSpPr>
        <p:spPr>
          <a:xfrm>
            <a:off x="2454143" y="2885143"/>
            <a:ext cx="6618577" cy="1457471"/>
          </a:xfrm>
          <a:custGeom>
            <a:rect b="b" l="l" r="r" t="t"/>
            <a:pathLst>
              <a:path extrusionOk="0" h="1093787" w="8567737">
                <a:moveTo>
                  <a:pt x="182301" y="0"/>
                </a:moveTo>
                <a:lnTo>
                  <a:pt x="8567737" y="0"/>
                </a:lnTo>
                <a:lnTo>
                  <a:pt x="8567737" y="0"/>
                </a:lnTo>
                <a:lnTo>
                  <a:pt x="8567737" y="911486"/>
                </a:lnTo>
                <a:cubicBezTo>
                  <a:pt x="8567737" y="1012168"/>
                  <a:pt x="8486118" y="1093787"/>
                  <a:pt x="8385436" y="1093787"/>
                </a:cubicBezTo>
                <a:lnTo>
                  <a:pt x="0" y="1093787"/>
                </a:lnTo>
                <a:lnTo>
                  <a:pt x="0" y="1093787"/>
                </a:lnTo>
                <a:lnTo>
                  <a:pt x="0" y="182301"/>
                </a:lnTo>
                <a:cubicBezTo>
                  <a:pt x="0" y="81619"/>
                  <a:pt x="81619" y="0"/>
                  <a:pt x="182301" y="0"/>
                </a:cubicBezTo>
                <a:close/>
              </a:path>
            </a:pathLst>
          </a:custGeom>
          <a:no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u="none">
                <a:solidFill>
                  <a:srgbClr val="000000"/>
                </a:solidFill>
                <a:latin typeface="Arial"/>
                <a:ea typeface="Arial"/>
                <a:cs typeface="Arial"/>
                <a:sym typeface="Arial"/>
              </a:rPr>
              <a:t>1.-Inversiones de </a:t>
            </a:r>
            <a:r>
              <a:rPr b="1" i="0" lang="es-ES" u="none">
                <a:solidFill>
                  <a:srgbClr val="000000"/>
                </a:solidFill>
                <a:latin typeface="Arial"/>
                <a:ea typeface="Arial"/>
                <a:cs typeface="Arial"/>
                <a:sym typeface="Arial"/>
              </a:rPr>
              <a:t>renovación </a:t>
            </a:r>
            <a:r>
              <a:rPr b="0" i="0" lang="es-ES" u="none">
                <a:solidFill>
                  <a:srgbClr val="000000"/>
                </a:solidFill>
                <a:latin typeface="Arial"/>
                <a:ea typeface="Arial"/>
                <a:cs typeface="Arial"/>
                <a:sym typeface="Arial"/>
              </a:rPr>
              <a:t>(sustitución de equipo productivo viejo por nuevo o reducir costes)</a:t>
            </a:r>
            <a:endParaRPr/>
          </a:p>
          <a:p>
            <a:pPr indent="0" lvl="0" marL="0" marR="0" rtl="0" algn="l">
              <a:lnSpc>
                <a:spcPct val="100000"/>
              </a:lnSpc>
              <a:spcBef>
                <a:spcPts val="0"/>
              </a:spcBef>
              <a:spcAft>
                <a:spcPts val="0"/>
              </a:spcAft>
              <a:buClr>
                <a:srgbClr val="000000"/>
              </a:buClr>
              <a:buSzPts val="1400"/>
              <a:buFont typeface="Arial"/>
              <a:buNone/>
            </a:pPr>
            <a:r>
              <a:rPr b="0" i="0" lang="es-ES" u="none">
                <a:solidFill>
                  <a:srgbClr val="000000"/>
                </a:solidFill>
                <a:latin typeface="Arial"/>
                <a:ea typeface="Arial"/>
                <a:cs typeface="Arial"/>
                <a:sym typeface="Arial"/>
              </a:rPr>
              <a:t>2.-Inversiones de </a:t>
            </a:r>
            <a:r>
              <a:rPr b="1" i="0" lang="es-ES" u="none">
                <a:solidFill>
                  <a:srgbClr val="000000"/>
                </a:solidFill>
                <a:latin typeface="Arial"/>
                <a:ea typeface="Arial"/>
                <a:cs typeface="Arial"/>
                <a:sym typeface="Arial"/>
              </a:rPr>
              <a:t>expansión </a:t>
            </a:r>
            <a:r>
              <a:rPr b="0" i="0" lang="es-ES" u="none">
                <a:solidFill>
                  <a:srgbClr val="000000"/>
                </a:solidFill>
                <a:latin typeface="Arial"/>
                <a:ea typeface="Arial"/>
                <a:cs typeface="Arial"/>
                <a:sym typeface="Arial"/>
              </a:rPr>
              <a:t>(mejora de la capacidad productiva de la emp</a:t>
            </a:r>
            <a:r>
              <a:rPr lang="es-ES"/>
              <a:t>.</a:t>
            </a:r>
            <a:r>
              <a:rPr b="0" i="0" lang="es-ES" u="non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Clr>
                <a:srgbClr val="000000"/>
              </a:buClr>
              <a:buSzPts val="1400"/>
              <a:buFont typeface="Arial"/>
              <a:buNone/>
            </a:pPr>
            <a:r>
              <a:rPr b="0" i="0" lang="es-ES" u="none">
                <a:solidFill>
                  <a:srgbClr val="000000"/>
                </a:solidFill>
                <a:latin typeface="Arial"/>
                <a:ea typeface="Arial"/>
                <a:cs typeface="Arial"/>
                <a:sym typeface="Arial"/>
              </a:rPr>
              <a:t>3.-Inversiones en la </a:t>
            </a:r>
            <a:r>
              <a:rPr b="1" i="0" lang="es-ES" u="none">
                <a:solidFill>
                  <a:srgbClr val="000000"/>
                </a:solidFill>
                <a:latin typeface="Arial"/>
                <a:ea typeface="Arial"/>
                <a:cs typeface="Arial"/>
                <a:sym typeface="Arial"/>
              </a:rPr>
              <a:t>línea de productos </a:t>
            </a:r>
            <a:r>
              <a:rPr b="0" i="0" lang="es-ES" u="none">
                <a:solidFill>
                  <a:srgbClr val="000000"/>
                </a:solidFill>
                <a:latin typeface="Arial"/>
                <a:ea typeface="Arial"/>
                <a:cs typeface="Arial"/>
                <a:sym typeface="Arial"/>
              </a:rPr>
              <a:t>(mejorar características del producto, o nuevos productos) </a:t>
            </a:r>
            <a:endParaRPr/>
          </a:p>
          <a:p>
            <a:pPr indent="0" lvl="0" marL="0" marR="0" rtl="0" algn="l">
              <a:lnSpc>
                <a:spcPct val="100000"/>
              </a:lnSpc>
              <a:spcBef>
                <a:spcPts val="0"/>
              </a:spcBef>
              <a:spcAft>
                <a:spcPts val="0"/>
              </a:spcAft>
              <a:buClr>
                <a:srgbClr val="000000"/>
              </a:buClr>
              <a:buSzPts val="1400"/>
              <a:buFont typeface="Arial"/>
              <a:buNone/>
            </a:pPr>
            <a:r>
              <a:rPr b="0" i="0" lang="es-ES" u="none">
                <a:solidFill>
                  <a:srgbClr val="000000"/>
                </a:solidFill>
                <a:latin typeface="Arial"/>
                <a:ea typeface="Arial"/>
                <a:cs typeface="Arial"/>
                <a:sym typeface="Arial"/>
              </a:rPr>
              <a:t>4.-Inversiones </a:t>
            </a:r>
            <a:r>
              <a:rPr b="1" i="0" lang="es-ES" u="none">
                <a:solidFill>
                  <a:srgbClr val="000000"/>
                </a:solidFill>
                <a:latin typeface="Arial"/>
                <a:ea typeface="Arial"/>
                <a:cs typeface="Arial"/>
                <a:sym typeface="Arial"/>
              </a:rPr>
              <a:t>estratégicas</a:t>
            </a:r>
            <a:r>
              <a:rPr b="0" i="0" lang="es-ES" u="none">
                <a:solidFill>
                  <a:srgbClr val="000000"/>
                </a:solidFill>
                <a:latin typeface="Arial"/>
                <a:ea typeface="Arial"/>
                <a:cs typeface="Arial"/>
                <a:sym typeface="Arial"/>
              </a:rPr>
              <a:t> para: Reducir el riesgo de obsolescencia y  lograr mayor productividad</a:t>
            </a:r>
            <a:endParaRPr/>
          </a:p>
        </p:txBody>
      </p:sp>
      <p:sp>
        <p:nvSpPr>
          <p:cNvPr id="1065" name="Google Shape;1065;p83"/>
          <p:cNvSpPr/>
          <p:nvPr/>
        </p:nvSpPr>
        <p:spPr>
          <a:xfrm>
            <a:off x="53524" y="4454775"/>
            <a:ext cx="2309400" cy="1085100"/>
          </a:xfrm>
          <a:prstGeom prst="homePlate">
            <a:avLst>
              <a:gd fmla="val 18527" name="adj"/>
            </a:avLst>
          </a:prstGeom>
          <a:solidFill>
            <a:srgbClr val="00B0EA"/>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s-ES" sz="1600" u="none">
                <a:solidFill>
                  <a:srgbClr val="FFFFFF"/>
                </a:solidFill>
                <a:latin typeface="Arial"/>
                <a:ea typeface="Arial"/>
                <a:cs typeface="Arial"/>
                <a:sym typeface="Arial"/>
              </a:rPr>
              <a:t>Según las </a:t>
            </a:r>
            <a:r>
              <a:rPr b="1" i="0" lang="es-ES" sz="1600" u="none">
                <a:solidFill>
                  <a:srgbClr val="FFFFFF"/>
                </a:solidFill>
                <a:latin typeface="Arial"/>
                <a:ea typeface="Arial"/>
                <a:cs typeface="Arial"/>
                <a:sym typeface="Arial"/>
              </a:rPr>
              <a:t>relaciones entre inversiones</a:t>
            </a:r>
            <a:endParaRPr sz="1600"/>
          </a:p>
        </p:txBody>
      </p:sp>
      <p:sp>
        <p:nvSpPr>
          <p:cNvPr id="1066" name="Google Shape;1066;p83"/>
          <p:cNvSpPr/>
          <p:nvPr/>
        </p:nvSpPr>
        <p:spPr>
          <a:xfrm>
            <a:off x="42500" y="5747125"/>
            <a:ext cx="2320500" cy="594300"/>
          </a:xfrm>
          <a:prstGeom prst="homePlate">
            <a:avLst>
              <a:gd fmla="val 19432" name="adj"/>
            </a:avLst>
          </a:prstGeom>
          <a:solidFill>
            <a:srgbClr val="00B0EA"/>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s-ES" sz="1600" u="none">
                <a:solidFill>
                  <a:srgbClr val="FFFFFF"/>
                </a:solidFill>
                <a:latin typeface="Arial"/>
                <a:ea typeface="Arial"/>
                <a:cs typeface="Arial"/>
                <a:sym typeface="Arial"/>
              </a:rPr>
              <a:t>Según los </a:t>
            </a:r>
            <a:r>
              <a:rPr b="1" i="0" lang="es-ES" sz="1600" u="none">
                <a:solidFill>
                  <a:srgbClr val="FFFFFF"/>
                </a:solidFill>
                <a:latin typeface="Arial"/>
                <a:ea typeface="Arial"/>
                <a:cs typeface="Arial"/>
                <a:sym typeface="Arial"/>
              </a:rPr>
              <a:t>flujos netos de caja</a:t>
            </a:r>
            <a:endParaRPr sz="1600"/>
          </a:p>
        </p:txBody>
      </p:sp>
      <p:sp>
        <p:nvSpPr>
          <p:cNvPr id="1067" name="Google Shape;1067;p83"/>
          <p:cNvSpPr/>
          <p:nvPr/>
        </p:nvSpPr>
        <p:spPr>
          <a:xfrm>
            <a:off x="2454143" y="4452113"/>
            <a:ext cx="6618577" cy="1147143"/>
          </a:xfrm>
          <a:custGeom>
            <a:rect b="b" l="l" r="r" t="t"/>
            <a:pathLst>
              <a:path extrusionOk="0" h="885825" w="8567737">
                <a:moveTo>
                  <a:pt x="147640" y="0"/>
                </a:moveTo>
                <a:lnTo>
                  <a:pt x="8567737" y="0"/>
                </a:lnTo>
                <a:lnTo>
                  <a:pt x="8567737" y="0"/>
                </a:lnTo>
                <a:lnTo>
                  <a:pt x="8567737" y="738185"/>
                </a:lnTo>
                <a:cubicBezTo>
                  <a:pt x="8567737" y="819724"/>
                  <a:pt x="8501636" y="885825"/>
                  <a:pt x="8420097" y="885825"/>
                </a:cubicBezTo>
                <a:lnTo>
                  <a:pt x="0" y="885825"/>
                </a:lnTo>
                <a:lnTo>
                  <a:pt x="0" y="885825"/>
                </a:lnTo>
                <a:lnTo>
                  <a:pt x="0" y="147640"/>
                </a:lnTo>
                <a:cubicBezTo>
                  <a:pt x="0" y="66101"/>
                  <a:pt x="66101" y="0"/>
                  <a:pt x="147640" y="0"/>
                </a:cubicBezTo>
                <a:close/>
              </a:path>
            </a:pathLst>
          </a:custGeom>
          <a:solidFill>
            <a:srgbClr val="FFFFFF"/>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ES" u="none">
                <a:solidFill>
                  <a:srgbClr val="000000"/>
                </a:solidFill>
                <a:latin typeface="Arial"/>
                <a:ea typeface="Arial"/>
                <a:cs typeface="Arial"/>
                <a:sym typeface="Arial"/>
              </a:rPr>
              <a:t>1.-Inversiones </a:t>
            </a:r>
            <a:r>
              <a:rPr b="1" i="0" lang="es-ES" u="none">
                <a:solidFill>
                  <a:srgbClr val="000000"/>
                </a:solidFill>
                <a:latin typeface="Arial"/>
                <a:ea typeface="Arial"/>
                <a:cs typeface="Arial"/>
                <a:sym typeface="Arial"/>
              </a:rPr>
              <a:t>complementarias</a:t>
            </a:r>
            <a:r>
              <a:rPr b="0" i="0" lang="es-ES" u="none">
                <a:solidFill>
                  <a:srgbClr val="000000"/>
                </a:solidFill>
                <a:latin typeface="Arial"/>
                <a:ea typeface="Arial"/>
                <a:cs typeface="Arial"/>
                <a:sym typeface="Arial"/>
              </a:rPr>
              <a:t> (Acopladas si la relación es necesaria)</a:t>
            </a:r>
            <a:endParaRPr/>
          </a:p>
          <a:p>
            <a:pPr indent="0" lvl="0" marL="0" marR="0" rtl="0" algn="l">
              <a:lnSpc>
                <a:spcPct val="100000"/>
              </a:lnSpc>
              <a:spcBef>
                <a:spcPts val="0"/>
              </a:spcBef>
              <a:spcAft>
                <a:spcPts val="0"/>
              </a:spcAft>
              <a:buClr>
                <a:srgbClr val="000000"/>
              </a:buClr>
              <a:buSzPts val="1500"/>
              <a:buFont typeface="Arial"/>
              <a:buNone/>
            </a:pPr>
            <a:r>
              <a:rPr b="0" i="0" lang="es-ES" u="none">
                <a:solidFill>
                  <a:srgbClr val="000000"/>
                </a:solidFill>
                <a:latin typeface="Arial"/>
                <a:ea typeface="Arial"/>
                <a:cs typeface="Arial"/>
                <a:sym typeface="Arial"/>
              </a:rPr>
              <a:t>2.-Inversiones </a:t>
            </a:r>
            <a:r>
              <a:rPr b="1" i="0" lang="es-ES" u="none">
                <a:solidFill>
                  <a:srgbClr val="000000"/>
                </a:solidFill>
                <a:latin typeface="Arial"/>
                <a:ea typeface="Arial"/>
                <a:cs typeface="Arial"/>
                <a:sym typeface="Arial"/>
              </a:rPr>
              <a:t>sustitutivas,</a:t>
            </a:r>
            <a:r>
              <a:rPr b="0" i="0" lang="es-ES" u="none">
                <a:solidFill>
                  <a:srgbClr val="000000"/>
                </a:solidFill>
                <a:latin typeface="Arial"/>
                <a:ea typeface="Arial"/>
                <a:cs typeface="Arial"/>
                <a:sym typeface="Arial"/>
              </a:rPr>
              <a:t> una dificulta la realización de la otra (Excluyentes si la impide) </a:t>
            </a:r>
            <a:endParaRPr/>
          </a:p>
          <a:p>
            <a:pPr indent="0" lvl="0" marL="0" marR="0" rtl="0" algn="l">
              <a:lnSpc>
                <a:spcPct val="100000"/>
              </a:lnSpc>
              <a:spcBef>
                <a:spcPts val="0"/>
              </a:spcBef>
              <a:spcAft>
                <a:spcPts val="0"/>
              </a:spcAft>
              <a:buClr>
                <a:srgbClr val="000000"/>
              </a:buClr>
              <a:buSzPts val="1500"/>
              <a:buFont typeface="Arial"/>
              <a:buNone/>
            </a:pPr>
            <a:r>
              <a:rPr b="0" i="0" lang="es-ES" u="none">
                <a:solidFill>
                  <a:srgbClr val="000000"/>
                </a:solidFill>
                <a:latin typeface="Arial"/>
                <a:ea typeface="Arial"/>
                <a:cs typeface="Arial"/>
                <a:sym typeface="Arial"/>
              </a:rPr>
              <a:t>3.-Inversiones </a:t>
            </a:r>
            <a:r>
              <a:rPr b="1" i="0" lang="es-ES" u="none">
                <a:solidFill>
                  <a:srgbClr val="000000"/>
                </a:solidFill>
                <a:latin typeface="Arial"/>
                <a:ea typeface="Arial"/>
                <a:cs typeface="Arial"/>
                <a:sym typeface="Arial"/>
              </a:rPr>
              <a:t>independientes</a:t>
            </a:r>
            <a:r>
              <a:rPr b="0" i="0" lang="es-ES" u="none">
                <a:solidFill>
                  <a:srgbClr val="000000"/>
                </a:solidFill>
                <a:latin typeface="Arial"/>
                <a:ea typeface="Arial"/>
                <a:cs typeface="Arial"/>
                <a:sym typeface="Arial"/>
              </a:rPr>
              <a:t>, la realización de una no condiciona la realización de las restantes</a:t>
            </a:r>
            <a:endParaRPr/>
          </a:p>
        </p:txBody>
      </p:sp>
      <p:sp>
        <p:nvSpPr>
          <p:cNvPr id="1068" name="Google Shape;1068;p83"/>
          <p:cNvSpPr/>
          <p:nvPr/>
        </p:nvSpPr>
        <p:spPr>
          <a:xfrm>
            <a:off x="2440625" y="5697766"/>
            <a:ext cx="6619804" cy="720884"/>
          </a:xfrm>
          <a:custGeom>
            <a:rect b="b" l="l" r="r" t="t"/>
            <a:pathLst>
              <a:path extrusionOk="0" h="603250" w="8569325">
                <a:moveTo>
                  <a:pt x="100544" y="0"/>
                </a:moveTo>
                <a:lnTo>
                  <a:pt x="8569325" y="0"/>
                </a:lnTo>
                <a:lnTo>
                  <a:pt x="8569325" y="0"/>
                </a:lnTo>
                <a:lnTo>
                  <a:pt x="8569325" y="502706"/>
                </a:lnTo>
                <a:cubicBezTo>
                  <a:pt x="8569325" y="558235"/>
                  <a:pt x="8524310" y="603250"/>
                  <a:pt x="8468781" y="603250"/>
                </a:cubicBezTo>
                <a:lnTo>
                  <a:pt x="0" y="603250"/>
                </a:lnTo>
                <a:lnTo>
                  <a:pt x="0" y="603250"/>
                </a:lnTo>
                <a:lnTo>
                  <a:pt x="0" y="100544"/>
                </a:lnTo>
                <a:cubicBezTo>
                  <a:pt x="0" y="45015"/>
                  <a:pt x="45015" y="0"/>
                  <a:pt x="100544" y="0"/>
                </a:cubicBezTo>
                <a:close/>
              </a:path>
            </a:pathLst>
          </a:custGeom>
          <a:solidFill>
            <a:srgbClr val="FFFFFF"/>
          </a:solidFill>
          <a:ln cap="flat" cmpd="sng" w="12700">
            <a:solidFill>
              <a:srgbClr val="0080AC"/>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s-ES" u="none">
                <a:solidFill>
                  <a:srgbClr val="000000"/>
                </a:solidFill>
                <a:latin typeface="Arial"/>
                <a:ea typeface="Arial"/>
                <a:cs typeface="Arial"/>
                <a:sym typeface="Arial"/>
              </a:rPr>
              <a:t>1.-Inversiones </a:t>
            </a:r>
            <a:r>
              <a:rPr b="1" i="0" lang="es-ES" u="none">
                <a:solidFill>
                  <a:srgbClr val="000000"/>
                </a:solidFill>
                <a:latin typeface="Arial"/>
                <a:ea typeface="Arial"/>
                <a:cs typeface="Arial"/>
                <a:sym typeface="Arial"/>
              </a:rPr>
              <a:t>simples</a:t>
            </a:r>
            <a:r>
              <a:rPr b="0" i="0" lang="es-ES" u="none">
                <a:solidFill>
                  <a:srgbClr val="000000"/>
                </a:solidFill>
                <a:latin typeface="Arial"/>
                <a:ea typeface="Arial"/>
                <a:cs typeface="Arial"/>
                <a:sym typeface="Arial"/>
              </a:rPr>
              <a:t>, </a:t>
            </a:r>
            <a:r>
              <a:rPr lang="es-ES" sz="1550">
                <a:solidFill>
                  <a:schemeClr val="dk1"/>
                </a:solidFill>
                <a:latin typeface="Calibri"/>
                <a:ea typeface="Calibri"/>
                <a:cs typeface="Calibri"/>
                <a:sym typeface="Calibri"/>
              </a:rPr>
              <a:t>desembolso inicial negativo y flujos netos de caja positivos </a:t>
            </a:r>
            <a:endParaRPr/>
          </a:p>
          <a:p>
            <a:pPr indent="0" lvl="0" marL="0" marR="0" rtl="0" algn="l">
              <a:lnSpc>
                <a:spcPct val="100000"/>
              </a:lnSpc>
              <a:spcBef>
                <a:spcPts val="0"/>
              </a:spcBef>
              <a:spcAft>
                <a:spcPts val="0"/>
              </a:spcAft>
              <a:buClr>
                <a:srgbClr val="000000"/>
              </a:buClr>
              <a:buSzPts val="1500"/>
              <a:buFont typeface="Arial"/>
              <a:buNone/>
            </a:pPr>
            <a:r>
              <a:rPr b="0" i="0" lang="es-ES" u="none">
                <a:solidFill>
                  <a:srgbClr val="000000"/>
                </a:solidFill>
                <a:latin typeface="Arial"/>
                <a:ea typeface="Arial"/>
                <a:cs typeface="Arial"/>
                <a:sym typeface="Arial"/>
              </a:rPr>
              <a:t>2.-Inversiones </a:t>
            </a:r>
            <a:r>
              <a:rPr b="1" i="0" lang="es-ES" u="none">
                <a:solidFill>
                  <a:srgbClr val="000000"/>
                </a:solidFill>
                <a:latin typeface="Arial"/>
                <a:ea typeface="Arial"/>
                <a:cs typeface="Arial"/>
                <a:sym typeface="Arial"/>
              </a:rPr>
              <a:t>no simples: </a:t>
            </a:r>
            <a:r>
              <a:rPr lang="es-ES"/>
              <a:t>más</a:t>
            </a:r>
            <a:r>
              <a:rPr lang="es-ES" sz="1550">
                <a:solidFill>
                  <a:schemeClr val="dk1"/>
                </a:solidFill>
                <a:latin typeface="Calibri"/>
                <a:ea typeface="Calibri"/>
                <a:cs typeface="Calibri"/>
                <a:sym typeface="Calibri"/>
              </a:rPr>
              <a:t> de un cambio de signo en los flujos netos de caja</a:t>
            </a:r>
            <a:endParaRPr b="1"/>
          </a:p>
        </p:txBody>
      </p:sp>
      <p:sp>
        <p:nvSpPr>
          <p:cNvPr id="1069" name="Google Shape;1069;p83"/>
          <p:cNvSpPr txBox="1"/>
          <p:nvPr/>
        </p:nvSpPr>
        <p:spPr>
          <a:xfrm>
            <a:off x="1186950" y="76200"/>
            <a:ext cx="73926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a:t>
            </a:r>
            <a:r>
              <a:rPr b="1" lang="es-ES" sz="2400">
                <a:solidFill>
                  <a:srgbClr val="FFFFFF"/>
                </a:solidFill>
              </a:rPr>
              <a:t>1) Concepto y clasificación de inversiones </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8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pic>
        <p:nvPicPr>
          <p:cNvPr descr="Image associée" id="1076" name="Google Shape;1076;p84"/>
          <p:cNvPicPr preferRelativeResize="0"/>
          <p:nvPr/>
        </p:nvPicPr>
        <p:blipFill rotWithShape="1">
          <a:blip r:embed="rId3">
            <a:alphaModFix/>
          </a:blip>
          <a:srcRect b="0" l="0" r="0" t="0"/>
          <a:stretch/>
        </p:blipFill>
        <p:spPr>
          <a:xfrm rot="-3829644">
            <a:off x="7175470" y="1580590"/>
            <a:ext cx="1191244" cy="1479058"/>
          </a:xfrm>
          <a:prstGeom prst="rect">
            <a:avLst/>
          </a:prstGeom>
          <a:noFill/>
          <a:ln>
            <a:noFill/>
          </a:ln>
        </p:spPr>
      </p:pic>
      <p:sp>
        <p:nvSpPr>
          <p:cNvPr id="1077" name="Google Shape;1077;p84"/>
          <p:cNvSpPr txBox="1"/>
          <p:nvPr/>
        </p:nvSpPr>
        <p:spPr>
          <a:xfrm>
            <a:off x="2571750" y="754050"/>
            <a:ext cx="6504000" cy="1019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Es el periodo de </a:t>
            </a:r>
            <a:r>
              <a:rPr b="1" i="0" lang="es-ES" u="none">
                <a:solidFill>
                  <a:srgbClr val="000000"/>
                </a:solidFill>
              </a:rPr>
              <a:t>tiempo medio</a:t>
            </a:r>
            <a:r>
              <a:rPr b="0" i="0" lang="es-ES" u="none">
                <a:solidFill>
                  <a:srgbClr val="000000"/>
                </a:solidFill>
                <a:latin typeface="Arial"/>
                <a:ea typeface="Arial"/>
                <a:cs typeface="Arial"/>
                <a:sym typeface="Arial"/>
              </a:rPr>
              <a:t> que transcurre desde que sale de la caja de la empresa </a:t>
            </a:r>
            <a:r>
              <a:rPr b="1" i="0" lang="es-ES" u="none">
                <a:solidFill>
                  <a:srgbClr val="000000"/>
                </a:solidFill>
              </a:rPr>
              <a:t>una unidad monetaria</a:t>
            </a:r>
            <a:r>
              <a:rPr b="0" i="0" lang="es-ES" u="none">
                <a:solidFill>
                  <a:srgbClr val="000000"/>
                </a:solidFill>
                <a:latin typeface="Arial"/>
                <a:ea typeface="Arial"/>
                <a:cs typeface="Arial"/>
                <a:sym typeface="Arial"/>
              </a:rPr>
              <a:t> </a:t>
            </a:r>
            <a:r>
              <a:rPr lang="es-ES"/>
              <a:t>desde la adquisición de</a:t>
            </a:r>
            <a:r>
              <a:rPr b="0" i="0" lang="es-ES" u="none">
                <a:solidFill>
                  <a:srgbClr val="000000"/>
                </a:solidFill>
                <a:latin typeface="Arial"/>
                <a:ea typeface="Arial"/>
                <a:cs typeface="Arial"/>
                <a:sym typeface="Arial"/>
              </a:rPr>
              <a:t> factores productivo de AC hasta q</a:t>
            </a:r>
            <a:r>
              <a:rPr lang="es-ES"/>
              <a:t>ue se convierte en</a:t>
            </a:r>
            <a:r>
              <a:rPr b="1" lang="es-ES"/>
              <a:t> liquidez </a:t>
            </a:r>
            <a:r>
              <a:rPr lang="es-ES"/>
              <a:t>y </a:t>
            </a:r>
            <a:r>
              <a:rPr b="0" i="0" lang="es-ES" u="none">
                <a:solidFill>
                  <a:srgbClr val="000000"/>
                </a:solidFill>
                <a:latin typeface="Arial"/>
                <a:ea typeface="Arial"/>
                <a:cs typeface="Arial"/>
                <a:sym typeface="Arial"/>
              </a:rPr>
              <a:t>se recupera esa unidad monetaria con el cobro de la venta del producto terminado.</a:t>
            </a:r>
            <a:endParaRPr/>
          </a:p>
        </p:txBody>
      </p:sp>
      <p:sp>
        <p:nvSpPr>
          <p:cNvPr id="1078" name="Google Shape;1078;p84"/>
          <p:cNvSpPr/>
          <p:nvPr/>
        </p:nvSpPr>
        <p:spPr>
          <a:xfrm>
            <a:off x="41225" y="731750"/>
            <a:ext cx="2530500" cy="1041600"/>
          </a:xfrm>
          <a:prstGeom prst="homePlate">
            <a:avLst>
              <a:gd fmla="val 19278" name="adj"/>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s-ES" sz="1600" u="none">
                <a:solidFill>
                  <a:srgbClr val="FFFFFF"/>
                </a:solidFill>
                <a:latin typeface="Arial"/>
                <a:ea typeface="Arial"/>
                <a:cs typeface="Arial"/>
                <a:sym typeface="Arial"/>
              </a:rPr>
              <a:t>El </a:t>
            </a:r>
            <a:r>
              <a:rPr b="1" i="0" lang="es-ES" sz="1600" u="none">
                <a:solidFill>
                  <a:srgbClr val="FFFFFF"/>
                </a:solidFill>
                <a:latin typeface="Arial"/>
                <a:ea typeface="Arial"/>
                <a:cs typeface="Arial"/>
                <a:sym typeface="Arial"/>
              </a:rPr>
              <a:t>Periodo Med</a:t>
            </a:r>
            <a:r>
              <a:rPr b="1" lang="es-ES" sz="1600">
                <a:solidFill>
                  <a:srgbClr val="FFFFFF"/>
                </a:solidFill>
              </a:rPr>
              <a:t>io de </a:t>
            </a:r>
            <a:r>
              <a:rPr b="1" i="0" lang="es-ES" sz="1600" u="none">
                <a:solidFill>
                  <a:srgbClr val="FFFFFF"/>
                </a:solidFill>
                <a:latin typeface="Arial"/>
                <a:ea typeface="Arial"/>
                <a:cs typeface="Arial"/>
                <a:sym typeface="Arial"/>
              </a:rPr>
              <a:t>Mad</a:t>
            </a:r>
            <a:r>
              <a:rPr b="1" lang="es-ES" sz="1600">
                <a:solidFill>
                  <a:srgbClr val="FFFFFF"/>
                </a:solidFill>
              </a:rPr>
              <a:t>uración</a:t>
            </a:r>
            <a:r>
              <a:rPr b="0" i="0" lang="es-ES" sz="1600" u="none">
                <a:solidFill>
                  <a:srgbClr val="FFFFFF"/>
                </a:solidFill>
                <a:latin typeface="Arial"/>
                <a:ea typeface="Arial"/>
                <a:cs typeface="Arial"/>
                <a:sym typeface="Arial"/>
              </a:rPr>
              <a:t> o duración del ciclo de explotación o ciclo corto</a:t>
            </a:r>
            <a:endParaRPr/>
          </a:p>
        </p:txBody>
      </p:sp>
      <p:pic>
        <p:nvPicPr>
          <p:cNvPr descr="Image associée" id="1079" name="Google Shape;1079;p84"/>
          <p:cNvPicPr preferRelativeResize="0"/>
          <p:nvPr/>
        </p:nvPicPr>
        <p:blipFill rotWithShape="1">
          <a:blip r:embed="rId4">
            <a:alphaModFix/>
          </a:blip>
          <a:srcRect b="0" l="0" r="0" t="0"/>
          <a:stretch/>
        </p:blipFill>
        <p:spPr>
          <a:xfrm>
            <a:off x="265900" y="2474900"/>
            <a:ext cx="553850" cy="626228"/>
          </a:xfrm>
          <a:prstGeom prst="rect">
            <a:avLst/>
          </a:prstGeom>
          <a:noFill/>
          <a:ln>
            <a:noFill/>
          </a:ln>
        </p:spPr>
      </p:pic>
      <p:pic>
        <p:nvPicPr>
          <p:cNvPr descr="Image associée" id="1080" name="Google Shape;1080;p84"/>
          <p:cNvPicPr preferRelativeResize="0"/>
          <p:nvPr/>
        </p:nvPicPr>
        <p:blipFill rotWithShape="1">
          <a:blip r:embed="rId5">
            <a:alphaModFix/>
          </a:blip>
          <a:srcRect b="0" l="0" r="0" t="0"/>
          <a:stretch/>
        </p:blipFill>
        <p:spPr>
          <a:xfrm>
            <a:off x="8326143" y="2493950"/>
            <a:ext cx="539432" cy="608429"/>
          </a:xfrm>
          <a:prstGeom prst="rect">
            <a:avLst/>
          </a:prstGeom>
          <a:noFill/>
          <a:ln>
            <a:noFill/>
          </a:ln>
        </p:spPr>
      </p:pic>
      <p:pic>
        <p:nvPicPr>
          <p:cNvPr descr="Image associée" id="1081" name="Google Shape;1081;p84"/>
          <p:cNvPicPr preferRelativeResize="0"/>
          <p:nvPr/>
        </p:nvPicPr>
        <p:blipFill rotWithShape="1">
          <a:blip r:embed="rId6">
            <a:alphaModFix/>
          </a:blip>
          <a:srcRect b="0" l="0" r="0" t="0"/>
          <a:stretch/>
        </p:blipFill>
        <p:spPr>
          <a:xfrm>
            <a:off x="7431100" y="2451099"/>
            <a:ext cx="368819" cy="523800"/>
          </a:xfrm>
          <a:prstGeom prst="rect">
            <a:avLst/>
          </a:prstGeom>
          <a:noFill/>
          <a:ln>
            <a:noFill/>
          </a:ln>
        </p:spPr>
      </p:pic>
      <p:sp>
        <p:nvSpPr>
          <p:cNvPr id="1082" name="Google Shape;1082;p84"/>
          <p:cNvSpPr/>
          <p:nvPr/>
        </p:nvSpPr>
        <p:spPr>
          <a:xfrm>
            <a:off x="299525" y="3112979"/>
            <a:ext cx="8566200" cy="646200"/>
          </a:xfrm>
          <a:prstGeom prst="rightArrow">
            <a:avLst>
              <a:gd fmla="val 54349" name="adj1"/>
              <a:gd fmla="val 61702" name="adj2"/>
            </a:avLst>
          </a:prstGeom>
          <a:solidFill>
            <a:srgbClr val="A6A6A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PMM económico</a:t>
            </a:r>
            <a:endParaRPr/>
          </a:p>
        </p:txBody>
      </p:sp>
      <p:sp>
        <p:nvSpPr>
          <p:cNvPr id="1083" name="Google Shape;1083;p84"/>
          <p:cNvSpPr txBox="1"/>
          <p:nvPr/>
        </p:nvSpPr>
        <p:spPr>
          <a:xfrm>
            <a:off x="62925" y="4071925"/>
            <a:ext cx="2298300" cy="52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1B1B"/>
              </a:buClr>
              <a:buSzPts val="1400"/>
              <a:buFont typeface="Arial"/>
              <a:buNone/>
            </a:pPr>
            <a:r>
              <a:rPr b="0" i="0" lang="es-ES" sz="1300" u="none">
                <a:solidFill>
                  <a:srgbClr val="1B1B1B"/>
                </a:solidFill>
                <a:latin typeface="Arial"/>
                <a:ea typeface="Arial"/>
                <a:cs typeface="Arial"/>
                <a:sym typeface="Arial"/>
              </a:rPr>
              <a:t>1) Período medio de almacenamiento de las m.</a:t>
            </a:r>
            <a:r>
              <a:rPr lang="es-ES" sz="1300">
                <a:solidFill>
                  <a:srgbClr val="1B1B1B"/>
                </a:solidFill>
              </a:rPr>
              <a:t>p</a:t>
            </a:r>
            <a:r>
              <a:rPr b="0" i="0" lang="es-ES" sz="1300" u="none">
                <a:solidFill>
                  <a:srgbClr val="1B1B1B"/>
                </a:solidFill>
                <a:latin typeface="Arial"/>
                <a:ea typeface="Arial"/>
                <a:cs typeface="Arial"/>
                <a:sym typeface="Arial"/>
              </a:rPr>
              <a:t> </a:t>
            </a:r>
            <a:endParaRPr sz="1300"/>
          </a:p>
        </p:txBody>
      </p:sp>
      <p:sp>
        <p:nvSpPr>
          <p:cNvPr id="1084" name="Google Shape;1084;p84"/>
          <p:cNvSpPr txBox="1"/>
          <p:nvPr/>
        </p:nvSpPr>
        <p:spPr>
          <a:xfrm>
            <a:off x="2313091" y="4075100"/>
            <a:ext cx="1946100" cy="52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1B1B"/>
              </a:buClr>
              <a:buSzPts val="1400"/>
              <a:buFont typeface="Arial"/>
              <a:buNone/>
            </a:pPr>
            <a:r>
              <a:rPr b="0" i="0" lang="es-ES" sz="1300" u="none">
                <a:solidFill>
                  <a:srgbClr val="1B1B1B"/>
                </a:solidFill>
                <a:latin typeface="Arial"/>
                <a:ea typeface="Arial"/>
                <a:cs typeface="Arial"/>
                <a:sym typeface="Arial"/>
              </a:rPr>
              <a:t>2) Período medio  de fabricación</a:t>
            </a:r>
            <a:endParaRPr sz="1300"/>
          </a:p>
        </p:txBody>
      </p:sp>
      <p:sp>
        <p:nvSpPr>
          <p:cNvPr id="1085" name="Google Shape;1085;p84"/>
          <p:cNvSpPr txBox="1"/>
          <p:nvPr/>
        </p:nvSpPr>
        <p:spPr>
          <a:xfrm>
            <a:off x="4183000" y="4070350"/>
            <a:ext cx="2625300" cy="30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1B1B"/>
              </a:buClr>
              <a:buSzPts val="1400"/>
              <a:buFont typeface="Arial"/>
              <a:buNone/>
            </a:pPr>
            <a:r>
              <a:rPr b="0" i="0" lang="es-ES" sz="1300" u="none">
                <a:solidFill>
                  <a:srgbClr val="1B1B1B"/>
                </a:solidFill>
                <a:latin typeface="Arial"/>
                <a:ea typeface="Arial"/>
                <a:cs typeface="Arial"/>
                <a:sym typeface="Arial"/>
              </a:rPr>
              <a:t>3) Período medio de Venta</a:t>
            </a:r>
            <a:endParaRPr sz="1300"/>
          </a:p>
        </p:txBody>
      </p:sp>
      <p:sp>
        <p:nvSpPr>
          <p:cNvPr id="1086" name="Google Shape;1086;p84"/>
          <p:cNvSpPr txBox="1"/>
          <p:nvPr/>
        </p:nvSpPr>
        <p:spPr>
          <a:xfrm>
            <a:off x="6699500" y="4054475"/>
            <a:ext cx="2401500" cy="308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1B1B"/>
              </a:buClr>
              <a:buSzPts val="1400"/>
              <a:buFont typeface="Arial"/>
              <a:buNone/>
            </a:pPr>
            <a:r>
              <a:rPr b="0" i="0" lang="es-ES" sz="1300" u="none">
                <a:solidFill>
                  <a:srgbClr val="1B1B1B"/>
                </a:solidFill>
                <a:latin typeface="Arial"/>
                <a:ea typeface="Arial"/>
                <a:cs typeface="Arial"/>
                <a:sym typeface="Arial"/>
              </a:rPr>
              <a:t>4) Periodo medio de cobro </a:t>
            </a:r>
            <a:endParaRPr sz="1300"/>
          </a:p>
        </p:txBody>
      </p:sp>
      <p:sp>
        <p:nvSpPr>
          <p:cNvPr id="1087" name="Google Shape;1087;p84"/>
          <p:cNvSpPr txBox="1"/>
          <p:nvPr/>
        </p:nvSpPr>
        <p:spPr>
          <a:xfrm>
            <a:off x="297125" y="5605375"/>
            <a:ext cx="4082400" cy="89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ES" sz="1300" u="none">
                <a:solidFill>
                  <a:srgbClr val="000000"/>
                </a:solidFill>
                <a:latin typeface="Arial"/>
                <a:ea typeface="Arial"/>
                <a:cs typeface="Arial"/>
                <a:sym typeface="Arial"/>
              </a:rPr>
              <a:t>5) Período medio de pago</a:t>
            </a:r>
            <a:endParaRPr sz="1300"/>
          </a:p>
          <a:p>
            <a:pPr indent="0" lvl="0" marL="0" marR="0" rtl="0" algn="ctr">
              <a:lnSpc>
                <a:spcPct val="100000"/>
              </a:lnSpc>
              <a:spcBef>
                <a:spcPts val="0"/>
              </a:spcBef>
              <a:spcAft>
                <a:spcPts val="0"/>
              </a:spcAft>
              <a:buClr>
                <a:srgbClr val="000000"/>
              </a:buClr>
              <a:buSzPts val="1200"/>
              <a:buFont typeface="Arial"/>
              <a:buNone/>
            </a:pPr>
            <a:r>
              <a:rPr b="0" i="0" lang="es-ES" sz="1200" u="none">
                <a:solidFill>
                  <a:srgbClr val="000000"/>
                </a:solidFill>
                <a:latin typeface="Arial"/>
                <a:ea typeface="Arial"/>
                <a:cs typeface="Arial"/>
                <a:sym typeface="Arial"/>
              </a:rPr>
              <a:t>= Tiempo medio que pasa desde que se adquieren los factores de producción hasta que éstos son pagados a los proveedores</a:t>
            </a:r>
            <a:r>
              <a:rPr b="0" i="0" lang="es-ES" sz="1400" u="none">
                <a:solidFill>
                  <a:srgbClr val="000000"/>
                </a:solidFill>
                <a:latin typeface="Arial"/>
                <a:ea typeface="Arial"/>
                <a:cs typeface="Arial"/>
                <a:sym typeface="Arial"/>
              </a:rPr>
              <a:t>. </a:t>
            </a:r>
            <a:endParaRPr/>
          </a:p>
        </p:txBody>
      </p:sp>
      <p:pic>
        <p:nvPicPr>
          <p:cNvPr descr="Résultat de recherche d'images pour &quot;rollo de tela png&quot;" id="1088" name="Google Shape;1088;p84"/>
          <p:cNvPicPr preferRelativeResize="0"/>
          <p:nvPr/>
        </p:nvPicPr>
        <p:blipFill rotWithShape="1">
          <a:blip r:embed="rId7">
            <a:alphaModFix/>
          </a:blip>
          <a:srcRect b="0" l="0" r="0" t="0"/>
          <a:stretch/>
        </p:blipFill>
        <p:spPr>
          <a:xfrm>
            <a:off x="1646301" y="2530473"/>
            <a:ext cx="969600" cy="638592"/>
          </a:xfrm>
          <a:prstGeom prst="rect">
            <a:avLst/>
          </a:prstGeom>
          <a:noFill/>
          <a:ln>
            <a:noFill/>
          </a:ln>
        </p:spPr>
      </p:pic>
      <p:sp>
        <p:nvSpPr>
          <p:cNvPr id="1089" name="Google Shape;1089;p84"/>
          <p:cNvSpPr txBox="1"/>
          <p:nvPr/>
        </p:nvSpPr>
        <p:spPr>
          <a:xfrm>
            <a:off x="14800" y="4510075"/>
            <a:ext cx="2401500" cy="646200"/>
          </a:xfrm>
          <a:prstGeom prst="rect">
            <a:avLst/>
          </a:prstGeom>
          <a:no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1B1B1B"/>
              </a:buClr>
              <a:buSzPts val="1200"/>
              <a:buFont typeface="Arial"/>
              <a:buNone/>
            </a:pPr>
            <a:r>
              <a:rPr b="0" i="0" lang="es-ES" sz="1200" u="none">
                <a:solidFill>
                  <a:srgbClr val="1B1B1B"/>
                </a:solidFill>
                <a:latin typeface="Arial"/>
                <a:ea typeface="Arial"/>
                <a:cs typeface="Arial"/>
                <a:sym typeface="Arial"/>
              </a:rPr>
              <a:t>= desde la adqu</a:t>
            </a:r>
            <a:r>
              <a:rPr lang="es-ES" sz="1200">
                <a:solidFill>
                  <a:srgbClr val="1B1B1B"/>
                </a:solidFill>
              </a:rPr>
              <a:t>isi</a:t>
            </a:r>
            <a:r>
              <a:rPr b="0" i="0" lang="es-ES" sz="1200" u="none">
                <a:solidFill>
                  <a:srgbClr val="1B1B1B"/>
                </a:solidFill>
                <a:latin typeface="Arial"/>
                <a:ea typeface="Arial"/>
                <a:cs typeface="Arial"/>
                <a:sym typeface="Arial"/>
              </a:rPr>
              <a:t>ción de los factores productivos hasta la incorporación al proceso de producción. </a:t>
            </a:r>
            <a:endParaRPr/>
          </a:p>
        </p:txBody>
      </p:sp>
      <p:sp>
        <p:nvSpPr>
          <p:cNvPr id="1090" name="Google Shape;1090;p84"/>
          <p:cNvSpPr txBox="1"/>
          <p:nvPr/>
        </p:nvSpPr>
        <p:spPr>
          <a:xfrm>
            <a:off x="2244611" y="4479913"/>
            <a:ext cx="2240700" cy="4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1B1B"/>
              </a:buClr>
              <a:buSzPts val="1200"/>
              <a:buFont typeface="Arial"/>
              <a:buNone/>
            </a:pPr>
            <a:r>
              <a:rPr b="0" i="0" lang="es-ES" sz="1200" u="none">
                <a:solidFill>
                  <a:srgbClr val="1B1B1B"/>
                </a:solidFill>
                <a:latin typeface="Arial"/>
                <a:ea typeface="Arial"/>
                <a:cs typeface="Arial"/>
                <a:sym typeface="Arial"/>
              </a:rPr>
              <a:t>= Tiempo que se requiere para la elaboración de los productos terminados</a:t>
            </a:r>
            <a:r>
              <a:rPr lang="es-ES" sz="1200">
                <a:solidFill>
                  <a:srgbClr val="1B1B1B"/>
                </a:solidFill>
              </a:rPr>
              <a:t> (tiempo de producto en curso)</a:t>
            </a:r>
            <a:endParaRPr/>
          </a:p>
        </p:txBody>
      </p:sp>
      <p:sp>
        <p:nvSpPr>
          <p:cNvPr id="1091" name="Google Shape;1091;p84"/>
          <p:cNvSpPr/>
          <p:nvPr/>
        </p:nvSpPr>
        <p:spPr>
          <a:xfrm>
            <a:off x="285125" y="5227625"/>
            <a:ext cx="3916500" cy="438000"/>
          </a:xfrm>
          <a:prstGeom prst="rightArrow">
            <a:avLst>
              <a:gd fmla="val 59292" name="adj1"/>
              <a:gd fmla="val 50000" name="adj2"/>
            </a:avLst>
          </a:prstGeom>
          <a:solidFill>
            <a:srgbClr val="E5E8E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lang="es-ES" sz="1600"/>
              <a:t>PMp</a:t>
            </a:r>
            <a:endParaRPr/>
          </a:p>
        </p:txBody>
      </p:sp>
      <p:pic>
        <p:nvPicPr>
          <p:cNvPr descr="Image associée" id="1092" name="Google Shape;1092;p84"/>
          <p:cNvPicPr preferRelativeResize="0"/>
          <p:nvPr/>
        </p:nvPicPr>
        <p:blipFill rotWithShape="1">
          <a:blip r:embed="rId8">
            <a:alphaModFix/>
          </a:blip>
          <a:srcRect b="0" l="0" r="0" t="0"/>
          <a:stretch/>
        </p:blipFill>
        <p:spPr>
          <a:xfrm>
            <a:off x="3212251" y="2563800"/>
            <a:ext cx="487347" cy="487347"/>
          </a:xfrm>
          <a:prstGeom prst="rect">
            <a:avLst/>
          </a:prstGeom>
          <a:noFill/>
          <a:ln>
            <a:noFill/>
          </a:ln>
        </p:spPr>
      </p:pic>
      <p:pic>
        <p:nvPicPr>
          <p:cNvPr descr="Résultat de recherche d'images pour &quot;shop png&quot;" id="1093" name="Google Shape;1093;p84"/>
          <p:cNvPicPr preferRelativeResize="0"/>
          <p:nvPr/>
        </p:nvPicPr>
        <p:blipFill rotWithShape="1">
          <a:blip r:embed="rId9">
            <a:alphaModFix/>
          </a:blip>
          <a:srcRect b="0" l="0" r="0" t="0"/>
          <a:stretch/>
        </p:blipFill>
        <p:spPr>
          <a:xfrm>
            <a:off x="6347423" y="2487600"/>
            <a:ext cx="607913" cy="607913"/>
          </a:xfrm>
          <a:prstGeom prst="rect">
            <a:avLst/>
          </a:prstGeom>
          <a:noFill/>
          <a:ln>
            <a:noFill/>
          </a:ln>
        </p:spPr>
      </p:pic>
      <p:pic>
        <p:nvPicPr>
          <p:cNvPr descr="Image associée" id="1094" name="Google Shape;1094;p84"/>
          <p:cNvPicPr preferRelativeResize="0"/>
          <p:nvPr/>
        </p:nvPicPr>
        <p:blipFill rotWithShape="1">
          <a:blip r:embed="rId10">
            <a:alphaModFix/>
          </a:blip>
          <a:srcRect b="0" l="0" r="0" t="0"/>
          <a:stretch/>
        </p:blipFill>
        <p:spPr>
          <a:xfrm>
            <a:off x="4201706" y="2541575"/>
            <a:ext cx="567065" cy="567065"/>
          </a:xfrm>
          <a:prstGeom prst="rect">
            <a:avLst/>
          </a:prstGeom>
          <a:noFill/>
          <a:ln>
            <a:noFill/>
          </a:ln>
        </p:spPr>
      </p:pic>
      <p:pic>
        <p:nvPicPr>
          <p:cNvPr descr="Image associée" id="1095" name="Google Shape;1095;p84"/>
          <p:cNvPicPr preferRelativeResize="0"/>
          <p:nvPr/>
        </p:nvPicPr>
        <p:blipFill rotWithShape="1">
          <a:blip r:embed="rId11">
            <a:alphaModFix/>
          </a:blip>
          <a:srcRect b="0" l="0" r="0" t="0"/>
          <a:stretch/>
        </p:blipFill>
        <p:spPr>
          <a:xfrm>
            <a:off x="5147215" y="2401875"/>
            <a:ext cx="839784" cy="493712"/>
          </a:xfrm>
          <a:prstGeom prst="rect">
            <a:avLst/>
          </a:prstGeom>
          <a:noFill/>
          <a:ln>
            <a:noFill/>
          </a:ln>
        </p:spPr>
      </p:pic>
      <p:sp>
        <p:nvSpPr>
          <p:cNvPr id="1096" name="Google Shape;1096;p84"/>
          <p:cNvSpPr/>
          <p:nvPr/>
        </p:nvSpPr>
        <p:spPr>
          <a:xfrm>
            <a:off x="6694629" y="3578213"/>
            <a:ext cx="2170800" cy="480900"/>
          </a:xfrm>
          <a:prstGeom prst="rightArrow">
            <a:avLst>
              <a:gd fmla="val 56628" name="adj1"/>
              <a:gd fmla="val 50000" name="adj2"/>
            </a:avLst>
          </a:prstGeom>
          <a:solidFill>
            <a:srgbClr val="E1D5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s-ES" sz="1800"/>
              <a:t>       PMc</a:t>
            </a:r>
            <a:endParaRPr/>
          </a:p>
        </p:txBody>
      </p:sp>
      <p:sp>
        <p:nvSpPr>
          <p:cNvPr id="1097" name="Google Shape;1097;p84"/>
          <p:cNvSpPr/>
          <p:nvPr/>
        </p:nvSpPr>
        <p:spPr>
          <a:xfrm>
            <a:off x="4259374" y="3578213"/>
            <a:ext cx="2763300" cy="480900"/>
          </a:xfrm>
          <a:prstGeom prst="rightArrow">
            <a:avLst>
              <a:gd fmla="val 62107" name="adj1"/>
              <a:gd fmla="val 50000" name="adj2"/>
            </a:avLst>
          </a:prstGeom>
          <a:solidFill>
            <a:srgbClr val="C4AB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s-ES" sz="1800">
                <a:solidFill>
                  <a:srgbClr val="FFFFFF"/>
                </a:solidFill>
              </a:rPr>
              <a:t>PM</a:t>
            </a:r>
            <a:r>
              <a:rPr lang="es-ES" sz="1800">
                <a:solidFill>
                  <a:srgbClr val="FFFFFF"/>
                </a:solidFill>
              </a:rPr>
              <a:t>v</a:t>
            </a:r>
            <a:endParaRPr/>
          </a:p>
        </p:txBody>
      </p:sp>
      <p:sp>
        <p:nvSpPr>
          <p:cNvPr id="1098" name="Google Shape;1098;p84"/>
          <p:cNvSpPr txBox="1"/>
          <p:nvPr/>
        </p:nvSpPr>
        <p:spPr>
          <a:xfrm>
            <a:off x="4588750" y="4375150"/>
            <a:ext cx="2085600" cy="7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B1B1B"/>
              </a:buClr>
              <a:buSzPts val="1200"/>
              <a:buFont typeface="Arial"/>
              <a:buNone/>
            </a:pPr>
            <a:r>
              <a:rPr b="0" i="0" lang="es-ES" sz="1200" u="none">
                <a:solidFill>
                  <a:srgbClr val="1B1B1B"/>
                </a:solidFill>
                <a:latin typeface="Arial"/>
                <a:ea typeface="Arial"/>
                <a:cs typeface="Arial"/>
                <a:sym typeface="Arial"/>
              </a:rPr>
              <a:t>= Tiempo medio que tarda en venderse la producción terminada (Tiempo </a:t>
            </a:r>
            <a:r>
              <a:rPr lang="es-ES" sz="1200">
                <a:solidFill>
                  <a:srgbClr val="1B1B1B"/>
                </a:solidFill>
              </a:rPr>
              <a:t>productos terminados).</a:t>
            </a:r>
            <a:endParaRPr/>
          </a:p>
        </p:txBody>
      </p:sp>
      <p:sp>
        <p:nvSpPr>
          <p:cNvPr id="1099" name="Google Shape;1099;p84"/>
          <p:cNvSpPr txBox="1"/>
          <p:nvPr/>
        </p:nvSpPr>
        <p:spPr>
          <a:xfrm>
            <a:off x="6979375" y="4354500"/>
            <a:ext cx="2085600" cy="1019400"/>
          </a:xfrm>
          <a:prstGeom prst="rect">
            <a:avLst/>
          </a:prstGeom>
          <a:solidFill>
            <a:srgbClr val="FFFFFF"/>
          </a:solid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1B1B1B"/>
              </a:buClr>
              <a:buSzPts val="1200"/>
              <a:buFont typeface="Arial"/>
              <a:buNone/>
            </a:pPr>
            <a:r>
              <a:rPr b="0" i="0" lang="es-ES" sz="1200" u="none">
                <a:solidFill>
                  <a:srgbClr val="1B1B1B"/>
                </a:solidFill>
                <a:latin typeface="Arial"/>
                <a:ea typeface="Arial"/>
                <a:cs typeface="Arial"/>
                <a:sym typeface="Arial"/>
              </a:rPr>
              <a:t>= Tiempo medio que transcurre hasta que es cobrada la producción terminada vendida a los clientes</a:t>
            </a:r>
            <a:endParaRPr/>
          </a:p>
        </p:txBody>
      </p:sp>
      <p:pic>
        <p:nvPicPr>
          <p:cNvPr descr="Image associée" id="1100" name="Google Shape;1100;p84"/>
          <p:cNvPicPr preferRelativeResize="0"/>
          <p:nvPr/>
        </p:nvPicPr>
        <p:blipFill rotWithShape="1">
          <a:blip r:embed="rId3">
            <a:alphaModFix/>
          </a:blip>
          <a:srcRect b="0" l="0" r="0" t="0"/>
          <a:stretch/>
        </p:blipFill>
        <p:spPr>
          <a:xfrm rot="-3829644">
            <a:off x="2955061" y="1613798"/>
            <a:ext cx="1189761" cy="1477730"/>
          </a:xfrm>
          <a:prstGeom prst="rect">
            <a:avLst/>
          </a:prstGeom>
          <a:noFill/>
          <a:ln>
            <a:noFill/>
          </a:ln>
        </p:spPr>
      </p:pic>
      <p:pic>
        <p:nvPicPr>
          <p:cNvPr descr="Image associée" id="1101" name="Google Shape;1101;p84"/>
          <p:cNvPicPr preferRelativeResize="0"/>
          <p:nvPr/>
        </p:nvPicPr>
        <p:blipFill rotWithShape="1">
          <a:blip r:embed="rId3">
            <a:alphaModFix/>
          </a:blip>
          <a:srcRect b="0" l="0" r="0" t="0"/>
          <a:stretch/>
        </p:blipFill>
        <p:spPr>
          <a:xfrm rot="-3829234">
            <a:off x="838569" y="1485110"/>
            <a:ext cx="1136261" cy="1588387"/>
          </a:xfrm>
          <a:prstGeom prst="ellipse">
            <a:avLst/>
          </a:prstGeom>
          <a:noFill/>
          <a:ln>
            <a:noFill/>
          </a:ln>
        </p:spPr>
      </p:pic>
      <p:pic>
        <p:nvPicPr>
          <p:cNvPr descr="Image associée" id="1102" name="Google Shape;1102;p84"/>
          <p:cNvPicPr preferRelativeResize="0"/>
          <p:nvPr/>
        </p:nvPicPr>
        <p:blipFill rotWithShape="1">
          <a:blip r:embed="rId3">
            <a:alphaModFix/>
          </a:blip>
          <a:srcRect b="0" l="0" r="0" t="0"/>
          <a:stretch/>
        </p:blipFill>
        <p:spPr>
          <a:xfrm rot="-3829644">
            <a:off x="5059788" y="1467878"/>
            <a:ext cx="1191244" cy="1479058"/>
          </a:xfrm>
          <a:prstGeom prst="rect">
            <a:avLst/>
          </a:prstGeom>
          <a:noFill/>
          <a:ln>
            <a:noFill/>
          </a:ln>
        </p:spPr>
      </p:pic>
      <p:pic>
        <p:nvPicPr>
          <p:cNvPr descr="Image associée" id="1103" name="Google Shape;1103;p84"/>
          <p:cNvPicPr preferRelativeResize="0"/>
          <p:nvPr/>
        </p:nvPicPr>
        <p:blipFill rotWithShape="1">
          <a:blip r:embed="rId6">
            <a:alphaModFix/>
          </a:blip>
          <a:srcRect b="0" l="0" r="0" t="0"/>
          <a:stretch/>
        </p:blipFill>
        <p:spPr>
          <a:xfrm>
            <a:off x="7546431" y="2451099"/>
            <a:ext cx="368819" cy="523800"/>
          </a:xfrm>
          <a:prstGeom prst="rect">
            <a:avLst/>
          </a:prstGeom>
          <a:noFill/>
          <a:ln>
            <a:noFill/>
          </a:ln>
        </p:spPr>
      </p:pic>
      <p:sp>
        <p:nvSpPr>
          <p:cNvPr id="1104" name="Google Shape;1104;p84"/>
          <p:cNvSpPr/>
          <p:nvPr/>
        </p:nvSpPr>
        <p:spPr>
          <a:xfrm>
            <a:off x="2083622" y="3579800"/>
            <a:ext cx="2401500" cy="479400"/>
          </a:xfrm>
          <a:prstGeom prst="rightArrow">
            <a:avLst>
              <a:gd fmla="val 57154" name="adj1"/>
              <a:gd fmla="val 50000" name="adj2"/>
            </a:avLst>
          </a:prstGeom>
          <a:solidFill>
            <a:srgbClr val="A681D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s-ES" sz="1800">
                <a:solidFill>
                  <a:srgbClr val="FFFFFF"/>
                </a:solidFill>
              </a:rPr>
              <a:t>PM</a:t>
            </a:r>
            <a:r>
              <a:rPr lang="es-ES" sz="1800">
                <a:solidFill>
                  <a:srgbClr val="FFFFFF"/>
                </a:solidFill>
              </a:rPr>
              <a:t>f</a:t>
            </a:r>
            <a:endParaRPr/>
          </a:p>
        </p:txBody>
      </p:sp>
      <p:sp>
        <p:nvSpPr>
          <p:cNvPr id="1105" name="Google Shape;1105;p84"/>
          <p:cNvSpPr/>
          <p:nvPr/>
        </p:nvSpPr>
        <p:spPr>
          <a:xfrm>
            <a:off x="299530" y="3582975"/>
            <a:ext cx="1890000" cy="479400"/>
          </a:xfrm>
          <a:prstGeom prst="rightArrow">
            <a:avLst>
              <a:gd fmla="val 58479" name="adj1"/>
              <a:gd fmla="val 50000" name="adj2"/>
            </a:avLst>
          </a:prstGeom>
          <a:solidFill>
            <a:srgbClr val="512D7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s-ES" sz="1800">
                <a:solidFill>
                  <a:srgbClr val="FFFFFF"/>
                </a:solidFill>
              </a:rPr>
              <a:t>PM</a:t>
            </a:r>
            <a:r>
              <a:rPr lang="es-ES" sz="1800">
                <a:solidFill>
                  <a:srgbClr val="FFFFFF"/>
                </a:solidFill>
              </a:rPr>
              <a:t>a</a:t>
            </a:r>
            <a:endParaRPr/>
          </a:p>
        </p:txBody>
      </p:sp>
      <p:cxnSp>
        <p:nvCxnSpPr>
          <p:cNvPr id="1106" name="Google Shape;1106;p84"/>
          <p:cNvCxnSpPr/>
          <p:nvPr/>
        </p:nvCxnSpPr>
        <p:spPr>
          <a:xfrm rot="10800000">
            <a:off x="5147152" y="3041638"/>
            <a:ext cx="969600" cy="0"/>
          </a:xfrm>
          <a:prstGeom prst="straightConnector1">
            <a:avLst/>
          </a:prstGeom>
          <a:noFill/>
          <a:ln cap="flat" cmpd="sng" w="28575">
            <a:solidFill>
              <a:srgbClr val="BFBFBF"/>
            </a:solidFill>
            <a:prstDash val="solid"/>
            <a:miter lim="800000"/>
            <a:headEnd len="med" w="med" type="none"/>
            <a:tailEnd len="med" w="med" type="stealth"/>
          </a:ln>
        </p:spPr>
      </p:cxnSp>
      <p:pic>
        <p:nvPicPr>
          <p:cNvPr descr="Image associée" id="1107" name="Google Shape;1107;p84"/>
          <p:cNvPicPr preferRelativeResize="0"/>
          <p:nvPr/>
        </p:nvPicPr>
        <p:blipFill rotWithShape="1">
          <a:blip r:embed="rId12">
            <a:alphaModFix/>
          </a:blip>
          <a:srcRect b="0" l="0" r="0" t="0"/>
          <a:stretch/>
        </p:blipFill>
        <p:spPr>
          <a:xfrm>
            <a:off x="824545" y="2451088"/>
            <a:ext cx="742471" cy="438150"/>
          </a:xfrm>
          <a:prstGeom prst="rect">
            <a:avLst/>
          </a:prstGeom>
          <a:noFill/>
          <a:ln>
            <a:noFill/>
          </a:ln>
        </p:spPr>
      </p:pic>
      <p:pic>
        <p:nvPicPr>
          <p:cNvPr descr="Résultat de recherche d'images pour &quot;reloj negro png&quot;" id="1108" name="Google Shape;1108;p84"/>
          <p:cNvPicPr preferRelativeResize="0"/>
          <p:nvPr/>
        </p:nvPicPr>
        <p:blipFill rotWithShape="1">
          <a:blip r:embed="rId13">
            <a:alphaModFix/>
          </a:blip>
          <a:srcRect b="0" l="0" r="0" t="0"/>
          <a:stretch/>
        </p:blipFill>
        <p:spPr>
          <a:xfrm>
            <a:off x="33328" y="3365488"/>
            <a:ext cx="350811" cy="350811"/>
          </a:xfrm>
          <a:prstGeom prst="rect">
            <a:avLst/>
          </a:prstGeom>
          <a:noFill/>
          <a:ln>
            <a:noFill/>
          </a:ln>
        </p:spPr>
      </p:pic>
      <p:sp>
        <p:nvSpPr>
          <p:cNvPr id="1109" name="Google Shape;1109;p84"/>
          <p:cNvSpPr/>
          <p:nvPr/>
        </p:nvSpPr>
        <p:spPr>
          <a:xfrm>
            <a:off x="4374709" y="5233975"/>
            <a:ext cx="3025200" cy="523800"/>
          </a:xfrm>
          <a:prstGeom prst="roundRect">
            <a:avLst>
              <a:gd fmla="val 2928" name="adj"/>
            </a:avLst>
          </a:prstGeom>
          <a:solidFill>
            <a:srgbClr val="00A1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PMM económico = </a:t>
            </a:r>
            <a:r>
              <a:rPr b="1" lang="es-ES">
                <a:solidFill>
                  <a:srgbClr val="FFFFFF"/>
                </a:solidFill>
              </a:rPr>
              <a:t>PMa</a:t>
            </a:r>
            <a:r>
              <a:rPr b="1" i="0" lang="es-ES" sz="1400" u="none">
                <a:solidFill>
                  <a:srgbClr val="FFFFFF"/>
                </a:solidFill>
                <a:latin typeface="Arial"/>
                <a:ea typeface="Arial"/>
                <a:cs typeface="Arial"/>
                <a:sym typeface="Arial"/>
              </a:rPr>
              <a:t>+ </a:t>
            </a:r>
            <a:r>
              <a:rPr b="1" lang="es-ES">
                <a:solidFill>
                  <a:srgbClr val="FFFFFF"/>
                </a:solidFill>
              </a:rPr>
              <a:t>PMf</a:t>
            </a:r>
            <a:r>
              <a:rPr b="1" i="0" lang="es-ES" sz="1400" u="none">
                <a:solidFill>
                  <a:srgbClr val="FFFFFF"/>
                </a:solidFill>
                <a:latin typeface="Arial"/>
                <a:ea typeface="Arial"/>
                <a:cs typeface="Arial"/>
                <a:sym typeface="Arial"/>
              </a:rPr>
              <a:t> </a:t>
            </a:r>
            <a:r>
              <a:rPr b="1" i="0" lang="es-ES" sz="1400" u="none">
                <a:solidFill>
                  <a:srgbClr val="FFFFFF"/>
                </a:solidFill>
                <a:latin typeface="Arial"/>
                <a:ea typeface="Arial"/>
                <a:cs typeface="Arial"/>
                <a:sym typeface="Arial"/>
              </a:rPr>
              <a:t>+ PMv + </a:t>
            </a:r>
            <a:r>
              <a:rPr b="1" lang="es-ES">
                <a:solidFill>
                  <a:srgbClr val="FFFFFF"/>
                </a:solidFill>
              </a:rPr>
              <a:t>PMc</a:t>
            </a:r>
            <a:endParaRPr/>
          </a:p>
        </p:txBody>
      </p:sp>
      <p:sp>
        <p:nvSpPr>
          <p:cNvPr id="1110" name="Google Shape;1110;p84"/>
          <p:cNvSpPr/>
          <p:nvPr/>
        </p:nvSpPr>
        <p:spPr>
          <a:xfrm>
            <a:off x="4374709" y="5791188"/>
            <a:ext cx="3026400" cy="523800"/>
          </a:xfrm>
          <a:prstGeom prst="roundRect">
            <a:avLst>
              <a:gd fmla="val 2928" name="adj"/>
            </a:avLst>
          </a:prstGeom>
          <a:solidFill>
            <a:srgbClr val="00A1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1" i="0" lang="es-ES" sz="1400" u="none">
                <a:solidFill>
                  <a:srgbClr val="FFFFFF"/>
                </a:solidFill>
                <a:latin typeface="Arial"/>
                <a:ea typeface="Arial"/>
                <a:cs typeface="Arial"/>
                <a:sym typeface="Arial"/>
              </a:rPr>
              <a:t>PMM financiero = </a:t>
            </a:r>
            <a:r>
              <a:rPr b="1" lang="es-ES">
                <a:solidFill>
                  <a:srgbClr val="FFFFFF"/>
                </a:solidFill>
              </a:rPr>
              <a:t>PMa</a:t>
            </a:r>
            <a:r>
              <a:rPr b="1" i="0" lang="es-ES" sz="1400" u="none">
                <a:solidFill>
                  <a:srgbClr val="FFFFFF"/>
                </a:solidFill>
                <a:latin typeface="Arial"/>
                <a:ea typeface="Arial"/>
                <a:cs typeface="Arial"/>
                <a:sym typeface="Arial"/>
              </a:rPr>
              <a:t> + </a:t>
            </a:r>
            <a:r>
              <a:rPr b="1" lang="es-ES">
                <a:solidFill>
                  <a:srgbClr val="FFFFFF"/>
                </a:solidFill>
              </a:rPr>
              <a:t>PMf</a:t>
            </a:r>
            <a:r>
              <a:rPr b="1" i="0" lang="es-ES" sz="1400" u="none">
                <a:solidFill>
                  <a:srgbClr val="FFFFFF"/>
                </a:solidFill>
                <a:latin typeface="Arial"/>
                <a:ea typeface="Arial"/>
                <a:cs typeface="Arial"/>
                <a:sym typeface="Arial"/>
              </a:rPr>
              <a:t> + </a:t>
            </a:r>
            <a:r>
              <a:rPr b="1" lang="es-ES">
                <a:solidFill>
                  <a:srgbClr val="FFFFFF"/>
                </a:solidFill>
              </a:rPr>
              <a:t>PMv</a:t>
            </a:r>
            <a:r>
              <a:rPr b="1" i="0" lang="es-ES" sz="1400" u="none">
                <a:solidFill>
                  <a:srgbClr val="FFFFFF"/>
                </a:solidFill>
                <a:latin typeface="Arial"/>
                <a:ea typeface="Arial"/>
                <a:cs typeface="Arial"/>
                <a:sym typeface="Arial"/>
              </a:rPr>
              <a:t>+ </a:t>
            </a:r>
            <a:r>
              <a:rPr b="1" lang="es-ES">
                <a:solidFill>
                  <a:srgbClr val="FFFFFF"/>
                </a:solidFill>
              </a:rPr>
              <a:t>PMc</a:t>
            </a:r>
            <a:r>
              <a:rPr b="1" i="0" lang="es-ES" sz="1400" u="none">
                <a:solidFill>
                  <a:srgbClr val="FFFFFF"/>
                </a:solidFill>
                <a:latin typeface="Arial"/>
                <a:ea typeface="Arial"/>
                <a:cs typeface="Arial"/>
                <a:sym typeface="Arial"/>
              </a:rPr>
              <a:t> - </a:t>
            </a:r>
            <a:r>
              <a:rPr b="1" lang="es-ES">
                <a:solidFill>
                  <a:srgbClr val="FFFFFF"/>
                </a:solidFill>
              </a:rPr>
              <a:t>PMp</a:t>
            </a:r>
            <a:endParaRPr/>
          </a:p>
        </p:txBody>
      </p:sp>
      <p:sp>
        <p:nvSpPr>
          <p:cNvPr id="1111" name="Google Shape;1111;p84"/>
          <p:cNvSpPr txBox="1"/>
          <p:nvPr/>
        </p:nvSpPr>
        <p:spPr>
          <a:xfrm>
            <a:off x="7418675" y="5653075"/>
            <a:ext cx="1724700" cy="738300"/>
          </a:xfrm>
          <a:prstGeom prst="rect">
            <a:avLst/>
          </a:prstGeom>
          <a:solidFill>
            <a:srgbClr val="FFFFFF"/>
          </a:solidFill>
          <a:ln>
            <a:noFill/>
          </a:ln>
        </p:spPr>
        <p:txBody>
          <a:bodyPr anchorCtr="0" anchor="t"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ES" sz="1400" u="none">
                <a:solidFill>
                  <a:srgbClr val="000000"/>
                </a:solidFill>
                <a:latin typeface="Arial"/>
                <a:ea typeface="Arial"/>
                <a:cs typeface="Arial"/>
                <a:sym typeface="Arial"/>
              </a:rPr>
              <a:t>Plazo desde el pago de mp hasta el cobro de las facturas</a:t>
            </a:r>
            <a:endParaRPr/>
          </a:p>
        </p:txBody>
      </p:sp>
      <p:sp>
        <p:nvSpPr>
          <p:cNvPr id="1112" name="Google Shape;1112;p84"/>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3.2</a:t>
            </a:r>
            <a:r>
              <a:rPr b="1" lang="es-ES" sz="2400">
                <a:solidFill>
                  <a:srgbClr val="FFFFFF"/>
                </a:solidFill>
              </a:rPr>
              <a:t>) Inversiones a corto plazo</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7"/>
                                        </p:tgtEl>
                                        <p:attrNameLst>
                                          <p:attrName>style.visibility</p:attrName>
                                        </p:attrNameLst>
                                      </p:cBhvr>
                                      <p:to>
                                        <p:strVal val="visible"/>
                                      </p:to>
                                    </p:set>
                                    <p:animEffect filter="fade" transition="in">
                                      <p:cBhvr>
                                        <p:cTn dur="1000"/>
                                        <p:tgtEl>
                                          <p:spTgt spid="1077"/>
                                        </p:tgtEl>
                                      </p:cBhvr>
                                    </p:animEffect>
                                  </p:childTnLst>
                                </p:cTn>
                              </p:par>
                              <p:par>
                                <p:cTn fill="hold" nodeType="withEffect" presetClass="entr" presetID="10" presetSubtype="0">
                                  <p:stCondLst>
                                    <p:cond delay="0"/>
                                  </p:stCondLst>
                                  <p:childTnLst>
                                    <p:set>
                                      <p:cBhvr>
                                        <p:cTn dur="1" fill="hold">
                                          <p:stCondLst>
                                            <p:cond delay="0"/>
                                          </p:stCondLst>
                                        </p:cTn>
                                        <p:tgtEl>
                                          <p:spTgt spid="1078"/>
                                        </p:tgtEl>
                                        <p:attrNameLst>
                                          <p:attrName>style.visibility</p:attrName>
                                        </p:attrNameLst>
                                      </p:cBhvr>
                                      <p:to>
                                        <p:strVal val="visible"/>
                                      </p:to>
                                    </p:set>
                                    <p:animEffect filter="fade" transition="in">
                                      <p:cBhvr>
                                        <p:cTn dur="1000"/>
                                        <p:tgtEl>
                                          <p:spTgt spid="10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0"/>
                                        <p:tgtEl>
                                          <p:spTgt spid="1079"/>
                                        </p:tgtEl>
                                      </p:cBhvr>
                                    </p:animEffect>
                                  </p:childTnLst>
                                </p:cTn>
                              </p:par>
                              <p:par>
                                <p:cTn fill="hold" nodeType="with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1000"/>
                                        <p:tgtEl>
                                          <p:spTgt spid="1088"/>
                                        </p:tgtEl>
                                      </p:cBhvr>
                                    </p:animEffect>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par>
                                <p:cTn fill="hold" nodeType="with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000"/>
                                        <p:tgtEl>
                                          <p:spTgt spid="1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par>
                                <p:cTn fill="hold" nodeType="with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6"/>
                                        </p:tgtEl>
                                        <p:attrNameLst>
                                          <p:attrName>style.visibility</p:attrName>
                                        </p:attrNameLst>
                                      </p:cBhvr>
                                      <p:to>
                                        <p:strVal val="visible"/>
                                      </p:to>
                                    </p:set>
                                    <p:animEffect filter="fade" transition="in">
                                      <p:cBhvr>
                                        <p:cTn dur="1000"/>
                                        <p:tgtEl>
                                          <p:spTgt spid="1106"/>
                                        </p:tgtEl>
                                      </p:cBhvr>
                                    </p:animEffect>
                                  </p:childTnLst>
                                </p:cTn>
                              </p:par>
                              <p:par>
                                <p:cTn fill="hold" nodeType="with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000"/>
                                        <p:tgtEl>
                                          <p:spTgt spid="10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0"/>
                                        <p:tgtEl>
                                          <p:spTgt spid="1076"/>
                                        </p:tgtEl>
                                      </p:cBhvr>
                                    </p:animEffect>
                                  </p:childTnLst>
                                </p:cTn>
                              </p:par>
                              <p:par>
                                <p:cTn fill="hold" nodeType="with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par>
                                <p:cTn fill="hold" nodeType="with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1000"/>
                                        <p:tgtEl>
                                          <p:spTgt spid="1081"/>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par>
                                <p:cTn fill="hold" nodeType="with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par>
                                <p:cTn fill="hold" nodeType="with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4"/>
                                        </p:tgtEl>
                                        <p:attrNameLst>
                                          <p:attrName>style.visibility</p:attrName>
                                        </p:attrNameLst>
                                      </p:cBhvr>
                                      <p:to>
                                        <p:strVal val="visible"/>
                                      </p:to>
                                    </p:set>
                                    <p:animEffect filter="fade" transition="in">
                                      <p:cBhvr>
                                        <p:cTn dur="1000"/>
                                        <p:tgtEl>
                                          <p:spTgt spid="1084"/>
                                        </p:tgtEl>
                                      </p:cBhvr>
                                    </p:animEffect>
                                  </p:childTnLst>
                                </p:cTn>
                              </p:par>
                              <p:par>
                                <p:cTn fill="hold" nodeType="with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par>
                                <p:cTn fill="hold" nodeType="with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par>
                                <p:cTn fill="hold" nodeType="with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par>
                                <p:cTn fill="hold" nodeType="with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1000"/>
                                        <p:tgtEl>
                                          <p:spTgt spid="1086"/>
                                        </p:tgtEl>
                                      </p:cBhvr>
                                    </p:animEffect>
                                  </p:childTnLst>
                                </p:cTn>
                              </p:par>
                              <p:par>
                                <p:cTn fill="hold" nodeType="with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par>
                                <p:cTn fill="hold" nodeType="with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1000"/>
                                        <p:tgtEl>
                                          <p:spTgt spid="10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1000"/>
                                        <p:tgtEl>
                                          <p:spTgt spid="1087"/>
                                        </p:tgtEl>
                                      </p:cBhvr>
                                    </p:animEffect>
                                  </p:childTnLst>
                                </p:cTn>
                              </p:par>
                              <p:par>
                                <p:cTn fill="hold" nodeType="with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000"/>
                                        <p:tgtEl>
                                          <p:spTgt spid="10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1000"/>
                                        <p:tgtEl>
                                          <p:spTgt spid="1110"/>
                                        </p:tgtEl>
                                      </p:cBhvr>
                                    </p:animEffect>
                                  </p:childTnLst>
                                </p:cTn>
                              </p:par>
                              <p:par>
                                <p:cTn fill="hold" nodeType="with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85"/>
          <p:cNvSpPr txBox="1"/>
          <p:nvPr>
            <p:ph idx="12" type="sldNum"/>
          </p:nvPr>
        </p:nvSpPr>
        <p:spPr>
          <a:xfrm>
            <a:off x="6457950" y="5975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119" name="Google Shape;1119;p85"/>
          <p:cNvSpPr/>
          <p:nvPr/>
        </p:nvSpPr>
        <p:spPr>
          <a:xfrm>
            <a:off x="88649" y="654434"/>
            <a:ext cx="8515500" cy="13542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s-ES" sz="2000">
                <a:solidFill>
                  <a:schemeClr val="dk1"/>
                </a:solidFill>
              </a:rPr>
              <a:t>En resumen</a:t>
            </a:r>
            <a:endParaRPr/>
          </a:p>
        </p:txBody>
      </p:sp>
      <p:pic>
        <p:nvPicPr>
          <p:cNvPr id="1120" name="Google Shape;1120;p85"/>
          <p:cNvPicPr preferRelativeResize="0"/>
          <p:nvPr/>
        </p:nvPicPr>
        <p:blipFill rotWithShape="1">
          <a:blip r:embed="rId3">
            <a:alphaModFix/>
          </a:blip>
          <a:srcRect b="4459" l="3958" r="2232" t="5092"/>
          <a:stretch/>
        </p:blipFill>
        <p:spPr>
          <a:xfrm>
            <a:off x="1833200" y="670500"/>
            <a:ext cx="5446825" cy="2216700"/>
          </a:xfrm>
          <a:prstGeom prst="rect">
            <a:avLst/>
          </a:prstGeom>
          <a:noFill/>
          <a:ln>
            <a:noFill/>
          </a:ln>
        </p:spPr>
      </p:pic>
      <p:sp>
        <p:nvSpPr>
          <p:cNvPr id="1121" name="Google Shape;1121;p85"/>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3.2) Inversiones a corto plazo</a:t>
            </a:r>
            <a:endParaRPr sz="2400">
              <a:solidFill>
                <a:srgbClr val="FFFFFF"/>
              </a:solidFill>
            </a:endParaRPr>
          </a:p>
        </p:txBody>
      </p:sp>
      <p:sp>
        <p:nvSpPr>
          <p:cNvPr id="1122" name="Google Shape;1122;p85"/>
          <p:cNvSpPr txBox="1"/>
          <p:nvPr/>
        </p:nvSpPr>
        <p:spPr>
          <a:xfrm>
            <a:off x="88650" y="3244325"/>
            <a:ext cx="6369300" cy="1713000"/>
          </a:xfrm>
          <a:prstGeom prst="rect">
            <a:avLst/>
          </a:prstGeom>
          <a:solidFill>
            <a:srgbClr val="999999"/>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FFFFFF"/>
              </a:buClr>
              <a:buSzPts val="1500"/>
              <a:buFont typeface="Arial"/>
              <a:buNone/>
            </a:pPr>
            <a:r>
              <a:rPr b="1" i="1" lang="es-ES" sz="1500" u="none">
                <a:solidFill>
                  <a:srgbClr val="FFFFFF"/>
                </a:solidFill>
                <a:latin typeface="Arial"/>
                <a:ea typeface="Arial"/>
                <a:cs typeface="Arial"/>
                <a:sym typeface="Arial"/>
              </a:rPr>
              <a:t>P</a:t>
            </a:r>
            <a:r>
              <a:rPr b="1" i="1" lang="es-ES" sz="1500">
                <a:solidFill>
                  <a:srgbClr val="FFFFFF"/>
                </a:solidFill>
              </a:rPr>
              <a:t>eriodo</a:t>
            </a:r>
            <a:r>
              <a:rPr b="1" i="1" lang="es-ES" sz="1500" u="none">
                <a:solidFill>
                  <a:srgbClr val="FFFFFF"/>
                </a:solidFill>
                <a:latin typeface="Arial"/>
                <a:ea typeface="Arial"/>
                <a:cs typeface="Arial"/>
                <a:sym typeface="Arial"/>
              </a:rPr>
              <a:t> almacena</a:t>
            </a:r>
            <a:r>
              <a:rPr b="1" i="1" lang="es-ES" sz="1500">
                <a:solidFill>
                  <a:srgbClr val="FFFFFF"/>
                </a:solidFill>
              </a:rPr>
              <a:t>.</a:t>
            </a:r>
            <a:r>
              <a:rPr b="1" i="1" lang="es-ES" sz="1500" u="none">
                <a:solidFill>
                  <a:srgbClr val="FFFFFF"/>
                </a:solidFill>
                <a:latin typeface="Arial"/>
                <a:ea typeface="Arial"/>
                <a:cs typeface="Arial"/>
                <a:sym typeface="Arial"/>
              </a:rPr>
              <a:t> Mat Primas </a:t>
            </a:r>
            <a:r>
              <a:rPr b="1" i="0" lang="es-ES" sz="1500" u="none">
                <a:solidFill>
                  <a:srgbClr val="FFFFFF"/>
                </a:solidFill>
                <a:latin typeface="Arial"/>
                <a:ea typeface="Arial"/>
                <a:cs typeface="Arial"/>
                <a:sym typeface="Arial"/>
              </a:rPr>
              <a:t>= </a:t>
            </a:r>
            <a:r>
              <a:rPr b="1" i="0" lang="es-ES" sz="1500" u="none">
                <a:solidFill>
                  <a:srgbClr val="FFFFFF"/>
                </a:solidFill>
                <a:latin typeface="Arial"/>
                <a:ea typeface="Arial"/>
                <a:cs typeface="Arial"/>
                <a:sym typeface="Arial"/>
              </a:rPr>
              <a:t>PMa= </a:t>
            </a:r>
            <a:r>
              <a:rPr b="0" i="0" lang="es-ES" sz="1500" u="none">
                <a:solidFill>
                  <a:srgbClr val="FFFFFF"/>
                </a:solidFill>
                <a:latin typeface="Arial"/>
                <a:ea typeface="Arial"/>
                <a:cs typeface="Arial"/>
                <a:sym typeface="Arial"/>
              </a:rPr>
              <a:t>(SMMP / Consumo MP) x 360 </a:t>
            </a:r>
            <a:endParaRPr/>
          </a:p>
          <a:p>
            <a:pPr indent="0" lvl="0" marL="0" marR="0" rtl="0" algn="l">
              <a:lnSpc>
                <a:spcPct val="150000"/>
              </a:lnSpc>
              <a:spcBef>
                <a:spcPts val="0"/>
              </a:spcBef>
              <a:spcAft>
                <a:spcPts val="0"/>
              </a:spcAft>
              <a:buClr>
                <a:srgbClr val="FFFFFF"/>
              </a:buClr>
              <a:buSzPts val="1500"/>
              <a:buFont typeface="Arial"/>
              <a:buNone/>
            </a:pPr>
            <a:r>
              <a:rPr b="1" i="1" lang="es-ES" sz="1500" u="none">
                <a:solidFill>
                  <a:srgbClr val="FFFFFF"/>
                </a:solidFill>
                <a:latin typeface="Arial"/>
                <a:ea typeface="Arial"/>
                <a:cs typeface="Arial"/>
                <a:sym typeface="Arial"/>
              </a:rPr>
              <a:t>P</a:t>
            </a:r>
            <a:r>
              <a:rPr b="1" i="1" lang="es-ES" sz="1500">
                <a:solidFill>
                  <a:srgbClr val="FFFFFF"/>
                </a:solidFill>
              </a:rPr>
              <a:t>eriodo </a:t>
            </a:r>
            <a:r>
              <a:rPr b="1" i="1" lang="es-ES" sz="1500" u="none">
                <a:solidFill>
                  <a:srgbClr val="FFFFFF"/>
                </a:solidFill>
                <a:latin typeface="Arial"/>
                <a:ea typeface="Arial"/>
                <a:cs typeface="Arial"/>
                <a:sym typeface="Arial"/>
              </a:rPr>
              <a:t>producción </a:t>
            </a:r>
            <a:r>
              <a:rPr b="1" i="0" lang="es-ES" sz="1500" u="none">
                <a:solidFill>
                  <a:srgbClr val="FFFFFF"/>
                </a:solidFill>
                <a:latin typeface="Arial"/>
                <a:ea typeface="Arial"/>
                <a:cs typeface="Arial"/>
                <a:sym typeface="Arial"/>
              </a:rPr>
              <a:t>= </a:t>
            </a:r>
            <a:r>
              <a:rPr b="1" i="0" lang="es-ES" sz="1500" u="none">
                <a:solidFill>
                  <a:srgbClr val="FFFFFF"/>
                </a:solidFill>
                <a:latin typeface="Arial"/>
                <a:ea typeface="Arial"/>
                <a:cs typeface="Arial"/>
                <a:sym typeface="Arial"/>
              </a:rPr>
              <a:t>PMf = </a:t>
            </a:r>
            <a:r>
              <a:rPr b="0" i="0" lang="es-ES" sz="1500" u="none">
                <a:solidFill>
                  <a:srgbClr val="FFFFFF"/>
                </a:solidFill>
                <a:latin typeface="Arial"/>
                <a:ea typeface="Arial"/>
                <a:cs typeface="Arial"/>
                <a:sym typeface="Arial"/>
              </a:rPr>
              <a:t>(SMPC/ Coste de producción) x 360 </a:t>
            </a:r>
            <a:endParaRPr/>
          </a:p>
          <a:p>
            <a:pPr indent="0" lvl="0" marL="0" marR="0" rtl="0" algn="l">
              <a:lnSpc>
                <a:spcPct val="150000"/>
              </a:lnSpc>
              <a:spcBef>
                <a:spcPts val="0"/>
              </a:spcBef>
              <a:spcAft>
                <a:spcPts val="0"/>
              </a:spcAft>
              <a:buClr>
                <a:srgbClr val="FFFFFF"/>
              </a:buClr>
              <a:buSzPts val="1500"/>
              <a:buFont typeface="Arial"/>
              <a:buNone/>
            </a:pPr>
            <a:r>
              <a:rPr b="1" i="1" lang="es-ES" sz="1500" u="none">
                <a:solidFill>
                  <a:srgbClr val="FFFFFF"/>
                </a:solidFill>
                <a:latin typeface="Arial"/>
                <a:ea typeface="Arial"/>
                <a:cs typeface="Arial"/>
                <a:sym typeface="Arial"/>
              </a:rPr>
              <a:t>P</a:t>
            </a:r>
            <a:r>
              <a:rPr b="1" i="1" lang="es-ES" sz="1500">
                <a:solidFill>
                  <a:srgbClr val="FFFFFF"/>
                </a:solidFill>
              </a:rPr>
              <a:t>eriodo</a:t>
            </a:r>
            <a:r>
              <a:rPr b="1" i="1" lang="es-ES" sz="1500" u="none">
                <a:solidFill>
                  <a:srgbClr val="FFFFFF"/>
                </a:solidFill>
                <a:latin typeface="Arial"/>
                <a:ea typeface="Arial"/>
                <a:cs typeface="Arial"/>
                <a:sym typeface="Arial"/>
              </a:rPr>
              <a:t> </a:t>
            </a:r>
            <a:r>
              <a:rPr b="1" i="1" lang="es-ES" sz="1500">
                <a:solidFill>
                  <a:srgbClr val="FFFFFF"/>
                </a:solidFill>
              </a:rPr>
              <a:t>Venta</a:t>
            </a:r>
            <a:r>
              <a:rPr b="1" i="0" lang="es-ES" sz="1500" u="none">
                <a:solidFill>
                  <a:srgbClr val="FFFFFF"/>
                </a:solidFill>
                <a:latin typeface="Arial"/>
                <a:ea typeface="Arial"/>
                <a:cs typeface="Arial"/>
                <a:sym typeface="Arial"/>
              </a:rPr>
              <a:t> = </a:t>
            </a:r>
            <a:r>
              <a:rPr b="1" i="0" lang="es-ES" sz="1500" u="none">
                <a:solidFill>
                  <a:srgbClr val="FFFFFF"/>
                </a:solidFill>
                <a:latin typeface="Arial"/>
                <a:ea typeface="Arial"/>
                <a:cs typeface="Arial"/>
                <a:sym typeface="Arial"/>
              </a:rPr>
              <a:t>PMv= </a:t>
            </a:r>
            <a:r>
              <a:rPr b="0" i="0" lang="es-ES" sz="1500" u="none">
                <a:solidFill>
                  <a:srgbClr val="FFFFFF"/>
                </a:solidFill>
                <a:latin typeface="Arial"/>
                <a:ea typeface="Arial"/>
                <a:cs typeface="Arial"/>
                <a:sym typeface="Arial"/>
              </a:rPr>
              <a:t>(SMPT/ Coste de las Ventas) x 360 </a:t>
            </a:r>
            <a:endParaRPr/>
          </a:p>
          <a:p>
            <a:pPr indent="0" lvl="0" marL="0" marR="0" rtl="0" algn="l">
              <a:lnSpc>
                <a:spcPct val="150000"/>
              </a:lnSpc>
              <a:spcBef>
                <a:spcPts val="0"/>
              </a:spcBef>
              <a:spcAft>
                <a:spcPts val="0"/>
              </a:spcAft>
              <a:buClr>
                <a:srgbClr val="FFFFFF"/>
              </a:buClr>
              <a:buSzPts val="1500"/>
              <a:buFont typeface="Arial"/>
              <a:buNone/>
            </a:pPr>
            <a:r>
              <a:rPr b="1" i="1" lang="es-ES" sz="1500" u="none">
                <a:solidFill>
                  <a:srgbClr val="FFFFFF"/>
                </a:solidFill>
                <a:latin typeface="Arial"/>
                <a:ea typeface="Arial"/>
                <a:cs typeface="Arial"/>
                <a:sym typeface="Arial"/>
              </a:rPr>
              <a:t>P de Cobro</a:t>
            </a:r>
            <a:r>
              <a:rPr b="1" i="0" lang="es-ES" sz="1500" u="none">
                <a:solidFill>
                  <a:srgbClr val="FFFFFF"/>
                </a:solidFill>
                <a:latin typeface="Arial"/>
                <a:ea typeface="Arial"/>
                <a:cs typeface="Arial"/>
                <a:sym typeface="Arial"/>
              </a:rPr>
              <a:t> = PMc = </a:t>
            </a:r>
            <a:r>
              <a:rPr b="0" i="0" lang="es-ES" sz="1500" u="none">
                <a:solidFill>
                  <a:srgbClr val="FFFFFF"/>
                </a:solidFill>
                <a:latin typeface="Arial"/>
                <a:ea typeface="Arial"/>
                <a:cs typeface="Arial"/>
                <a:sym typeface="Arial"/>
              </a:rPr>
              <a:t>(SM cuentas a cobrar / Ventas a crédito) x 360 </a:t>
            </a:r>
            <a:endParaRPr/>
          </a:p>
          <a:p>
            <a:pPr indent="0" lvl="0" marL="0" marR="0" rtl="0" algn="l">
              <a:lnSpc>
                <a:spcPct val="150000"/>
              </a:lnSpc>
              <a:spcBef>
                <a:spcPts val="0"/>
              </a:spcBef>
              <a:spcAft>
                <a:spcPts val="0"/>
              </a:spcAft>
              <a:buClr>
                <a:srgbClr val="FFFFFF"/>
              </a:buClr>
              <a:buSzPts val="1500"/>
              <a:buFont typeface="Arial"/>
              <a:buNone/>
            </a:pPr>
            <a:r>
              <a:rPr b="1" i="1" lang="es-ES" sz="1500" u="none">
                <a:solidFill>
                  <a:srgbClr val="FFFFFF"/>
                </a:solidFill>
                <a:latin typeface="Arial"/>
                <a:ea typeface="Arial"/>
                <a:cs typeface="Arial"/>
                <a:sym typeface="Arial"/>
              </a:rPr>
              <a:t>Pde Pago</a:t>
            </a:r>
            <a:r>
              <a:rPr b="1" i="0" lang="es-ES" sz="1500" u="none">
                <a:solidFill>
                  <a:srgbClr val="FFFFFF"/>
                </a:solidFill>
                <a:latin typeface="Arial"/>
                <a:ea typeface="Arial"/>
                <a:cs typeface="Arial"/>
                <a:sym typeface="Arial"/>
              </a:rPr>
              <a:t> = PM</a:t>
            </a:r>
            <a:r>
              <a:rPr b="1" lang="es-ES" sz="1500">
                <a:solidFill>
                  <a:srgbClr val="FFFFFF"/>
                </a:solidFill>
              </a:rPr>
              <a:t>p</a:t>
            </a:r>
            <a:r>
              <a:rPr b="1" i="0" lang="es-ES" sz="1500" u="none">
                <a:solidFill>
                  <a:srgbClr val="FFFFFF"/>
                </a:solidFill>
                <a:latin typeface="Arial"/>
                <a:ea typeface="Arial"/>
                <a:cs typeface="Arial"/>
                <a:sym typeface="Arial"/>
              </a:rPr>
              <a:t>= </a:t>
            </a:r>
            <a:r>
              <a:rPr b="0" i="0" lang="es-ES" sz="1500" u="none">
                <a:solidFill>
                  <a:srgbClr val="FFFFFF"/>
                </a:solidFill>
                <a:latin typeface="Arial"/>
                <a:ea typeface="Arial"/>
                <a:cs typeface="Arial"/>
                <a:sym typeface="Arial"/>
              </a:rPr>
              <a:t>(SM cuentas a Pagar/ Compras a crédito) x 360</a:t>
            </a:r>
            <a:endParaRPr/>
          </a:p>
        </p:txBody>
      </p:sp>
      <p:sp>
        <p:nvSpPr>
          <p:cNvPr id="1123" name="Google Shape;1123;p85"/>
          <p:cNvSpPr/>
          <p:nvPr/>
        </p:nvSpPr>
        <p:spPr>
          <a:xfrm rot="5400000">
            <a:off x="4345800" y="179125"/>
            <a:ext cx="250500" cy="5143200"/>
          </a:xfrm>
          <a:prstGeom prst="rightBracket">
            <a:avLst>
              <a:gd fmla="val 0" name="adj"/>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5"/>
          <p:cNvSpPr txBox="1"/>
          <p:nvPr/>
        </p:nvSpPr>
        <p:spPr>
          <a:xfrm>
            <a:off x="3745525" y="2842850"/>
            <a:ext cx="18465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t>PMM Económico</a:t>
            </a:r>
            <a:endParaRPr b="1"/>
          </a:p>
        </p:txBody>
      </p:sp>
      <p:sp>
        <p:nvSpPr>
          <p:cNvPr id="1125" name="Google Shape;1125;p85"/>
          <p:cNvSpPr txBox="1"/>
          <p:nvPr/>
        </p:nvSpPr>
        <p:spPr>
          <a:xfrm>
            <a:off x="6728950" y="3317700"/>
            <a:ext cx="2338800" cy="1713000"/>
          </a:xfrm>
          <a:prstGeom prst="rect">
            <a:avLst/>
          </a:prstGeom>
          <a:solidFill>
            <a:srgbClr val="FFFFFF"/>
          </a:solidFill>
          <a:ln>
            <a:noFill/>
          </a:ln>
        </p:spPr>
        <p:txBody>
          <a:bodyPr anchorCtr="0" anchor="t" bIns="45700" lIns="54000" spcFirstLastPara="1" rIns="54000" wrap="square" tIns="45700">
            <a:noAutofit/>
          </a:bodyPr>
          <a:lstStyle/>
          <a:p>
            <a:pPr indent="-109650" lvl="0" marL="0" marR="0" rtl="0" algn="l">
              <a:lnSpc>
                <a:spcPct val="115000"/>
              </a:lnSpc>
              <a:spcBef>
                <a:spcPts val="0"/>
              </a:spcBef>
              <a:spcAft>
                <a:spcPts val="0"/>
              </a:spcAft>
              <a:buClr>
                <a:srgbClr val="434343"/>
              </a:buClr>
              <a:buSzPts val="1500"/>
              <a:buFont typeface="Arial"/>
              <a:buChar char="●"/>
            </a:pPr>
            <a:r>
              <a:rPr lang="es-ES" sz="1500">
                <a:solidFill>
                  <a:srgbClr val="434343"/>
                </a:solidFill>
              </a:rPr>
              <a:t> </a:t>
            </a:r>
            <a:r>
              <a:rPr b="0" i="0" lang="es-ES" sz="1500" u="none">
                <a:solidFill>
                  <a:srgbClr val="434343"/>
                </a:solidFill>
                <a:latin typeface="Arial"/>
                <a:ea typeface="Arial"/>
                <a:cs typeface="Arial"/>
                <a:sym typeface="Arial"/>
              </a:rPr>
              <a:t>SMMP: Saldo medio de materias primas</a:t>
            </a:r>
            <a:r>
              <a:rPr lang="es-ES" sz="1500">
                <a:solidFill>
                  <a:srgbClr val="434343"/>
                </a:solidFill>
              </a:rPr>
              <a:t>.</a:t>
            </a:r>
            <a:endParaRPr sz="1500">
              <a:solidFill>
                <a:srgbClr val="434343"/>
              </a:solidFill>
            </a:endParaRPr>
          </a:p>
          <a:p>
            <a:pPr indent="-109650" lvl="0" marL="0" marR="0" rtl="0" algn="l">
              <a:lnSpc>
                <a:spcPct val="115000"/>
              </a:lnSpc>
              <a:spcBef>
                <a:spcPts val="0"/>
              </a:spcBef>
              <a:spcAft>
                <a:spcPts val="0"/>
              </a:spcAft>
              <a:buClr>
                <a:srgbClr val="434343"/>
              </a:buClr>
              <a:buSzPts val="1500"/>
              <a:buFont typeface="Arial"/>
              <a:buChar char="●"/>
            </a:pPr>
            <a:r>
              <a:rPr lang="es-ES" sz="1500">
                <a:solidFill>
                  <a:srgbClr val="434343"/>
                </a:solidFill>
              </a:rPr>
              <a:t> </a:t>
            </a:r>
            <a:r>
              <a:rPr b="0" i="0" lang="es-ES" sz="1500" u="none">
                <a:solidFill>
                  <a:srgbClr val="434343"/>
                </a:solidFill>
                <a:latin typeface="Arial"/>
                <a:ea typeface="Arial"/>
                <a:cs typeface="Arial"/>
                <a:sym typeface="Arial"/>
              </a:rPr>
              <a:t>SMPC: Saldo medio de productos en curso</a:t>
            </a:r>
            <a:r>
              <a:rPr lang="es-ES" sz="1500">
                <a:solidFill>
                  <a:srgbClr val="434343"/>
                </a:solidFill>
              </a:rPr>
              <a:t>.</a:t>
            </a:r>
            <a:r>
              <a:rPr b="0" i="0" lang="es-ES" sz="1500" u="none">
                <a:solidFill>
                  <a:srgbClr val="434343"/>
                </a:solidFill>
                <a:latin typeface="Arial"/>
                <a:ea typeface="Arial"/>
                <a:cs typeface="Arial"/>
                <a:sym typeface="Arial"/>
              </a:rPr>
              <a:t> </a:t>
            </a:r>
            <a:endParaRPr sz="1500">
              <a:solidFill>
                <a:srgbClr val="434343"/>
              </a:solidFill>
            </a:endParaRPr>
          </a:p>
          <a:p>
            <a:pPr indent="-109650" lvl="0" marL="0" marR="0" rtl="0" algn="l">
              <a:lnSpc>
                <a:spcPct val="115000"/>
              </a:lnSpc>
              <a:spcBef>
                <a:spcPts val="0"/>
              </a:spcBef>
              <a:spcAft>
                <a:spcPts val="0"/>
              </a:spcAft>
              <a:buClr>
                <a:srgbClr val="434343"/>
              </a:buClr>
              <a:buSzPts val="1500"/>
              <a:buFont typeface="Arial"/>
              <a:buChar char="●"/>
            </a:pPr>
            <a:r>
              <a:rPr lang="es-ES" sz="1500">
                <a:solidFill>
                  <a:srgbClr val="434343"/>
                </a:solidFill>
              </a:rPr>
              <a:t> </a:t>
            </a:r>
            <a:r>
              <a:rPr b="0" i="0" lang="es-ES" sz="1500" u="none">
                <a:solidFill>
                  <a:srgbClr val="434343"/>
                </a:solidFill>
                <a:latin typeface="Arial"/>
                <a:ea typeface="Arial"/>
                <a:cs typeface="Arial"/>
                <a:sym typeface="Arial"/>
              </a:rPr>
              <a:t>SMPT: Saldo medio de productos terminados.</a:t>
            </a:r>
            <a:endParaRPr sz="1500">
              <a:solidFill>
                <a:srgbClr val="434343"/>
              </a:solidFill>
            </a:endParaRPr>
          </a:p>
        </p:txBody>
      </p:sp>
      <p:sp>
        <p:nvSpPr>
          <p:cNvPr id="1126" name="Google Shape;1126;p85"/>
          <p:cNvSpPr/>
          <p:nvPr/>
        </p:nvSpPr>
        <p:spPr>
          <a:xfrm>
            <a:off x="6402550" y="3101300"/>
            <a:ext cx="402600" cy="2005800"/>
          </a:xfrm>
          <a:prstGeom prst="leftBrace">
            <a:avLst>
              <a:gd fmla="val 0" name="adj1"/>
              <a:gd fmla="val 50000" name="adj2"/>
            </a:avLst>
          </a:prstGeom>
          <a:noFill/>
          <a:ln cap="flat" cmpd="sng" w="9525">
            <a:solidFill>
              <a:srgbClr val="4343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434343"/>
              </a:solidFill>
              <a:latin typeface="Arial"/>
              <a:ea typeface="Arial"/>
              <a:cs typeface="Arial"/>
              <a:sym typeface="Arial"/>
            </a:endParaRPr>
          </a:p>
        </p:txBody>
      </p:sp>
      <p:sp>
        <p:nvSpPr>
          <p:cNvPr id="1127" name="Google Shape;1127;p85"/>
          <p:cNvSpPr txBox="1"/>
          <p:nvPr/>
        </p:nvSpPr>
        <p:spPr>
          <a:xfrm>
            <a:off x="994075" y="5107025"/>
            <a:ext cx="7675800" cy="702000"/>
          </a:xfrm>
          <a:prstGeom prst="rect">
            <a:avLst/>
          </a:prstGeom>
          <a:solidFill>
            <a:srgbClr val="FFFFFF"/>
          </a:solidFill>
          <a:ln>
            <a:noFill/>
          </a:ln>
        </p:spPr>
        <p:txBody>
          <a:bodyPr anchorCtr="0" anchor="ctr" bIns="91425" lIns="91425" spcFirstLastPara="1" rIns="91425" wrap="square" tIns="91425">
            <a:noAutofit/>
          </a:bodyPr>
          <a:lstStyle/>
          <a:p>
            <a:pPr indent="0" lvl="1" marL="274320" rtl="0" algn="ctr">
              <a:lnSpc>
                <a:spcPct val="90000"/>
              </a:lnSpc>
              <a:spcBef>
                <a:spcPts val="375"/>
              </a:spcBef>
              <a:spcAft>
                <a:spcPts val="0"/>
              </a:spcAft>
              <a:buNone/>
            </a:pPr>
            <a:r>
              <a:rPr i="1" lang="es-ES">
                <a:solidFill>
                  <a:schemeClr val="dk1"/>
                </a:solidFill>
              </a:rPr>
              <a:t>PMM </a:t>
            </a:r>
            <a:r>
              <a:rPr i="1" lang="es-ES" u="sng">
                <a:solidFill>
                  <a:schemeClr val="dk1"/>
                </a:solidFill>
              </a:rPr>
              <a:t>económico</a:t>
            </a:r>
            <a:r>
              <a:rPr i="1" lang="es-ES">
                <a:solidFill>
                  <a:schemeClr val="dk1"/>
                </a:solidFill>
              </a:rPr>
              <a:t> =  PMa + PMf + PMv + PMcobro</a:t>
            </a:r>
            <a:endParaRPr i="1">
              <a:solidFill>
                <a:schemeClr val="dk1"/>
              </a:solidFill>
            </a:endParaRPr>
          </a:p>
          <a:p>
            <a:pPr indent="0" lvl="1" marL="274320" rtl="0" algn="ctr">
              <a:lnSpc>
                <a:spcPct val="90000"/>
              </a:lnSpc>
              <a:spcBef>
                <a:spcPts val="375"/>
              </a:spcBef>
              <a:spcAft>
                <a:spcPts val="0"/>
              </a:spcAft>
              <a:buNone/>
            </a:pPr>
            <a:r>
              <a:rPr i="1" lang="es-ES">
                <a:solidFill>
                  <a:schemeClr val="dk1"/>
                </a:solidFill>
              </a:rPr>
              <a:t>PMM </a:t>
            </a:r>
            <a:r>
              <a:rPr i="1" lang="es-ES" u="sng">
                <a:solidFill>
                  <a:schemeClr val="dk1"/>
                </a:solidFill>
              </a:rPr>
              <a:t>financiero</a:t>
            </a:r>
            <a:r>
              <a:rPr i="1" lang="es-ES">
                <a:solidFill>
                  <a:schemeClr val="dk1"/>
                </a:solidFill>
              </a:rPr>
              <a:t> = PMa + PMf + PMv + PMcobro - </a:t>
            </a:r>
            <a:r>
              <a:rPr b="1" i="1" lang="es-ES" u="sng">
                <a:solidFill>
                  <a:schemeClr val="dk1"/>
                </a:solidFill>
              </a:rPr>
              <a:t>PMpago</a:t>
            </a:r>
            <a:endParaRPr b="1" i="1" u="sng">
              <a:solidFill>
                <a:schemeClr val="dk1"/>
              </a:solidFill>
            </a:endParaRPr>
          </a:p>
        </p:txBody>
      </p:sp>
      <p:sp>
        <p:nvSpPr>
          <p:cNvPr id="1128" name="Google Shape;1128;p85"/>
          <p:cNvSpPr txBox="1"/>
          <p:nvPr/>
        </p:nvSpPr>
        <p:spPr>
          <a:xfrm>
            <a:off x="150" y="6042025"/>
            <a:ext cx="9144000" cy="8304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El PMM muestra la velocidad de circulación del dinero en el seno de la empresa. </a:t>
            </a:r>
            <a:endParaRPr/>
          </a:p>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Cuanto &lt; es el PMM &gt; será el número de operaciones que se financiarán con la misma unidad monetaria invertida en circulante=&gt; &gt; será el Bº que la empresa conseguirá en un determinado período de tiempo.</a:t>
            </a:r>
            <a:endParaRPr/>
          </a:p>
        </p:txBody>
      </p:sp>
      <p:sp>
        <p:nvSpPr>
          <p:cNvPr id="1129" name="Google Shape;1129;p85"/>
          <p:cNvSpPr txBox="1"/>
          <p:nvPr/>
        </p:nvSpPr>
        <p:spPr>
          <a:xfrm>
            <a:off x="103350" y="5737225"/>
            <a:ext cx="2497800" cy="369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u="none">
                <a:solidFill>
                  <a:srgbClr val="000000"/>
                </a:solidFill>
                <a:latin typeface="Arial"/>
                <a:ea typeface="Arial"/>
                <a:cs typeface="Arial"/>
                <a:sym typeface="Arial"/>
              </a:rPr>
              <a:t>A &gt; velocidad=&gt; Mejor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9"/>
                                        </p:tgtEl>
                                        <p:attrNameLst>
                                          <p:attrName>style.visibility</p:attrName>
                                        </p:attrNameLst>
                                      </p:cBhvr>
                                      <p:to>
                                        <p:strVal val="visible"/>
                                      </p:to>
                                    </p:set>
                                    <p:animEffect filter="fade" transition="in">
                                      <p:cBhvr>
                                        <p:cTn dur="1000"/>
                                        <p:tgtEl>
                                          <p:spTgt spid="1119"/>
                                        </p:tgtEl>
                                      </p:cBhvr>
                                    </p:animEffect>
                                  </p:childTnLst>
                                </p:cTn>
                              </p:par>
                              <p:par>
                                <p:cTn fill="hold" nodeType="withEffect" presetClass="entr" presetID="10" presetSubtype="0">
                                  <p:stCondLst>
                                    <p:cond delay="0"/>
                                  </p:stCondLst>
                                  <p:childTnLst>
                                    <p:set>
                                      <p:cBhvr>
                                        <p:cTn dur="1" fill="hold">
                                          <p:stCondLst>
                                            <p:cond delay="0"/>
                                          </p:stCondLst>
                                        </p:cTn>
                                        <p:tgtEl>
                                          <p:spTgt spid="1120"/>
                                        </p:tgtEl>
                                        <p:attrNameLst>
                                          <p:attrName>style.visibility</p:attrName>
                                        </p:attrNameLst>
                                      </p:cBhvr>
                                      <p:to>
                                        <p:strVal val="visible"/>
                                      </p:to>
                                    </p:set>
                                    <p:animEffect filter="fade" transition="in">
                                      <p:cBhvr>
                                        <p:cTn dur="1000"/>
                                        <p:tgtEl>
                                          <p:spTgt spid="1120"/>
                                        </p:tgtEl>
                                      </p:cBhvr>
                                    </p:animEffect>
                                  </p:childTnLst>
                                </p:cTn>
                              </p:par>
                              <p:par>
                                <p:cTn fill="hold" nodeType="with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par>
                                <p:cTn fill="hold" nodeType="withEffect" presetClass="entr" presetID="10" presetSubtype="0">
                                  <p:stCondLst>
                                    <p:cond delay="0"/>
                                  </p:stCondLst>
                                  <p:childTnLst>
                                    <p:set>
                                      <p:cBhvr>
                                        <p:cTn dur="1" fill="hold">
                                          <p:stCondLst>
                                            <p:cond delay="0"/>
                                          </p:stCondLst>
                                        </p:cTn>
                                        <p:tgtEl>
                                          <p:spTgt spid="1124"/>
                                        </p:tgtEl>
                                        <p:attrNameLst>
                                          <p:attrName>style.visibility</p:attrName>
                                        </p:attrNameLst>
                                      </p:cBhvr>
                                      <p:to>
                                        <p:strVal val="visible"/>
                                      </p:to>
                                    </p:set>
                                    <p:animEffect filter="fade" transition="in">
                                      <p:cBhvr>
                                        <p:cTn dur="1000"/>
                                        <p:tgtEl>
                                          <p:spTgt spid="1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par>
                                <p:cTn fill="hold" nodeType="with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par>
                                <p:cTn fill="hold" nodeType="with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1000"/>
                                        <p:tgtEl>
                                          <p:spTgt spid="1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1000"/>
                                        <p:tgtEl>
                                          <p:spTgt spid="1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8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136" name="Google Shape;1136;p86"/>
          <p:cNvSpPr txBox="1"/>
          <p:nvPr>
            <p:ph type="title"/>
          </p:nvPr>
        </p:nvSpPr>
        <p:spPr>
          <a:xfrm>
            <a:off x="1029350" y="76200"/>
            <a:ext cx="7539900" cy="570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4400"/>
              <a:buFont typeface="Calibri"/>
              <a:buNone/>
            </a:pPr>
            <a:r>
              <a:rPr i="1" lang="es-ES" sz="2400" u="none" cap="none" strike="noStrike">
                <a:solidFill>
                  <a:srgbClr val="FF9900"/>
                </a:solidFill>
                <a:latin typeface="Arial"/>
                <a:ea typeface="Arial"/>
                <a:cs typeface="Arial"/>
                <a:sym typeface="Arial"/>
              </a:rPr>
              <a:t>Ejercicio</a:t>
            </a:r>
            <a:r>
              <a:rPr i="1" lang="es-ES" sz="2400">
                <a:solidFill>
                  <a:srgbClr val="FF9900"/>
                </a:solidFill>
                <a:latin typeface="Arial"/>
                <a:ea typeface="Arial"/>
                <a:cs typeface="Arial"/>
                <a:sym typeface="Arial"/>
              </a:rPr>
              <a:t> PMM</a:t>
            </a:r>
            <a:r>
              <a:rPr lang="es-ES" sz="2400">
                <a:solidFill>
                  <a:srgbClr val="FF9900"/>
                </a:solidFill>
                <a:latin typeface="Arial"/>
                <a:ea typeface="Arial"/>
                <a:cs typeface="Arial"/>
                <a:sym typeface="Arial"/>
              </a:rPr>
              <a:t>:</a:t>
            </a:r>
            <a:r>
              <a:rPr i="0" lang="es-ES" sz="2400" u="none" cap="none" strike="noStrike">
                <a:solidFill>
                  <a:srgbClr val="FF9900"/>
                </a:solidFill>
                <a:latin typeface="Arial"/>
                <a:ea typeface="Arial"/>
                <a:cs typeface="Arial"/>
                <a:sym typeface="Arial"/>
              </a:rPr>
              <a:t> </a:t>
            </a:r>
            <a:r>
              <a:rPr i="0" lang="es-ES" sz="1800" u="none" cap="none" strike="noStrike">
                <a:solidFill>
                  <a:srgbClr val="FFFFFF"/>
                </a:solidFill>
                <a:latin typeface="Arial"/>
                <a:ea typeface="Arial"/>
                <a:cs typeface="Arial"/>
                <a:sym typeface="Arial"/>
              </a:rPr>
              <a:t>Empresa Accesorios S.A.</a:t>
            </a:r>
            <a:r>
              <a:rPr lang="es-ES" sz="1800">
                <a:solidFill>
                  <a:srgbClr val="FFFFFF"/>
                </a:solidFill>
                <a:latin typeface="Arial"/>
                <a:ea typeface="Arial"/>
                <a:cs typeface="Arial"/>
                <a:sym typeface="Arial"/>
              </a:rPr>
              <a:t> para el automóvil</a:t>
            </a:r>
            <a:endParaRPr i="0" sz="1800" u="none" cap="none" strike="noStrike">
              <a:solidFill>
                <a:srgbClr val="FFFFFF"/>
              </a:solidFill>
              <a:latin typeface="Arial"/>
              <a:ea typeface="Arial"/>
              <a:cs typeface="Arial"/>
              <a:sym typeface="Arial"/>
            </a:endParaRPr>
          </a:p>
        </p:txBody>
      </p:sp>
      <p:sp>
        <p:nvSpPr>
          <p:cNvPr id="1137" name="Google Shape;1137;p86"/>
          <p:cNvSpPr/>
          <p:nvPr/>
        </p:nvSpPr>
        <p:spPr>
          <a:xfrm>
            <a:off x="4997400" y="1139375"/>
            <a:ext cx="507900" cy="4882200"/>
          </a:xfrm>
          <a:prstGeom prst="rightBrace">
            <a:avLst>
              <a:gd fmla="val 16336" name="adj1"/>
              <a:gd fmla="val 50000" name="adj2"/>
            </a:avLst>
          </a:prstGeom>
          <a:noFill/>
          <a:ln cap="flat" cmpd="sng" w="9525">
            <a:solidFill>
              <a:srgbClr val="43434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138" name="Google Shape;1138;p86"/>
          <p:cNvSpPr txBox="1"/>
          <p:nvPr/>
        </p:nvSpPr>
        <p:spPr>
          <a:xfrm>
            <a:off x="76200" y="1254950"/>
            <a:ext cx="5069400" cy="3207900"/>
          </a:xfrm>
          <a:prstGeom prst="rect">
            <a:avLst/>
          </a:prstGeom>
          <a:noFill/>
          <a:ln>
            <a:noFill/>
          </a:ln>
        </p:spPr>
        <p:txBody>
          <a:bodyPr anchorCtr="0" anchor="t" bIns="45700" lIns="0" spcFirstLastPara="1" rIns="0" wrap="square" tIns="45700">
            <a:noAutofit/>
          </a:bodyPr>
          <a:lstStyle/>
          <a:p>
            <a:pPr indent="-78950" lvl="1" marL="216000" rtl="0" algn="just">
              <a:lnSpc>
                <a:spcPct val="110000"/>
              </a:lnSpc>
              <a:spcBef>
                <a:spcPts val="0"/>
              </a:spcBef>
              <a:spcAft>
                <a:spcPts val="0"/>
              </a:spcAft>
              <a:buClr>
                <a:srgbClr val="666666"/>
              </a:buClr>
              <a:buSzPts val="1300"/>
              <a:buChar char="○"/>
            </a:pPr>
            <a:r>
              <a:rPr lang="es-ES" sz="1300">
                <a:solidFill>
                  <a:srgbClr val="666666"/>
                </a:solidFill>
              </a:rPr>
              <a:t> </a:t>
            </a:r>
            <a:r>
              <a:rPr lang="es-ES" sz="1300">
                <a:solidFill>
                  <a:srgbClr val="666666"/>
                </a:solidFill>
              </a:rPr>
              <a:t>Mantiene un stock de materias primas de 20.000 € </a:t>
            </a:r>
            <a:endParaRPr sz="1300">
              <a:solidFill>
                <a:srgbClr val="666666"/>
              </a:solidFill>
            </a:endParaRPr>
          </a:p>
          <a:p>
            <a:pPr indent="-78950" lvl="1" marL="216000" rtl="0" algn="just">
              <a:lnSpc>
                <a:spcPct val="110000"/>
              </a:lnSpc>
              <a:spcBef>
                <a:spcPts val="0"/>
              </a:spcBef>
              <a:spcAft>
                <a:spcPts val="0"/>
              </a:spcAft>
              <a:buClr>
                <a:srgbClr val="666666"/>
              </a:buClr>
              <a:buSzPts val="1300"/>
              <a:buChar char="○"/>
            </a:pPr>
            <a:r>
              <a:rPr lang="es-ES" sz="1300">
                <a:solidFill>
                  <a:srgbClr val="666666"/>
                </a:solidFill>
              </a:rPr>
              <a:t> </a:t>
            </a:r>
            <a:r>
              <a:rPr lang="es-ES" sz="1300">
                <a:solidFill>
                  <a:srgbClr val="666666"/>
                </a:solidFill>
              </a:rPr>
              <a:t>Compró a crédito y consumió este ejercicio m.p = 600.000€</a:t>
            </a:r>
            <a:endParaRPr sz="1300">
              <a:solidFill>
                <a:srgbClr val="666666"/>
              </a:solidFill>
            </a:endParaRPr>
          </a:p>
          <a:p>
            <a:pPr indent="-78950" lvl="1" marL="216000" rtl="0" algn="just">
              <a:lnSpc>
                <a:spcPct val="110000"/>
              </a:lnSpc>
              <a:spcBef>
                <a:spcPts val="0"/>
              </a:spcBef>
              <a:spcAft>
                <a:spcPts val="0"/>
              </a:spcAft>
              <a:buClr>
                <a:srgbClr val="666666"/>
              </a:buClr>
              <a:buSzPts val="1300"/>
              <a:buChar char="○"/>
            </a:pPr>
            <a:r>
              <a:rPr lang="es-ES" sz="1300">
                <a:solidFill>
                  <a:srgbClr val="666666"/>
                </a:solidFill>
              </a:rPr>
              <a:t> </a:t>
            </a:r>
            <a:r>
              <a:rPr lang="es-ES" sz="1300">
                <a:solidFill>
                  <a:srgbClr val="666666"/>
                </a:solidFill>
              </a:rPr>
              <a:t>Cuenta de proveedores en el Balance =126.000 €</a:t>
            </a:r>
            <a:endParaRPr sz="1300">
              <a:solidFill>
                <a:srgbClr val="666666"/>
              </a:solidFill>
            </a:endParaRPr>
          </a:p>
          <a:p>
            <a:pPr indent="-78950" lvl="1" marL="216000" rtl="0" algn="just">
              <a:lnSpc>
                <a:spcPct val="110000"/>
              </a:lnSpc>
              <a:spcBef>
                <a:spcPts val="0"/>
              </a:spcBef>
              <a:spcAft>
                <a:spcPts val="0"/>
              </a:spcAft>
              <a:buClr>
                <a:srgbClr val="666666"/>
              </a:buClr>
              <a:buSzPts val="1300"/>
              <a:buChar char="○"/>
            </a:pPr>
            <a:r>
              <a:rPr lang="es-ES" sz="1300">
                <a:solidFill>
                  <a:srgbClr val="666666"/>
                </a:solidFill>
              </a:rPr>
              <a:t> </a:t>
            </a:r>
            <a:r>
              <a:rPr lang="es-ES" sz="1300">
                <a:solidFill>
                  <a:srgbClr val="666666"/>
                </a:solidFill>
              </a:rPr>
              <a:t>Tienen una línea de producción que transforma estas m.p. en parachoques, retrovisores y otros despieces mas pequeños:</a:t>
            </a:r>
            <a:endParaRPr sz="1300">
              <a:solidFill>
                <a:srgbClr val="666666"/>
              </a:solidFill>
            </a:endParaRPr>
          </a:p>
          <a:p>
            <a:pPr indent="-78950" lvl="1" marL="216000" rtl="0" algn="just">
              <a:lnSpc>
                <a:spcPct val="110000"/>
              </a:lnSpc>
              <a:spcBef>
                <a:spcPts val="0"/>
              </a:spcBef>
              <a:spcAft>
                <a:spcPts val="0"/>
              </a:spcAft>
              <a:buClr>
                <a:srgbClr val="666666"/>
              </a:buClr>
              <a:buSzPts val="1300"/>
              <a:buChar char="○"/>
            </a:pPr>
            <a:r>
              <a:rPr lang="es-ES" sz="1300">
                <a:solidFill>
                  <a:srgbClr val="666666"/>
                </a:solidFill>
              </a:rPr>
              <a:t> S</a:t>
            </a:r>
            <a:r>
              <a:rPr lang="es-ES" sz="1300">
                <a:solidFill>
                  <a:srgbClr val="666666"/>
                </a:solidFill>
              </a:rPr>
              <a:t>u producción total está valorada en 1.200.000 € </a:t>
            </a:r>
            <a:endParaRPr sz="1300">
              <a:solidFill>
                <a:srgbClr val="666666"/>
              </a:solidFill>
            </a:endParaRPr>
          </a:p>
          <a:p>
            <a:pPr indent="-208550" lvl="3" marL="468000" rtl="0" algn="just">
              <a:lnSpc>
                <a:spcPct val="110000"/>
              </a:lnSpc>
              <a:spcBef>
                <a:spcPts val="0"/>
              </a:spcBef>
              <a:spcAft>
                <a:spcPts val="0"/>
              </a:spcAft>
              <a:buClr>
                <a:srgbClr val="666666"/>
              </a:buClr>
              <a:buSzPts val="1300"/>
              <a:buChar char="●"/>
            </a:pPr>
            <a:r>
              <a:rPr lang="es-ES" sz="1300">
                <a:solidFill>
                  <a:srgbClr val="666666"/>
                </a:solidFill>
              </a:rPr>
              <a:t>El valor medio de estos productos terminados es de 100.000€</a:t>
            </a:r>
            <a:endParaRPr sz="1300">
              <a:solidFill>
                <a:srgbClr val="666666"/>
              </a:solidFill>
            </a:endParaRPr>
          </a:p>
          <a:p>
            <a:pPr indent="-208550" lvl="3" marL="468000" rtl="0" algn="just">
              <a:lnSpc>
                <a:spcPct val="110000"/>
              </a:lnSpc>
              <a:spcBef>
                <a:spcPts val="0"/>
              </a:spcBef>
              <a:spcAft>
                <a:spcPts val="0"/>
              </a:spcAft>
              <a:buClr>
                <a:srgbClr val="666666"/>
              </a:buClr>
              <a:buSzPts val="1300"/>
              <a:buChar char="●"/>
            </a:pPr>
            <a:r>
              <a:rPr lang="es-ES" sz="1300">
                <a:solidFill>
                  <a:srgbClr val="666666"/>
                </a:solidFill>
              </a:rPr>
              <a:t>Mantienen en el almacén 75.000€ en productos intermedios.</a:t>
            </a:r>
            <a:endParaRPr sz="1300">
              <a:solidFill>
                <a:srgbClr val="666666"/>
              </a:solidFill>
            </a:endParaRPr>
          </a:p>
          <a:p>
            <a:pPr indent="-78950" lvl="1" marL="216000" rtl="0" algn="just">
              <a:lnSpc>
                <a:spcPct val="110000"/>
              </a:lnSpc>
              <a:spcBef>
                <a:spcPts val="0"/>
              </a:spcBef>
              <a:spcAft>
                <a:spcPts val="0"/>
              </a:spcAft>
              <a:buClr>
                <a:srgbClr val="666666"/>
              </a:buClr>
              <a:buSzPts val="1300"/>
              <a:buChar char="○"/>
            </a:pPr>
            <a:r>
              <a:rPr lang="es-ES" sz="1300">
                <a:solidFill>
                  <a:srgbClr val="666666"/>
                </a:solidFill>
              </a:rPr>
              <a:t> </a:t>
            </a:r>
            <a:r>
              <a:rPr lang="es-ES" sz="1300">
                <a:solidFill>
                  <a:srgbClr val="666666"/>
                </a:solidFill>
              </a:rPr>
              <a:t>El gasto en gestión comercial que realiza la empresa para la venta de sus productos es de 135.000 €</a:t>
            </a:r>
            <a:endParaRPr sz="1300">
              <a:solidFill>
                <a:srgbClr val="666666"/>
              </a:solidFill>
            </a:endParaRPr>
          </a:p>
          <a:p>
            <a:pPr indent="-78950" lvl="1" marL="216000" rtl="0" algn="just">
              <a:lnSpc>
                <a:spcPct val="110000"/>
              </a:lnSpc>
              <a:spcBef>
                <a:spcPts val="0"/>
              </a:spcBef>
              <a:spcAft>
                <a:spcPts val="0"/>
              </a:spcAft>
              <a:buClr>
                <a:srgbClr val="666666"/>
              </a:buClr>
              <a:buSzPts val="1300"/>
              <a:buChar char="○"/>
            </a:pPr>
            <a:r>
              <a:rPr lang="es-ES" sz="1300">
                <a:solidFill>
                  <a:srgbClr val="666666"/>
                </a:solidFill>
              </a:rPr>
              <a:t> </a:t>
            </a:r>
            <a:r>
              <a:rPr lang="es-ES" sz="1300">
                <a:solidFill>
                  <a:srgbClr val="666666"/>
                </a:solidFill>
              </a:rPr>
              <a:t>Carga a sus productos un 50% para calcular su precio de venta, </a:t>
            </a:r>
            <a:endParaRPr sz="1300">
              <a:solidFill>
                <a:srgbClr val="666666"/>
              </a:solidFill>
            </a:endParaRPr>
          </a:p>
          <a:p>
            <a:pPr indent="-78950" lvl="1" marL="216000" rtl="0" algn="just">
              <a:lnSpc>
                <a:spcPct val="110000"/>
              </a:lnSpc>
              <a:spcBef>
                <a:spcPts val="0"/>
              </a:spcBef>
              <a:spcAft>
                <a:spcPts val="0"/>
              </a:spcAft>
              <a:buClr>
                <a:srgbClr val="666666"/>
              </a:buClr>
              <a:buSzPts val="1300"/>
              <a:buChar char="○"/>
            </a:pPr>
            <a:r>
              <a:rPr lang="es-ES" sz="1300">
                <a:solidFill>
                  <a:srgbClr val="666666"/>
                </a:solidFill>
              </a:rPr>
              <a:t> </a:t>
            </a:r>
            <a:r>
              <a:rPr lang="es-ES" sz="1300">
                <a:solidFill>
                  <a:srgbClr val="666666"/>
                </a:solidFill>
              </a:rPr>
              <a:t>Este año ha vendido la totalidad de sus productos terminados, producen en exclusiva para un único cliente con el que mantiene un saldo medio de su cuenta de 50.000 euros.</a:t>
            </a:r>
            <a:endParaRPr sz="1300">
              <a:solidFill>
                <a:srgbClr val="666666"/>
              </a:solidFill>
            </a:endParaRPr>
          </a:p>
        </p:txBody>
      </p:sp>
      <p:sp>
        <p:nvSpPr>
          <p:cNvPr id="1139" name="Google Shape;1139;p86"/>
          <p:cNvSpPr txBox="1"/>
          <p:nvPr/>
        </p:nvSpPr>
        <p:spPr>
          <a:xfrm>
            <a:off x="47625" y="669925"/>
            <a:ext cx="8985000" cy="365100"/>
          </a:xfrm>
          <a:prstGeom prst="rect">
            <a:avLst/>
          </a:prstGeom>
          <a:noFill/>
          <a:ln>
            <a:noFill/>
          </a:ln>
        </p:spPr>
        <p:txBody>
          <a:bodyPr anchorCtr="0" anchor="t" bIns="45700" lIns="91425" spcFirstLastPara="1" rIns="91425" wrap="square" tIns="45700">
            <a:noAutofit/>
          </a:bodyPr>
          <a:lstStyle/>
          <a:p>
            <a:pPr indent="0" lvl="0" marL="0" marR="0" rtl="0" algn="just">
              <a:lnSpc>
                <a:spcPct val="110000"/>
              </a:lnSpc>
              <a:spcBef>
                <a:spcPts val="0"/>
              </a:spcBef>
              <a:spcAft>
                <a:spcPts val="0"/>
              </a:spcAft>
              <a:buClr>
                <a:srgbClr val="000000"/>
              </a:buClr>
              <a:buSzPts val="1600"/>
              <a:buFont typeface="Arial"/>
              <a:buNone/>
            </a:pPr>
            <a:r>
              <a:rPr b="1" i="1" lang="es-ES" sz="1600" u="none">
                <a:solidFill>
                  <a:srgbClr val="000000"/>
                </a:solidFill>
                <a:latin typeface="Arial"/>
                <a:ea typeface="Arial"/>
                <a:cs typeface="Arial"/>
                <a:sym typeface="Arial"/>
              </a:rPr>
              <a:t>Calcule el </a:t>
            </a:r>
            <a:r>
              <a:rPr b="1" i="1" lang="es-ES" sz="1600"/>
              <a:t>PMM</a:t>
            </a:r>
            <a:r>
              <a:rPr b="1" i="1" lang="es-ES" sz="1600" u="none">
                <a:solidFill>
                  <a:srgbClr val="000000"/>
                </a:solidFill>
                <a:latin typeface="Arial"/>
                <a:ea typeface="Arial"/>
                <a:cs typeface="Arial"/>
                <a:sym typeface="Arial"/>
              </a:rPr>
              <a:t> económico y financiero de Accesorios S.A. Comente el resultado obtenido.</a:t>
            </a:r>
            <a:endParaRPr/>
          </a:p>
        </p:txBody>
      </p:sp>
      <p:sp>
        <p:nvSpPr>
          <p:cNvPr id="1140" name="Google Shape;1140;p86"/>
          <p:cNvSpPr txBox="1"/>
          <p:nvPr/>
        </p:nvSpPr>
        <p:spPr>
          <a:xfrm>
            <a:off x="99825" y="4397450"/>
            <a:ext cx="5069400" cy="1151400"/>
          </a:xfrm>
          <a:prstGeom prst="rect">
            <a:avLst/>
          </a:prstGeom>
          <a:solidFill>
            <a:srgbClr val="999999"/>
          </a:solidFill>
          <a:ln>
            <a:noFill/>
          </a:ln>
        </p:spPr>
        <p:txBody>
          <a:bodyPr anchorCtr="0" anchor="t" bIns="45700" lIns="91425" spcFirstLastPara="1" rIns="0" wrap="square" tIns="45700">
            <a:noAutofit/>
          </a:bodyPr>
          <a:lstStyle/>
          <a:p>
            <a:pPr indent="0" lvl="0" marL="0" marR="0" rtl="0" algn="l">
              <a:lnSpc>
                <a:spcPct val="115000"/>
              </a:lnSpc>
              <a:spcBef>
                <a:spcPts val="0"/>
              </a:spcBef>
              <a:spcAft>
                <a:spcPts val="0"/>
              </a:spcAft>
              <a:buClr>
                <a:srgbClr val="FFFFFF"/>
              </a:buClr>
              <a:buSzPts val="1500"/>
              <a:buFont typeface="Arial"/>
              <a:buNone/>
            </a:pPr>
            <a:r>
              <a:rPr i="1" lang="es-ES" sz="1200" u="none">
                <a:solidFill>
                  <a:srgbClr val="FFFFFF"/>
                </a:solidFill>
              </a:rPr>
              <a:t>Plazo almacenami</a:t>
            </a:r>
            <a:r>
              <a:rPr i="1" lang="es-ES" sz="1200">
                <a:solidFill>
                  <a:srgbClr val="FFFFFF"/>
                </a:solidFill>
              </a:rPr>
              <a:t>.</a:t>
            </a:r>
            <a:r>
              <a:rPr i="1" lang="es-ES" sz="1200" u="none">
                <a:solidFill>
                  <a:srgbClr val="FFFFFF"/>
                </a:solidFill>
              </a:rPr>
              <a:t> Mat Prim </a:t>
            </a:r>
            <a:r>
              <a:rPr i="0" lang="es-ES" sz="1200" u="none">
                <a:solidFill>
                  <a:srgbClr val="FFFFFF"/>
                </a:solidFill>
              </a:rPr>
              <a:t>= PMa= (SMMP / Consumo MP) x 360 </a:t>
            </a:r>
            <a:endParaRPr sz="1200"/>
          </a:p>
          <a:p>
            <a:pPr indent="0" lvl="0" marL="0" marR="0" rtl="0" algn="l">
              <a:lnSpc>
                <a:spcPct val="115000"/>
              </a:lnSpc>
              <a:spcBef>
                <a:spcPts val="0"/>
              </a:spcBef>
              <a:spcAft>
                <a:spcPts val="0"/>
              </a:spcAft>
              <a:buClr>
                <a:srgbClr val="FFFFFF"/>
              </a:buClr>
              <a:buSzPts val="1500"/>
              <a:buFont typeface="Arial"/>
              <a:buNone/>
            </a:pPr>
            <a:r>
              <a:rPr i="1" lang="es-ES" sz="1200" u="none">
                <a:solidFill>
                  <a:srgbClr val="FFFFFF"/>
                </a:solidFill>
              </a:rPr>
              <a:t>Plazo producción </a:t>
            </a:r>
            <a:r>
              <a:rPr i="0" lang="es-ES" sz="1200" u="none">
                <a:solidFill>
                  <a:srgbClr val="FFFFFF"/>
                </a:solidFill>
              </a:rPr>
              <a:t>= PMf = (SMPC/ Coste de producción) x 360 </a:t>
            </a:r>
            <a:endParaRPr sz="1200"/>
          </a:p>
          <a:p>
            <a:pPr indent="0" lvl="0" marL="0" marR="0" rtl="0" algn="l">
              <a:lnSpc>
                <a:spcPct val="115000"/>
              </a:lnSpc>
              <a:spcBef>
                <a:spcPts val="0"/>
              </a:spcBef>
              <a:spcAft>
                <a:spcPts val="0"/>
              </a:spcAft>
              <a:buClr>
                <a:srgbClr val="FFFFFF"/>
              </a:buClr>
              <a:buSzPts val="1500"/>
              <a:buFont typeface="Arial"/>
              <a:buNone/>
            </a:pPr>
            <a:r>
              <a:rPr i="1" lang="es-ES" sz="1200" u="none">
                <a:solidFill>
                  <a:srgbClr val="FFFFFF"/>
                </a:solidFill>
              </a:rPr>
              <a:t>Plazo </a:t>
            </a:r>
            <a:r>
              <a:rPr i="1" lang="es-ES" sz="1200">
                <a:solidFill>
                  <a:srgbClr val="FFFFFF"/>
                </a:solidFill>
              </a:rPr>
              <a:t>  Venta</a:t>
            </a:r>
            <a:r>
              <a:rPr i="0" lang="es-ES" sz="1200" u="none">
                <a:solidFill>
                  <a:srgbClr val="FFFFFF"/>
                </a:solidFill>
              </a:rPr>
              <a:t> = PMv= (SMPT/ Coste de las Ventas) x 360 </a:t>
            </a:r>
            <a:endParaRPr sz="1200"/>
          </a:p>
          <a:p>
            <a:pPr indent="0" lvl="0" marL="0" marR="0" rtl="0" algn="l">
              <a:lnSpc>
                <a:spcPct val="115000"/>
              </a:lnSpc>
              <a:spcBef>
                <a:spcPts val="0"/>
              </a:spcBef>
              <a:spcAft>
                <a:spcPts val="0"/>
              </a:spcAft>
              <a:buClr>
                <a:srgbClr val="FFFFFF"/>
              </a:buClr>
              <a:buSzPts val="1500"/>
              <a:buFont typeface="Arial"/>
              <a:buNone/>
            </a:pPr>
            <a:r>
              <a:rPr i="1" lang="es-ES" sz="1200" u="none">
                <a:solidFill>
                  <a:srgbClr val="FFFFFF"/>
                </a:solidFill>
              </a:rPr>
              <a:t>Plazo de Cobro</a:t>
            </a:r>
            <a:r>
              <a:rPr i="0" lang="es-ES" sz="1200" u="none">
                <a:solidFill>
                  <a:srgbClr val="FFFFFF"/>
                </a:solidFill>
              </a:rPr>
              <a:t> = PMc = (SM cuentas a cobrar / Ventas a crédito) x 360 </a:t>
            </a:r>
            <a:endParaRPr sz="1200"/>
          </a:p>
          <a:p>
            <a:pPr indent="0" lvl="0" marL="0" marR="0" rtl="0" algn="l">
              <a:lnSpc>
                <a:spcPct val="115000"/>
              </a:lnSpc>
              <a:spcBef>
                <a:spcPts val="0"/>
              </a:spcBef>
              <a:spcAft>
                <a:spcPts val="0"/>
              </a:spcAft>
              <a:buClr>
                <a:srgbClr val="FFFFFF"/>
              </a:buClr>
              <a:buSzPts val="1500"/>
              <a:buFont typeface="Arial"/>
              <a:buNone/>
            </a:pPr>
            <a:r>
              <a:rPr i="1" lang="es-ES" sz="1200" u="none">
                <a:solidFill>
                  <a:srgbClr val="FFFFFF"/>
                </a:solidFill>
              </a:rPr>
              <a:t>Plazo de Pago</a:t>
            </a:r>
            <a:r>
              <a:rPr i="0" lang="es-ES" sz="1200" u="none">
                <a:solidFill>
                  <a:srgbClr val="FFFFFF"/>
                </a:solidFill>
              </a:rPr>
              <a:t> = PM</a:t>
            </a:r>
            <a:r>
              <a:rPr lang="es-ES" sz="1200">
                <a:solidFill>
                  <a:srgbClr val="FFFFFF"/>
                </a:solidFill>
              </a:rPr>
              <a:t>p</a:t>
            </a:r>
            <a:r>
              <a:rPr i="0" lang="es-ES" sz="1200" u="none">
                <a:solidFill>
                  <a:srgbClr val="FFFFFF"/>
                </a:solidFill>
              </a:rPr>
              <a:t>= (SM cuentas a Pagar/ Compras a crédito) x 360</a:t>
            </a:r>
            <a:endParaRPr sz="1200"/>
          </a:p>
        </p:txBody>
      </p:sp>
      <p:sp>
        <p:nvSpPr>
          <p:cNvPr id="1141" name="Google Shape;1141;p86"/>
          <p:cNvSpPr txBox="1"/>
          <p:nvPr/>
        </p:nvSpPr>
        <p:spPr>
          <a:xfrm>
            <a:off x="719675" y="5557750"/>
            <a:ext cx="3821400" cy="798600"/>
          </a:xfrm>
          <a:prstGeom prst="rect">
            <a:avLst/>
          </a:prstGeom>
          <a:solidFill>
            <a:srgbClr val="FFFFFF"/>
          </a:solidFill>
          <a:ln>
            <a:noFill/>
          </a:ln>
        </p:spPr>
        <p:txBody>
          <a:bodyPr anchorCtr="0" anchor="t" bIns="45700" lIns="54000" spcFirstLastPara="1" rIns="54000" wrap="square" tIns="45700">
            <a:noAutofit/>
          </a:bodyPr>
          <a:lstStyle/>
          <a:p>
            <a:pPr indent="-96950" lvl="0" marL="100799" marR="0" rtl="0" algn="l">
              <a:lnSpc>
                <a:spcPct val="115000"/>
              </a:lnSpc>
              <a:spcBef>
                <a:spcPts val="0"/>
              </a:spcBef>
              <a:spcAft>
                <a:spcPts val="0"/>
              </a:spcAft>
              <a:buClr>
                <a:srgbClr val="666666"/>
              </a:buClr>
              <a:buSzPts val="1300"/>
              <a:buFont typeface="Arial"/>
              <a:buChar char="●"/>
            </a:pPr>
            <a:r>
              <a:rPr lang="es-ES" sz="1300">
                <a:solidFill>
                  <a:srgbClr val="666666"/>
                </a:solidFill>
              </a:rPr>
              <a:t> </a:t>
            </a:r>
            <a:r>
              <a:rPr b="0" i="0" lang="es-ES" sz="1300" u="none">
                <a:solidFill>
                  <a:srgbClr val="666666"/>
                </a:solidFill>
                <a:latin typeface="Arial"/>
                <a:ea typeface="Arial"/>
                <a:cs typeface="Arial"/>
                <a:sym typeface="Arial"/>
              </a:rPr>
              <a:t>SMMP: Saldo medio de materias primas</a:t>
            </a:r>
            <a:r>
              <a:rPr lang="es-ES" sz="1300">
                <a:solidFill>
                  <a:srgbClr val="666666"/>
                </a:solidFill>
              </a:rPr>
              <a:t>.</a:t>
            </a:r>
            <a:endParaRPr sz="1300">
              <a:solidFill>
                <a:srgbClr val="666666"/>
              </a:solidFill>
            </a:endParaRPr>
          </a:p>
          <a:p>
            <a:pPr indent="-96950" lvl="0" marL="100799" marR="0" rtl="0" algn="l">
              <a:lnSpc>
                <a:spcPct val="115000"/>
              </a:lnSpc>
              <a:spcBef>
                <a:spcPts val="0"/>
              </a:spcBef>
              <a:spcAft>
                <a:spcPts val="0"/>
              </a:spcAft>
              <a:buClr>
                <a:srgbClr val="666666"/>
              </a:buClr>
              <a:buSzPts val="1300"/>
              <a:buFont typeface="Arial"/>
              <a:buChar char="●"/>
            </a:pPr>
            <a:r>
              <a:rPr lang="es-ES" sz="1300">
                <a:solidFill>
                  <a:srgbClr val="666666"/>
                </a:solidFill>
              </a:rPr>
              <a:t> </a:t>
            </a:r>
            <a:r>
              <a:rPr b="0" i="0" lang="es-ES" sz="1300" u="none">
                <a:solidFill>
                  <a:srgbClr val="666666"/>
                </a:solidFill>
                <a:latin typeface="Arial"/>
                <a:ea typeface="Arial"/>
                <a:cs typeface="Arial"/>
                <a:sym typeface="Arial"/>
              </a:rPr>
              <a:t>SMPC: Saldo medio de productos en curso</a:t>
            </a:r>
            <a:r>
              <a:rPr lang="es-ES" sz="1300">
                <a:solidFill>
                  <a:srgbClr val="666666"/>
                </a:solidFill>
              </a:rPr>
              <a:t>.</a:t>
            </a:r>
            <a:r>
              <a:rPr b="0" i="0" lang="es-ES" sz="1300" u="none">
                <a:solidFill>
                  <a:srgbClr val="666666"/>
                </a:solidFill>
                <a:latin typeface="Arial"/>
                <a:ea typeface="Arial"/>
                <a:cs typeface="Arial"/>
                <a:sym typeface="Arial"/>
              </a:rPr>
              <a:t> </a:t>
            </a:r>
            <a:endParaRPr sz="1300">
              <a:solidFill>
                <a:srgbClr val="666666"/>
              </a:solidFill>
            </a:endParaRPr>
          </a:p>
          <a:p>
            <a:pPr indent="-96950" lvl="0" marL="100799" marR="0" rtl="0" algn="l">
              <a:lnSpc>
                <a:spcPct val="115000"/>
              </a:lnSpc>
              <a:spcBef>
                <a:spcPts val="0"/>
              </a:spcBef>
              <a:spcAft>
                <a:spcPts val="0"/>
              </a:spcAft>
              <a:buClr>
                <a:srgbClr val="666666"/>
              </a:buClr>
              <a:buSzPts val="1300"/>
              <a:buFont typeface="Arial"/>
              <a:buChar char="●"/>
            </a:pPr>
            <a:r>
              <a:rPr lang="es-ES" sz="1300">
                <a:solidFill>
                  <a:srgbClr val="666666"/>
                </a:solidFill>
              </a:rPr>
              <a:t> </a:t>
            </a:r>
            <a:r>
              <a:rPr b="0" i="0" lang="es-ES" sz="1300" u="none">
                <a:solidFill>
                  <a:srgbClr val="666666"/>
                </a:solidFill>
                <a:latin typeface="Arial"/>
                <a:ea typeface="Arial"/>
                <a:cs typeface="Arial"/>
                <a:sym typeface="Arial"/>
              </a:rPr>
              <a:t>SMPT: Saldo medio de productos terminados.</a:t>
            </a:r>
            <a:endParaRPr sz="1300">
              <a:solidFill>
                <a:srgbClr val="666666"/>
              </a:solidFill>
            </a:endParaRPr>
          </a:p>
        </p:txBody>
      </p:sp>
      <p:pic>
        <p:nvPicPr>
          <p:cNvPr id="1142" name="Google Shape;1142;p86"/>
          <p:cNvPicPr preferRelativeResize="0"/>
          <p:nvPr/>
        </p:nvPicPr>
        <p:blipFill rotWithShape="1">
          <a:blip r:embed="rId3">
            <a:alphaModFix/>
          </a:blip>
          <a:srcRect b="8607" l="1179" r="16927" t="8789"/>
          <a:stretch/>
        </p:blipFill>
        <p:spPr>
          <a:xfrm>
            <a:off x="4477700" y="5710600"/>
            <a:ext cx="4666200" cy="648004"/>
          </a:xfrm>
          <a:prstGeom prst="rect">
            <a:avLst/>
          </a:prstGeom>
          <a:noFill/>
          <a:ln cap="flat" cmpd="sng" w="9525">
            <a:solidFill>
              <a:srgbClr val="FF9900"/>
            </a:solidFill>
            <a:prstDash val="solid"/>
            <a:round/>
            <a:headEnd len="sm" w="sm" type="none"/>
            <a:tailEnd len="sm" w="sm" type="none"/>
          </a:ln>
        </p:spPr>
      </p:pic>
      <p:sp>
        <p:nvSpPr>
          <p:cNvPr id="1143" name="Google Shape;1143;p86"/>
          <p:cNvSpPr txBox="1"/>
          <p:nvPr/>
        </p:nvSpPr>
        <p:spPr>
          <a:xfrm>
            <a:off x="4553850" y="1891425"/>
            <a:ext cx="4666200" cy="28293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cxnSp>
        <p:nvCxnSpPr>
          <p:cNvPr id="1144" name="Google Shape;1144;p86"/>
          <p:cNvCxnSpPr>
            <a:endCxn id="1145" idx="0"/>
          </p:cNvCxnSpPr>
          <p:nvPr/>
        </p:nvCxnSpPr>
        <p:spPr>
          <a:xfrm>
            <a:off x="6896450" y="3911575"/>
            <a:ext cx="602700" cy="827400"/>
          </a:xfrm>
          <a:prstGeom prst="straightConnector1">
            <a:avLst/>
          </a:prstGeom>
          <a:noFill/>
          <a:ln cap="flat" cmpd="sng" w="9525">
            <a:solidFill>
              <a:schemeClr val="dk2"/>
            </a:solidFill>
            <a:prstDash val="dot"/>
            <a:round/>
            <a:headEnd len="med" w="med" type="none"/>
            <a:tailEnd len="med" w="med" type="triangle"/>
          </a:ln>
        </p:spPr>
      </p:cxnSp>
      <p:sp>
        <p:nvSpPr>
          <p:cNvPr id="1145" name="Google Shape;1145;p86"/>
          <p:cNvSpPr txBox="1"/>
          <p:nvPr/>
        </p:nvSpPr>
        <p:spPr>
          <a:xfrm>
            <a:off x="5854400" y="4738975"/>
            <a:ext cx="3289500" cy="630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300" u="sng"/>
              <a:t>                       </a:t>
            </a:r>
            <a:r>
              <a:rPr lang="es-ES" sz="1300" u="sng"/>
              <a:t>50.000                          </a:t>
            </a:r>
            <a:r>
              <a:rPr lang="es-ES" sz="1300" u="sng">
                <a:solidFill>
                  <a:srgbClr val="FFFFFF"/>
                </a:solidFill>
              </a:rPr>
              <a:t>. </a:t>
            </a:r>
            <a:r>
              <a:rPr lang="es-ES" sz="1300" u="sng"/>
              <a:t> </a:t>
            </a:r>
            <a:endParaRPr sz="1300" u="sng"/>
          </a:p>
          <a:p>
            <a:pPr indent="0" lvl="0" marL="0" rtl="0" algn="ctr">
              <a:spcBef>
                <a:spcPts val="0"/>
              </a:spcBef>
              <a:spcAft>
                <a:spcPts val="0"/>
              </a:spcAft>
              <a:buNone/>
            </a:pPr>
            <a:r>
              <a:rPr lang="es-ES" sz="1300"/>
              <a:t>1.335.000+ 50%x(</a:t>
            </a:r>
            <a:r>
              <a:rPr lang="es-ES" sz="1300"/>
              <a:t>1.200.000+135.000)</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0"/>
                                        </p:tgtEl>
                                        <p:attrNameLst>
                                          <p:attrName>style.visibility</p:attrName>
                                        </p:attrNameLst>
                                      </p:cBhvr>
                                      <p:to>
                                        <p:strVal val="visible"/>
                                      </p:to>
                                    </p:set>
                                    <p:animEffect filter="fade" transition="in">
                                      <p:cBhvr>
                                        <p:cTn dur="1000"/>
                                        <p:tgtEl>
                                          <p:spTgt spid="1140"/>
                                        </p:tgtEl>
                                      </p:cBhvr>
                                    </p:animEffect>
                                  </p:childTnLst>
                                </p:cTn>
                              </p:par>
                              <p:par>
                                <p:cTn fill="hold" nodeType="with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par>
                                <p:cTn fill="hold" nodeType="with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8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152" name="Google Shape;1152;p87"/>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3.2) Inversiones a largo plazo</a:t>
            </a:r>
            <a:endParaRPr sz="2400">
              <a:solidFill>
                <a:srgbClr val="FFFFFF"/>
              </a:solidFill>
            </a:endParaRPr>
          </a:p>
        </p:txBody>
      </p:sp>
      <p:sp>
        <p:nvSpPr>
          <p:cNvPr id="1153" name="Google Shape;1153;p87"/>
          <p:cNvSpPr txBox="1"/>
          <p:nvPr/>
        </p:nvSpPr>
        <p:spPr>
          <a:xfrm>
            <a:off x="128675" y="746125"/>
            <a:ext cx="8881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1" lang="es-ES" sz="1600" u="none">
                <a:solidFill>
                  <a:srgbClr val="000000"/>
                </a:solidFill>
              </a:rPr>
              <a:t>La inversión</a:t>
            </a:r>
            <a:r>
              <a:rPr b="0" i="0" lang="es-ES" sz="1600" u="none">
                <a:solidFill>
                  <a:srgbClr val="000000"/>
                </a:solidFill>
                <a:latin typeface="Arial"/>
                <a:ea typeface="Arial"/>
                <a:cs typeface="Arial"/>
                <a:sym typeface="Arial"/>
              </a:rPr>
              <a:t>: es una corriente de cobros y pagos que se producen en el tiempo, su comparación nos permite valorar una inversión, obteniendo una medida de la rentabilidad que genera para la empresa</a:t>
            </a:r>
            <a:endParaRPr sz="1600"/>
          </a:p>
        </p:txBody>
      </p:sp>
      <p:sp>
        <p:nvSpPr>
          <p:cNvPr id="1154" name="Google Shape;1154;p87"/>
          <p:cNvSpPr/>
          <p:nvPr/>
        </p:nvSpPr>
        <p:spPr>
          <a:xfrm>
            <a:off x="1433850" y="2189775"/>
            <a:ext cx="4680600" cy="615300"/>
          </a:xfrm>
          <a:prstGeom prst="homePlate">
            <a:avLst>
              <a:gd fmla="val 19828"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0" spcFirstLastPara="1" rIns="0" wrap="square" tIns="45700">
            <a:noAutofit/>
          </a:bodyPr>
          <a:lstStyle/>
          <a:p>
            <a:pPr indent="-331999" lvl="0" marL="496799" marR="0" rtl="0" algn="l">
              <a:lnSpc>
                <a:spcPct val="100000"/>
              </a:lnSpc>
              <a:spcBef>
                <a:spcPts val="0"/>
              </a:spcBef>
              <a:spcAft>
                <a:spcPts val="0"/>
              </a:spcAft>
              <a:buClr>
                <a:srgbClr val="666666"/>
              </a:buClr>
              <a:buSzPts val="1600"/>
              <a:buAutoNum type="alphaLcParenR"/>
            </a:pPr>
            <a:r>
              <a:rPr b="0" i="0" lang="es-ES" sz="1600" u="none">
                <a:solidFill>
                  <a:srgbClr val="666666"/>
                </a:solidFill>
                <a:latin typeface="Arial"/>
                <a:ea typeface="Arial"/>
                <a:cs typeface="Arial"/>
                <a:sym typeface="Arial"/>
              </a:rPr>
              <a:t>El desembolso inicial o </a:t>
            </a:r>
            <a:r>
              <a:rPr b="1" i="0" lang="es-ES" sz="1600" u="none">
                <a:solidFill>
                  <a:srgbClr val="666666"/>
                </a:solidFill>
              </a:rPr>
              <a:t>coste de adquisición</a:t>
            </a:r>
            <a:endParaRPr b="1" sz="1600">
              <a:solidFill>
                <a:srgbClr val="666666"/>
              </a:solidFill>
            </a:endParaRPr>
          </a:p>
        </p:txBody>
      </p:sp>
      <p:sp>
        <p:nvSpPr>
          <p:cNvPr id="1155" name="Google Shape;1155;p87"/>
          <p:cNvSpPr/>
          <p:nvPr/>
        </p:nvSpPr>
        <p:spPr>
          <a:xfrm>
            <a:off x="1433850" y="2867721"/>
            <a:ext cx="4680600" cy="615300"/>
          </a:xfrm>
          <a:prstGeom prst="homePlate">
            <a:avLst>
              <a:gd fmla="val 19380"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72000" marR="0" rtl="0" algn="l">
              <a:lnSpc>
                <a:spcPct val="100000"/>
              </a:lnSpc>
              <a:spcBef>
                <a:spcPts val="0"/>
              </a:spcBef>
              <a:spcAft>
                <a:spcPts val="0"/>
              </a:spcAft>
              <a:buClr>
                <a:srgbClr val="FFFFFF"/>
              </a:buClr>
              <a:buSzPts val="1800"/>
              <a:buFont typeface="Arial"/>
              <a:buNone/>
            </a:pPr>
            <a:r>
              <a:rPr b="0" i="0" lang="es-ES" sz="1600" u="none">
                <a:solidFill>
                  <a:srgbClr val="666666"/>
                </a:solidFill>
                <a:latin typeface="Arial"/>
                <a:ea typeface="Arial"/>
                <a:cs typeface="Arial"/>
                <a:sym typeface="Arial"/>
              </a:rPr>
              <a:t>b)  La duración temporal o </a:t>
            </a:r>
            <a:r>
              <a:rPr b="1" i="0" lang="es-ES" sz="1600" u="none">
                <a:solidFill>
                  <a:srgbClr val="666666"/>
                </a:solidFill>
              </a:rPr>
              <a:t>vida económica</a:t>
            </a:r>
            <a:r>
              <a:rPr b="0" i="0" lang="es-ES" sz="1600" u="none">
                <a:solidFill>
                  <a:srgbClr val="666666"/>
                </a:solidFill>
                <a:latin typeface="Arial"/>
                <a:ea typeface="Arial"/>
                <a:cs typeface="Arial"/>
                <a:sym typeface="Arial"/>
              </a:rPr>
              <a:t> </a:t>
            </a:r>
            <a:endParaRPr sz="1600">
              <a:solidFill>
                <a:srgbClr val="666666"/>
              </a:solidFill>
            </a:endParaRPr>
          </a:p>
        </p:txBody>
      </p:sp>
      <p:sp>
        <p:nvSpPr>
          <p:cNvPr id="1156" name="Google Shape;1156;p87"/>
          <p:cNvSpPr/>
          <p:nvPr/>
        </p:nvSpPr>
        <p:spPr>
          <a:xfrm>
            <a:off x="1433940" y="3573550"/>
            <a:ext cx="4680600" cy="849600"/>
          </a:xfrm>
          <a:prstGeom prst="homePlate">
            <a:avLst>
              <a:gd fmla="val 19000" name="adj"/>
            </a:avLst>
          </a:prstGeom>
          <a:solidFill>
            <a:srgbClr val="F3F3F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72000" marR="0" rtl="0" algn="l">
              <a:lnSpc>
                <a:spcPct val="100000"/>
              </a:lnSpc>
              <a:spcBef>
                <a:spcPts val="0"/>
              </a:spcBef>
              <a:spcAft>
                <a:spcPts val="0"/>
              </a:spcAft>
              <a:buClr>
                <a:srgbClr val="FFFFFF"/>
              </a:buClr>
              <a:buSzPts val="1800"/>
              <a:buFont typeface="Arial"/>
              <a:buNone/>
            </a:pPr>
            <a:r>
              <a:rPr b="0" i="0" lang="es-ES" sz="1600" u="none">
                <a:solidFill>
                  <a:srgbClr val="666666"/>
                </a:solidFill>
                <a:latin typeface="Arial"/>
                <a:ea typeface="Arial"/>
                <a:cs typeface="Arial"/>
                <a:sym typeface="Arial"/>
              </a:rPr>
              <a:t>c) </a:t>
            </a:r>
            <a:r>
              <a:rPr b="1" i="0" lang="es-ES" sz="1600" u="none">
                <a:solidFill>
                  <a:srgbClr val="666666"/>
                </a:solidFill>
              </a:rPr>
              <a:t>Los flujos de caja: </a:t>
            </a:r>
            <a:endParaRPr b="1" i="0" sz="1600" u="none">
              <a:solidFill>
                <a:srgbClr val="666666"/>
              </a:solidFill>
            </a:endParaRPr>
          </a:p>
          <a:p>
            <a:pPr indent="-330200" lvl="1" marL="914400" marR="0" rtl="0" algn="l">
              <a:lnSpc>
                <a:spcPct val="100000"/>
              </a:lnSpc>
              <a:spcBef>
                <a:spcPts val="0"/>
              </a:spcBef>
              <a:spcAft>
                <a:spcPts val="0"/>
              </a:spcAft>
              <a:buClr>
                <a:srgbClr val="666666"/>
              </a:buClr>
              <a:buSzPts val="1600"/>
              <a:buFont typeface="Arial"/>
              <a:buChar char="○"/>
            </a:pPr>
            <a:r>
              <a:rPr b="0" i="0" lang="es-ES" sz="1600" u="none">
                <a:solidFill>
                  <a:srgbClr val="666666"/>
                </a:solidFill>
                <a:latin typeface="Arial"/>
                <a:ea typeface="Arial"/>
                <a:cs typeface="Arial"/>
                <a:sym typeface="Arial"/>
              </a:rPr>
              <a:t>cobros o entradas de dinero</a:t>
            </a:r>
            <a:endParaRPr b="0" i="0" sz="1600" u="none">
              <a:solidFill>
                <a:srgbClr val="666666"/>
              </a:solidFill>
              <a:latin typeface="Arial"/>
              <a:ea typeface="Arial"/>
              <a:cs typeface="Arial"/>
              <a:sym typeface="Arial"/>
            </a:endParaRPr>
          </a:p>
          <a:p>
            <a:pPr indent="-330200" lvl="1" marL="914400" marR="0" rtl="0" algn="l">
              <a:lnSpc>
                <a:spcPct val="100000"/>
              </a:lnSpc>
              <a:spcBef>
                <a:spcPts val="0"/>
              </a:spcBef>
              <a:spcAft>
                <a:spcPts val="0"/>
              </a:spcAft>
              <a:buClr>
                <a:srgbClr val="666666"/>
              </a:buClr>
              <a:buSzPts val="1600"/>
              <a:buChar char="○"/>
            </a:pPr>
            <a:r>
              <a:rPr lang="es-ES" sz="1600">
                <a:solidFill>
                  <a:srgbClr val="666666"/>
                </a:solidFill>
              </a:rPr>
              <a:t>Pagos o salidas de caja</a:t>
            </a:r>
            <a:r>
              <a:rPr b="0" i="0" lang="es-ES" sz="1600" u="none">
                <a:solidFill>
                  <a:srgbClr val="666666"/>
                </a:solidFill>
                <a:latin typeface="Arial"/>
                <a:ea typeface="Arial"/>
                <a:cs typeface="Arial"/>
                <a:sym typeface="Arial"/>
              </a:rPr>
              <a:t> </a:t>
            </a:r>
            <a:endParaRPr sz="1600">
              <a:solidFill>
                <a:srgbClr val="666666"/>
              </a:solidFill>
            </a:endParaRPr>
          </a:p>
        </p:txBody>
      </p:sp>
      <p:sp>
        <p:nvSpPr>
          <p:cNvPr id="1157" name="Google Shape;1157;p87"/>
          <p:cNvSpPr txBox="1"/>
          <p:nvPr/>
        </p:nvSpPr>
        <p:spPr>
          <a:xfrm>
            <a:off x="85725" y="1765300"/>
            <a:ext cx="26226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1" lang="es-ES" sz="1800" u="none">
                <a:solidFill>
                  <a:srgbClr val="000000"/>
                </a:solidFill>
                <a:latin typeface="Arial"/>
                <a:ea typeface="Arial"/>
                <a:cs typeface="Arial"/>
                <a:sym typeface="Arial"/>
              </a:rPr>
              <a:t>Elementos relevantes </a:t>
            </a:r>
            <a:endParaRPr/>
          </a:p>
        </p:txBody>
      </p:sp>
      <p:sp>
        <p:nvSpPr>
          <p:cNvPr id="1158" name="Google Shape;1158;p87"/>
          <p:cNvSpPr txBox="1"/>
          <p:nvPr/>
        </p:nvSpPr>
        <p:spPr>
          <a:xfrm>
            <a:off x="360500" y="5109500"/>
            <a:ext cx="8363100" cy="942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1- </a:t>
            </a:r>
            <a:r>
              <a:rPr b="1" i="1" lang="es-ES" sz="1800" u="none">
                <a:solidFill>
                  <a:srgbClr val="000000"/>
                </a:solidFill>
              </a:rPr>
              <a:t>Modelos estáticos</a:t>
            </a:r>
            <a:r>
              <a:rPr b="0" i="0" lang="es-ES" sz="1800" u="none">
                <a:solidFill>
                  <a:srgbClr val="000000"/>
                </a:solidFill>
                <a:latin typeface="Arial"/>
                <a:ea typeface="Arial"/>
                <a:cs typeface="Arial"/>
                <a:sym typeface="Arial"/>
              </a:rPr>
              <a:t> o “aproximados”: no consideran la actualización del valor del dinero en el tiempo.</a:t>
            </a:r>
            <a:endParaRPr b="0" i="0" sz="1800" u="non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sz="1800"/>
          </a:p>
          <a:p>
            <a:pPr indent="0" lvl="0" marL="0" marR="0" rtl="0" algn="just">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2- </a:t>
            </a:r>
            <a:r>
              <a:rPr b="1" i="1" lang="es-ES" sz="1800" u="none">
                <a:solidFill>
                  <a:srgbClr val="000000"/>
                </a:solidFill>
              </a:rPr>
              <a:t>Modelos dinámicos:</a:t>
            </a:r>
            <a:r>
              <a:rPr b="0" i="0" lang="es-ES" sz="1800" u="none">
                <a:solidFill>
                  <a:srgbClr val="000000"/>
                </a:solidFill>
                <a:latin typeface="Arial"/>
                <a:ea typeface="Arial"/>
                <a:cs typeface="Arial"/>
                <a:sym typeface="Arial"/>
              </a:rPr>
              <a:t> tienen en cuenta el valor del dinero en el tiempo.</a:t>
            </a:r>
            <a:endParaRPr/>
          </a:p>
        </p:txBody>
      </p:sp>
      <p:sp>
        <p:nvSpPr>
          <p:cNvPr id="1159" name="Google Shape;1159;p87"/>
          <p:cNvSpPr txBox="1"/>
          <p:nvPr/>
        </p:nvSpPr>
        <p:spPr>
          <a:xfrm>
            <a:off x="128675" y="4658237"/>
            <a:ext cx="31989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1" lang="es-ES" sz="1800" u="none">
                <a:solidFill>
                  <a:srgbClr val="000000"/>
                </a:solidFill>
                <a:latin typeface="Arial"/>
                <a:ea typeface="Arial"/>
                <a:cs typeface="Arial"/>
                <a:sym typeface="Arial"/>
              </a:rPr>
              <a:t>Dos métodos de valoración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descr="Résultat de recherche d'images pour &quot;cara pregunta&quot;" id="273" name="Google Shape;273;p34"/>
          <p:cNvPicPr preferRelativeResize="0"/>
          <p:nvPr/>
        </p:nvPicPr>
        <p:blipFill rotWithShape="1">
          <a:blip r:embed="rId3">
            <a:alphaModFix/>
          </a:blip>
          <a:srcRect b="0" l="9901" r="6043" t="0"/>
          <a:stretch/>
        </p:blipFill>
        <p:spPr>
          <a:xfrm>
            <a:off x="-50" y="0"/>
            <a:ext cx="9144001" cy="6903200"/>
          </a:xfrm>
          <a:prstGeom prst="rect">
            <a:avLst/>
          </a:prstGeom>
          <a:noFill/>
          <a:ln>
            <a:noFill/>
          </a:ln>
        </p:spPr>
      </p:pic>
      <p:sp>
        <p:nvSpPr>
          <p:cNvPr id="274" name="Google Shape;274;p34"/>
          <p:cNvSpPr txBox="1"/>
          <p:nvPr/>
        </p:nvSpPr>
        <p:spPr>
          <a:xfrm>
            <a:off x="132159" y="273050"/>
            <a:ext cx="8832000" cy="2084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2760D"/>
              </a:buClr>
              <a:buSzPts val="5400"/>
              <a:buFont typeface="Arial"/>
              <a:buNone/>
            </a:pPr>
            <a:r>
              <a:rPr b="1" i="0" lang="es-ES" sz="5400" u="none">
                <a:solidFill>
                  <a:srgbClr val="F2760D"/>
                </a:solidFill>
                <a:latin typeface="Arial"/>
                <a:ea typeface="Arial"/>
                <a:cs typeface="Arial"/>
                <a:sym typeface="Arial"/>
              </a:rPr>
              <a:t>¿</a:t>
            </a:r>
            <a:r>
              <a:rPr b="1" lang="es-ES" sz="5400">
                <a:solidFill>
                  <a:srgbClr val="F2760D"/>
                </a:solidFill>
              </a:rPr>
              <a:t>Como sé que</a:t>
            </a:r>
            <a:r>
              <a:rPr b="1" i="0" lang="es-ES" sz="5400" u="none">
                <a:solidFill>
                  <a:srgbClr val="F2760D"/>
                </a:solidFill>
                <a:latin typeface="Arial"/>
                <a:ea typeface="Arial"/>
                <a:cs typeface="Arial"/>
                <a:sym typeface="Arial"/>
              </a:rPr>
              <a:t> una empresa es más rentable que otra?</a:t>
            </a:r>
            <a:endParaRPr/>
          </a:p>
        </p:txBody>
      </p:sp>
      <p:sp>
        <p:nvSpPr>
          <p:cNvPr id="275" name="Google Shape;275;p34"/>
          <p:cNvSpPr txBox="1"/>
          <p:nvPr/>
        </p:nvSpPr>
        <p:spPr>
          <a:xfrm>
            <a:off x="132159" y="3016250"/>
            <a:ext cx="8832000" cy="7095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2760D"/>
              </a:buClr>
              <a:buSzPts val="5400"/>
              <a:buFont typeface="Arial"/>
              <a:buNone/>
            </a:pPr>
            <a:r>
              <a:rPr b="1" i="0" lang="es-ES" sz="5400" u="none">
                <a:solidFill>
                  <a:srgbClr val="F2760D"/>
                </a:solidFill>
                <a:latin typeface="Arial"/>
                <a:ea typeface="Arial"/>
                <a:cs typeface="Arial"/>
                <a:sym typeface="Arial"/>
              </a:rPr>
              <a:t>¿Cuáles son los ingresos de una empresa?</a:t>
            </a:r>
            <a:endParaRPr/>
          </a:p>
        </p:txBody>
      </p:sp>
      <p:sp>
        <p:nvSpPr>
          <p:cNvPr id="276" name="Google Shape;276;p34"/>
          <p:cNvSpPr txBox="1"/>
          <p:nvPr/>
        </p:nvSpPr>
        <p:spPr>
          <a:xfrm>
            <a:off x="311944" y="4840287"/>
            <a:ext cx="8832000" cy="7095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F2760D"/>
              </a:buClr>
              <a:buSzPts val="5400"/>
              <a:buFont typeface="Arial"/>
              <a:buNone/>
            </a:pPr>
            <a:r>
              <a:rPr b="1" i="0" lang="es-ES" sz="5400" u="none">
                <a:solidFill>
                  <a:srgbClr val="F2760D"/>
                </a:solidFill>
                <a:latin typeface="Arial"/>
                <a:ea typeface="Arial"/>
                <a:cs typeface="Arial"/>
                <a:sym typeface="Arial"/>
              </a:rPr>
              <a:t>¿Cuándo una empresa corre riesgo de quiebra?</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2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8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166" name="Google Shape;1166;p88"/>
          <p:cNvSpPr txBox="1"/>
          <p:nvPr>
            <p:ph type="title"/>
          </p:nvPr>
        </p:nvSpPr>
        <p:spPr>
          <a:xfrm>
            <a:off x="123800" y="630925"/>
            <a:ext cx="8497500" cy="64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Calibri"/>
              <a:buNone/>
            </a:pPr>
            <a:r>
              <a:rPr b="0" i="0" lang="es-ES" sz="2400" u="none" cap="none" strike="noStrike">
                <a:solidFill>
                  <a:srgbClr val="F2760D"/>
                </a:solidFill>
                <a:latin typeface="Calibri"/>
                <a:ea typeface="Calibri"/>
                <a:cs typeface="Calibri"/>
                <a:sym typeface="Calibri"/>
              </a:rPr>
              <a:t>M</a:t>
            </a:r>
            <a:r>
              <a:rPr lang="es-ES" sz="2400">
                <a:solidFill>
                  <a:srgbClr val="F2760D"/>
                </a:solidFill>
              </a:rPr>
              <a:t>É</a:t>
            </a:r>
            <a:r>
              <a:rPr b="0" i="0" lang="es-ES" sz="2400" u="none" cap="none" strike="noStrike">
                <a:solidFill>
                  <a:srgbClr val="F2760D"/>
                </a:solidFill>
                <a:latin typeface="Calibri"/>
                <a:ea typeface="Calibri"/>
                <a:cs typeface="Calibri"/>
                <a:sym typeface="Calibri"/>
              </a:rPr>
              <a:t>TODOS </a:t>
            </a:r>
            <a:r>
              <a:rPr b="1" i="0" lang="es-ES" sz="2400" u="sng" cap="none" strike="noStrike">
                <a:solidFill>
                  <a:srgbClr val="F2760D"/>
                </a:solidFill>
                <a:latin typeface="Calibri"/>
                <a:ea typeface="Calibri"/>
                <a:cs typeface="Calibri"/>
                <a:sym typeface="Calibri"/>
              </a:rPr>
              <a:t>ESTÁTICOS</a:t>
            </a:r>
            <a:r>
              <a:rPr b="0" i="0" lang="es-ES" sz="2400" u="none" cap="none" strike="noStrike">
                <a:solidFill>
                  <a:srgbClr val="F2760D"/>
                </a:solidFill>
                <a:latin typeface="Calibri"/>
                <a:ea typeface="Calibri"/>
                <a:cs typeface="Calibri"/>
                <a:sym typeface="Calibri"/>
              </a:rPr>
              <a:t> DE SELECCIÓN DE INVERSIONES</a:t>
            </a:r>
            <a:endParaRPr sz="2400">
              <a:solidFill>
                <a:srgbClr val="F2760D"/>
              </a:solidFill>
            </a:endParaRPr>
          </a:p>
        </p:txBody>
      </p:sp>
      <p:sp>
        <p:nvSpPr>
          <p:cNvPr id="1167" name="Google Shape;1167;p88"/>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3.2) Inversiones a largo plazo: Métodos Estáticos</a:t>
            </a:r>
            <a:endParaRPr sz="2400">
              <a:solidFill>
                <a:srgbClr val="FFFFFF"/>
              </a:solidFill>
            </a:endParaRPr>
          </a:p>
        </p:txBody>
      </p:sp>
      <p:sp>
        <p:nvSpPr>
          <p:cNvPr id="1168" name="Google Shape;1168;p88"/>
          <p:cNvSpPr txBox="1"/>
          <p:nvPr/>
        </p:nvSpPr>
        <p:spPr>
          <a:xfrm>
            <a:off x="1179750" y="1237375"/>
            <a:ext cx="76857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2000"/>
              <a:buFont typeface="Arial"/>
              <a:buNone/>
            </a:pPr>
            <a:r>
              <a:rPr b="1" i="1" lang="es-ES" sz="1800" u="none">
                <a:solidFill>
                  <a:srgbClr val="666666"/>
                </a:solidFill>
                <a:latin typeface="Arial"/>
                <a:ea typeface="Arial"/>
                <a:cs typeface="Arial"/>
                <a:sym typeface="Arial"/>
              </a:rPr>
              <a:t>¿Nos interesa la sustitución de una maquinaria? </a:t>
            </a:r>
            <a:endParaRPr b="1" i="1" sz="1800" u="non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B0F0"/>
              </a:buClr>
              <a:buSzPts val="2000"/>
              <a:buFont typeface="Arial"/>
              <a:buNone/>
            </a:pPr>
            <a:r>
              <a:rPr b="1" i="0" lang="es-ES" sz="1800" u="none">
                <a:solidFill>
                  <a:srgbClr val="999999"/>
                </a:solidFill>
                <a:latin typeface="Arial"/>
                <a:ea typeface="Arial"/>
                <a:cs typeface="Arial"/>
                <a:sym typeface="Arial"/>
              </a:rPr>
              <a:t>Se compara la </a:t>
            </a:r>
            <a:r>
              <a:rPr b="1" i="1" lang="es-ES" sz="1800" u="none">
                <a:solidFill>
                  <a:srgbClr val="999999"/>
                </a:solidFill>
                <a:latin typeface="Arial"/>
                <a:ea typeface="Arial"/>
                <a:cs typeface="Arial"/>
                <a:sym typeface="Arial"/>
              </a:rPr>
              <a:t>T</a:t>
            </a:r>
            <a:r>
              <a:rPr b="1" i="1" lang="es-ES" sz="1800" u="sng">
                <a:solidFill>
                  <a:srgbClr val="999999"/>
                </a:solidFill>
                <a:latin typeface="Arial"/>
                <a:ea typeface="Arial"/>
                <a:cs typeface="Arial"/>
                <a:sym typeface="Arial"/>
              </a:rPr>
              <a:t>asa de ahorro de costes</a:t>
            </a:r>
            <a:r>
              <a:rPr b="1" i="0" lang="es-ES" sz="1800" u="none">
                <a:solidFill>
                  <a:srgbClr val="999999"/>
                </a:solidFill>
                <a:latin typeface="Arial"/>
                <a:ea typeface="Arial"/>
                <a:cs typeface="Arial"/>
                <a:sym typeface="Arial"/>
              </a:rPr>
              <a:t> con la tasa mínima de rentabilidad financiera</a:t>
            </a:r>
            <a:endParaRPr sz="1800">
              <a:solidFill>
                <a:srgbClr val="999999"/>
              </a:solidFill>
            </a:endParaRPr>
          </a:p>
        </p:txBody>
      </p:sp>
      <p:sp>
        <p:nvSpPr>
          <p:cNvPr id="1169" name="Google Shape;1169;p88"/>
          <p:cNvSpPr/>
          <p:nvPr/>
        </p:nvSpPr>
        <p:spPr>
          <a:xfrm>
            <a:off x="200000" y="1198523"/>
            <a:ext cx="1056000" cy="929100"/>
          </a:xfrm>
          <a:prstGeom prst="ellipse">
            <a:avLst/>
          </a:prstGeom>
          <a:gradFill>
            <a:gsLst>
              <a:gs pos="0">
                <a:srgbClr val="BFBFBF"/>
              </a:gs>
              <a:gs pos="100000">
                <a:srgbClr val="737373"/>
              </a:gs>
            </a:gsLst>
            <a:lin ang="5400012" scaled="0"/>
          </a:gradFill>
          <a:ln>
            <a:noFill/>
          </a:ln>
          <a:effectLst>
            <a:outerShdw blurRad="63500" dir="5400000" dist="19050">
              <a:srgbClr val="000000">
                <a:alpha val="6275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rPr b="1" i="0" lang="es-ES" sz="1600" u="none">
                <a:solidFill>
                  <a:srgbClr val="FFFFFF"/>
                </a:solidFill>
                <a:latin typeface="Arial"/>
                <a:ea typeface="Arial"/>
                <a:cs typeface="Arial"/>
                <a:sym typeface="Arial"/>
              </a:rPr>
              <a:t>Tasa A</a:t>
            </a:r>
            <a:r>
              <a:rPr b="1" lang="es-ES" sz="1600">
                <a:solidFill>
                  <a:srgbClr val="FFFFFF"/>
                </a:solidFill>
              </a:rPr>
              <a:t>horro </a:t>
            </a:r>
            <a:r>
              <a:rPr b="1" i="0" lang="es-ES" sz="1600" u="none">
                <a:solidFill>
                  <a:srgbClr val="FFFFFF"/>
                </a:solidFill>
                <a:latin typeface="Arial"/>
                <a:ea typeface="Arial"/>
                <a:cs typeface="Arial"/>
                <a:sym typeface="Arial"/>
              </a:rPr>
              <a:t>Costes</a:t>
            </a:r>
            <a:endParaRPr sz="1600"/>
          </a:p>
        </p:txBody>
      </p:sp>
      <p:pic>
        <p:nvPicPr>
          <p:cNvPr id="1170" name="Google Shape;1170;p88"/>
          <p:cNvPicPr preferRelativeResize="0"/>
          <p:nvPr/>
        </p:nvPicPr>
        <p:blipFill rotWithShape="1">
          <a:blip r:embed="rId3">
            <a:alphaModFix/>
          </a:blip>
          <a:srcRect b="28581" l="31630" r="32648" t="50000"/>
          <a:stretch/>
        </p:blipFill>
        <p:spPr>
          <a:xfrm>
            <a:off x="1255025" y="2318038"/>
            <a:ext cx="4572000" cy="1542583"/>
          </a:xfrm>
          <a:prstGeom prst="rect">
            <a:avLst/>
          </a:prstGeom>
          <a:noFill/>
          <a:ln>
            <a:noFill/>
          </a:ln>
        </p:spPr>
      </p:pic>
      <p:sp>
        <p:nvSpPr>
          <p:cNvPr id="1171" name="Google Shape;1171;p88"/>
          <p:cNvSpPr/>
          <p:nvPr/>
        </p:nvSpPr>
        <p:spPr>
          <a:xfrm>
            <a:off x="47600" y="4099425"/>
            <a:ext cx="5319000" cy="482700"/>
          </a:xfrm>
          <a:prstGeom prst="rect">
            <a:avLst/>
          </a:prstGeom>
          <a:blipFill rotWithShape="1">
            <a:blip r:embed="rId4">
              <a:alphaModFix/>
            </a:blip>
            <a:stretch>
              <a:fillRect b="-505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t/>
            </a:r>
            <a:endParaRPr/>
          </a:p>
        </p:txBody>
      </p:sp>
      <p:sp>
        <p:nvSpPr>
          <p:cNvPr id="1172" name="Google Shape;1172;p88"/>
          <p:cNvSpPr/>
          <p:nvPr/>
        </p:nvSpPr>
        <p:spPr>
          <a:xfrm>
            <a:off x="5366450" y="4250750"/>
            <a:ext cx="192900" cy="167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8"/>
          <p:cNvSpPr txBox="1"/>
          <p:nvPr/>
        </p:nvSpPr>
        <p:spPr>
          <a:xfrm>
            <a:off x="5903225" y="2464325"/>
            <a:ext cx="3164700" cy="1396200"/>
          </a:xfrm>
          <a:prstGeom prst="rect">
            <a:avLst/>
          </a:prstGeom>
          <a:solidFill>
            <a:srgbClr val="FFFFFF"/>
          </a:solidFill>
          <a:ln>
            <a:noFill/>
          </a:ln>
        </p:spPr>
        <p:txBody>
          <a:bodyPr anchorCtr="0" anchor="t" bIns="45700" lIns="0" spcFirstLastPara="1" rIns="0" wrap="square" tIns="45700">
            <a:noAutofit/>
          </a:bodyPr>
          <a:lstStyle/>
          <a:p>
            <a:pPr indent="-175299" lvl="0" marL="280799" marR="0" rtl="0" algn="l">
              <a:lnSpc>
                <a:spcPct val="100000"/>
              </a:lnSpc>
              <a:spcBef>
                <a:spcPts val="0"/>
              </a:spcBef>
              <a:spcAft>
                <a:spcPts val="0"/>
              </a:spcAft>
              <a:buSzPts val="1400"/>
              <a:buChar char="●"/>
            </a:pPr>
            <a:r>
              <a:rPr lang="es-ES" sz="1600"/>
              <a:t>Si l</a:t>
            </a:r>
            <a:r>
              <a:rPr b="0" i="0" lang="es-ES" sz="1600" u="none">
                <a:solidFill>
                  <a:srgbClr val="000000"/>
                </a:solidFill>
                <a:latin typeface="Arial"/>
                <a:ea typeface="Arial"/>
                <a:cs typeface="Arial"/>
                <a:sym typeface="Arial"/>
              </a:rPr>
              <a:t>a inversión en la nueva máquina= 60</a:t>
            </a:r>
            <a:endParaRPr b="0" i="0" sz="1600" u="none">
              <a:solidFill>
                <a:srgbClr val="000000"/>
              </a:solidFill>
              <a:latin typeface="Arial"/>
              <a:ea typeface="Arial"/>
              <a:cs typeface="Arial"/>
              <a:sym typeface="Arial"/>
            </a:endParaRPr>
          </a:p>
          <a:p>
            <a:pPr indent="-175299" lvl="0" marL="280799" marR="0" rtl="0" algn="l">
              <a:lnSpc>
                <a:spcPct val="100000"/>
              </a:lnSpc>
              <a:spcBef>
                <a:spcPts val="0"/>
              </a:spcBef>
              <a:spcAft>
                <a:spcPts val="0"/>
              </a:spcAft>
              <a:buSzPts val="1400"/>
              <a:buChar char="●"/>
            </a:pPr>
            <a:r>
              <a:rPr b="0" i="0" lang="es-ES" sz="1600" u="none">
                <a:solidFill>
                  <a:srgbClr val="000000"/>
                </a:solidFill>
                <a:latin typeface="Arial"/>
                <a:ea typeface="Arial"/>
                <a:cs typeface="Arial"/>
                <a:sym typeface="Arial"/>
              </a:rPr>
              <a:t> y </a:t>
            </a:r>
            <a:r>
              <a:rPr lang="es-ES"/>
              <a:t>l</a:t>
            </a:r>
            <a:r>
              <a:rPr b="0" i="0" lang="es-ES" sz="1600" u="none">
                <a:solidFill>
                  <a:srgbClr val="000000"/>
                </a:solidFill>
                <a:latin typeface="Arial"/>
                <a:ea typeface="Arial"/>
                <a:cs typeface="Arial"/>
                <a:sym typeface="Arial"/>
              </a:rPr>
              <a:t>a liquidez por la venta de la antigua máquina= 5</a:t>
            </a:r>
            <a:endParaRPr/>
          </a:p>
        </p:txBody>
      </p:sp>
      <p:sp>
        <p:nvSpPr>
          <p:cNvPr id="1174" name="Google Shape;1174;p88"/>
          <p:cNvSpPr txBox="1"/>
          <p:nvPr/>
        </p:nvSpPr>
        <p:spPr>
          <a:xfrm>
            <a:off x="2322550" y="4732325"/>
            <a:ext cx="26226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s-ES" sz="1600" u="none">
                <a:solidFill>
                  <a:srgbClr val="000000"/>
                </a:solidFill>
              </a:rPr>
              <a:t>𝑇𝐴𝐶 =  </a:t>
            </a:r>
            <a:r>
              <a:rPr i="0" lang="es-ES" sz="1600" u="sng">
                <a:solidFill>
                  <a:srgbClr val="000000"/>
                </a:solidFill>
              </a:rPr>
              <a:t>43-39</a:t>
            </a:r>
            <a:endParaRPr sz="1600"/>
          </a:p>
          <a:p>
            <a:pPr indent="0" lvl="0" marL="0" marR="0" rtl="0" algn="l">
              <a:lnSpc>
                <a:spcPct val="100000"/>
              </a:lnSpc>
              <a:spcBef>
                <a:spcPts val="0"/>
              </a:spcBef>
              <a:spcAft>
                <a:spcPts val="0"/>
              </a:spcAft>
              <a:buClr>
                <a:srgbClr val="000000"/>
              </a:buClr>
              <a:buSzPts val="1800"/>
              <a:buFont typeface="Arial"/>
              <a:buNone/>
            </a:pPr>
            <a:r>
              <a:rPr i="0" lang="es-ES" sz="1600" u="none">
                <a:solidFill>
                  <a:srgbClr val="000000"/>
                </a:solidFill>
              </a:rPr>
              <a:t>             60-5</a:t>
            </a:r>
            <a:endParaRPr sz="1600"/>
          </a:p>
        </p:txBody>
      </p:sp>
      <p:sp>
        <p:nvSpPr>
          <p:cNvPr id="1175" name="Google Shape;1175;p88"/>
          <p:cNvSpPr txBox="1"/>
          <p:nvPr/>
        </p:nvSpPr>
        <p:spPr>
          <a:xfrm>
            <a:off x="47600" y="5435600"/>
            <a:ext cx="6592800" cy="6438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000000"/>
              </a:buClr>
              <a:buSzPts val="1600"/>
              <a:buFont typeface="Arial"/>
              <a:buChar char="●"/>
            </a:pPr>
            <a:r>
              <a:rPr b="0" i="0" lang="es-ES" sz="1600" u="none">
                <a:solidFill>
                  <a:srgbClr val="000000"/>
                </a:solidFill>
                <a:latin typeface="Arial"/>
                <a:ea typeface="Arial"/>
                <a:cs typeface="Arial"/>
                <a:sym typeface="Arial"/>
              </a:rPr>
              <a:t>Si la rentabilidad exigida fuera del</a:t>
            </a:r>
            <a:r>
              <a:rPr lang="es-ES" sz="1600"/>
              <a:t> </a:t>
            </a:r>
            <a:r>
              <a:rPr b="0" i="0" lang="es-ES" sz="1600" u="none">
                <a:solidFill>
                  <a:srgbClr val="000000"/>
                </a:solidFill>
                <a:latin typeface="Arial"/>
                <a:ea typeface="Arial"/>
                <a:cs typeface="Arial"/>
                <a:sym typeface="Arial"/>
              </a:rPr>
              <a:t>15% tendr</a:t>
            </a:r>
            <a:r>
              <a:rPr lang="es-ES" sz="1600"/>
              <a:t>íamos que:</a:t>
            </a:r>
            <a:endParaRPr b="0" i="0" sz="1600" u="none">
              <a:solidFill>
                <a:srgbClr val="000000"/>
              </a:solidFill>
              <a:latin typeface="Arial"/>
              <a:ea typeface="Arial"/>
              <a:cs typeface="Arial"/>
              <a:sym typeface="Arial"/>
            </a:endParaRPr>
          </a:p>
          <a:p>
            <a:pPr indent="0" lvl="0" marL="2286000" marR="0" rtl="0" algn="l">
              <a:lnSpc>
                <a:spcPct val="100000"/>
              </a:lnSpc>
              <a:spcBef>
                <a:spcPts val="0"/>
              </a:spcBef>
              <a:spcAft>
                <a:spcPts val="0"/>
              </a:spcAft>
              <a:buNone/>
            </a:pPr>
            <a:r>
              <a:t/>
            </a:r>
            <a:endParaRPr sz="700"/>
          </a:p>
          <a:p>
            <a:pPr indent="0" lvl="0" marL="2286000" marR="0" rtl="0" algn="l">
              <a:lnSpc>
                <a:spcPct val="100000"/>
              </a:lnSpc>
              <a:spcBef>
                <a:spcPts val="0"/>
              </a:spcBef>
              <a:spcAft>
                <a:spcPts val="0"/>
              </a:spcAft>
              <a:buNone/>
            </a:pPr>
            <a:r>
              <a:rPr b="0" i="0" lang="es-ES" sz="1600" u="none">
                <a:solidFill>
                  <a:srgbClr val="000000"/>
                </a:solidFill>
                <a:latin typeface="Arial"/>
                <a:ea typeface="Arial"/>
                <a:cs typeface="Arial"/>
                <a:sym typeface="Arial"/>
              </a:rPr>
              <a:t>7,27% &lt; 15%. </a:t>
            </a:r>
            <a:endParaRPr sz="1600"/>
          </a:p>
        </p:txBody>
      </p:sp>
      <p:sp>
        <p:nvSpPr>
          <p:cNvPr id="1176" name="Google Shape;1176;p88"/>
          <p:cNvSpPr txBox="1"/>
          <p:nvPr/>
        </p:nvSpPr>
        <p:spPr>
          <a:xfrm>
            <a:off x="3696725" y="4732325"/>
            <a:ext cx="2130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s-ES" sz="1600" u="none">
                <a:solidFill>
                  <a:srgbClr val="000000"/>
                </a:solidFill>
              </a:rPr>
              <a:t>=</a:t>
            </a:r>
            <a:r>
              <a:rPr i="0" lang="es-ES" sz="1600" u="sng">
                <a:solidFill>
                  <a:srgbClr val="000000"/>
                </a:solidFill>
              </a:rPr>
              <a:t> 4 </a:t>
            </a:r>
            <a:r>
              <a:rPr i="0" lang="es-ES" sz="1600" u="none">
                <a:solidFill>
                  <a:srgbClr val="000000"/>
                </a:solidFill>
              </a:rPr>
              <a:t>= 7,27% anual</a:t>
            </a:r>
            <a:endParaRPr i="0" sz="1600" u="sng">
              <a:solidFill>
                <a:srgbClr val="000000"/>
              </a:solidFill>
            </a:endParaRPr>
          </a:p>
          <a:p>
            <a:pPr indent="0" lvl="0" marL="0" marR="0" rtl="0" algn="l">
              <a:lnSpc>
                <a:spcPct val="100000"/>
              </a:lnSpc>
              <a:spcBef>
                <a:spcPts val="0"/>
              </a:spcBef>
              <a:spcAft>
                <a:spcPts val="0"/>
              </a:spcAft>
              <a:buClr>
                <a:srgbClr val="000000"/>
              </a:buClr>
              <a:buSzPts val="1800"/>
              <a:buFont typeface="Arial"/>
              <a:buNone/>
            </a:pPr>
            <a:r>
              <a:rPr i="0" lang="es-ES" sz="1600" u="none">
                <a:solidFill>
                  <a:srgbClr val="000000"/>
                </a:solidFill>
              </a:rPr>
              <a:t>  55</a:t>
            </a:r>
            <a:endParaRPr sz="1600"/>
          </a:p>
        </p:txBody>
      </p:sp>
      <p:sp>
        <p:nvSpPr>
          <p:cNvPr id="1177" name="Google Shape;1177;p88"/>
          <p:cNvSpPr txBox="1"/>
          <p:nvPr/>
        </p:nvSpPr>
        <p:spPr>
          <a:xfrm>
            <a:off x="3759100" y="5785700"/>
            <a:ext cx="52326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Por lo tanto la sustitución no nos interesa de momento</a:t>
            </a:r>
            <a:endParaRPr sz="1600"/>
          </a:p>
        </p:txBody>
      </p:sp>
      <p:sp>
        <p:nvSpPr>
          <p:cNvPr id="1178" name="Google Shape;1178;p88"/>
          <p:cNvSpPr txBox="1"/>
          <p:nvPr/>
        </p:nvSpPr>
        <p:spPr>
          <a:xfrm>
            <a:off x="123800" y="2203750"/>
            <a:ext cx="13038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1" lang="es-ES" sz="1800" u="none">
                <a:solidFill>
                  <a:srgbClr val="000000"/>
                </a:solidFill>
                <a:latin typeface="Arial"/>
                <a:ea typeface="Arial"/>
                <a:cs typeface="Arial"/>
                <a:sym typeface="Arial"/>
              </a:rPr>
              <a:t>E</a:t>
            </a:r>
            <a:r>
              <a:rPr b="1" i="1" lang="es-ES" sz="1800"/>
              <a:t>jemplo</a:t>
            </a:r>
            <a:endParaRPr/>
          </a:p>
        </p:txBody>
      </p:sp>
      <p:sp>
        <p:nvSpPr>
          <p:cNvPr id="1179" name="Google Shape;1179;p88"/>
          <p:cNvSpPr/>
          <p:nvPr/>
        </p:nvSpPr>
        <p:spPr>
          <a:xfrm>
            <a:off x="5472650" y="4099425"/>
            <a:ext cx="3595200" cy="482700"/>
          </a:xfrm>
          <a:prstGeom prst="rect">
            <a:avLst/>
          </a:prstGeom>
          <a:blipFill rotWithShape="1">
            <a:blip r:embed="rId5">
              <a:alphaModFix/>
            </a:blip>
            <a:stretch>
              <a:fillRect b="-453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1000"/>
                                        <p:tgtEl>
                                          <p:spTgt spid="1171"/>
                                        </p:tgtEl>
                                      </p:cBhvr>
                                    </p:animEffect>
                                  </p:childTnLst>
                                </p:cTn>
                              </p:par>
                              <p:par>
                                <p:cTn fill="hold" nodeType="with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000"/>
                                        <p:tgtEl>
                                          <p:spTgt spid="1172"/>
                                        </p:tgtEl>
                                      </p:cBhvr>
                                    </p:animEffect>
                                  </p:childTnLst>
                                </p:cTn>
                              </p:par>
                              <p:par>
                                <p:cTn fill="hold" nodeType="with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par>
                                <p:cTn fill="hold" nodeType="with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par>
                                <p:cTn fill="hold" nodeType="with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1000"/>
                                        <p:tgtEl>
                                          <p:spTgt spid="1176"/>
                                        </p:tgtEl>
                                      </p:cBhvr>
                                    </p:animEffect>
                                  </p:childTnLst>
                                </p:cTn>
                              </p:par>
                              <p:par>
                                <p:cTn fill="hold" nodeType="with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par>
                                <p:cTn fill="hold" nodeType="with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000"/>
                                        <p:tgtEl>
                                          <p:spTgt spid="1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4" name="Shape 1184"/>
        <p:cNvGrpSpPr/>
        <p:nvPr/>
      </p:nvGrpSpPr>
      <p:grpSpPr>
        <a:xfrm>
          <a:off x="0" y="0"/>
          <a:ext cx="0" cy="0"/>
          <a:chOff x="0" y="0"/>
          <a:chExt cx="0" cy="0"/>
        </a:xfrm>
      </p:grpSpPr>
      <p:sp>
        <p:nvSpPr>
          <p:cNvPr id="1185" name="Google Shape;1185;p8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186" name="Google Shape;1186;p89"/>
          <p:cNvSpPr txBox="1"/>
          <p:nvPr>
            <p:ph type="title"/>
          </p:nvPr>
        </p:nvSpPr>
        <p:spPr>
          <a:xfrm>
            <a:off x="123800" y="630925"/>
            <a:ext cx="8497500" cy="6438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Calibri"/>
              <a:buNone/>
            </a:pPr>
            <a:r>
              <a:rPr b="0" i="0" lang="es-ES" sz="2400" u="none" cap="none" strike="noStrike">
                <a:solidFill>
                  <a:srgbClr val="F2760D"/>
                </a:solidFill>
                <a:latin typeface="Calibri"/>
                <a:ea typeface="Calibri"/>
                <a:cs typeface="Calibri"/>
                <a:sym typeface="Calibri"/>
              </a:rPr>
              <a:t>M</a:t>
            </a:r>
            <a:r>
              <a:rPr lang="es-ES" sz="2400">
                <a:solidFill>
                  <a:srgbClr val="F2760D"/>
                </a:solidFill>
              </a:rPr>
              <a:t>É</a:t>
            </a:r>
            <a:r>
              <a:rPr b="0" i="0" lang="es-ES" sz="2400" u="none" cap="none" strike="noStrike">
                <a:solidFill>
                  <a:srgbClr val="F2760D"/>
                </a:solidFill>
                <a:latin typeface="Calibri"/>
                <a:ea typeface="Calibri"/>
                <a:cs typeface="Calibri"/>
                <a:sym typeface="Calibri"/>
              </a:rPr>
              <a:t>TODOS </a:t>
            </a:r>
            <a:r>
              <a:rPr b="1" i="0" lang="es-ES" sz="2400" u="sng" cap="none" strike="noStrike">
                <a:solidFill>
                  <a:srgbClr val="F2760D"/>
                </a:solidFill>
                <a:latin typeface="Calibri"/>
                <a:ea typeface="Calibri"/>
                <a:cs typeface="Calibri"/>
                <a:sym typeface="Calibri"/>
              </a:rPr>
              <a:t>ESTÁTICOS</a:t>
            </a:r>
            <a:r>
              <a:rPr b="0" i="0" lang="es-ES" sz="2400" u="none" cap="none" strike="noStrike">
                <a:solidFill>
                  <a:srgbClr val="F2760D"/>
                </a:solidFill>
                <a:latin typeface="Calibri"/>
                <a:ea typeface="Calibri"/>
                <a:cs typeface="Calibri"/>
                <a:sym typeface="Calibri"/>
              </a:rPr>
              <a:t> DE SELECCIÓN DE INVERSIONES</a:t>
            </a:r>
            <a:endParaRPr sz="2400">
              <a:solidFill>
                <a:srgbClr val="F2760D"/>
              </a:solidFill>
            </a:endParaRPr>
          </a:p>
        </p:txBody>
      </p:sp>
      <p:sp>
        <p:nvSpPr>
          <p:cNvPr id="1187" name="Google Shape;1187;p89"/>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3.2) Inversiones a largo plazo: Métodos Estáticos</a:t>
            </a:r>
            <a:endParaRPr sz="2400">
              <a:solidFill>
                <a:srgbClr val="FFFFFF"/>
              </a:solidFill>
            </a:endParaRPr>
          </a:p>
        </p:txBody>
      </p:sp>
      <p:sp>
        <p:nvSpPr>
          <p:cNvPr id="1188" name="Google Shape;1188;p89"/>
          <p:cNvSpPr txBox="1"/>
          <p:nvPr/>
        </p:nvSpPr>
        <p:spPr>
          <a:xfrm>
            <a:off x="1293500" y="1237375"/>
            <a:ext cx="77658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2000"/>
              <a:buFont typeface="Arial"/>
              <a:buNone/>
            </a:pPr>
            <a:r>
              <a:rPr b="1" i="1" lang="es-ES" sz="1700">
                <a:solidFill>
                  <a:srgbClr val="666666"/>
                </a:solidFill>
              </a:rPr>
              <a:t>¿Nos interesa invertir en un proyecto? </a:t>
            </a:r>
            <a:endParaRPr b="1" i="1" sz="1700">
              <a:solidFill>
                <a:srgbClr val="666666"/>
              </a:solidFill>
            </a:endParaRPr>
          </a:p>
          <a:p>
            <a:pPr indent="0" lvl="0" marL="0" marR="0" rtl="0" algn="ctr">
              <a:lnSpc>
                <a:spcPct val="100000"/>
              </a:lnSpc>
              <a:spcBef>
                <a:spcPts val="0"/>
              </a:spcBef>
              <a:spcAft>
                <a:spcPts val="0"/>
              </a:spcAft>
              <a:buClr>
                <a:srgbClr val="00B0F0"/>
              </a:buClr>
              <a:buSzPts val="2000"/>
              <a:buFont typeface="Arial"/>
              <a:buNone/>
            </a:pPr>
            <a:r>
              <a:rPr b="1" i="1" lang="es-ES" sz="1700">
                <a:solidFill>
                  <a:srgbClr val="999999"/>
                </a:solidFill>
              </a:rPr>
              <a:t>El criterio de </a:t>
            </a:r>
            <a:r>
              <a:rPr b="1" i="1" lang="es-ES" sz="1700" u="sng">
                <a:solidFill>
                  <a:srgbClr val="999999"/>
                </a:solidFill>
              </a:rPr>
              <a:t>TRC</a:t>
            </a:r>
            <a:r>
              <a:rPr b="1" i="1" lang="es-ES" sz="1700">
                <a:solidFill>
                  <a:srgbClr val="999999"/>
                </a:solidFill>
              </a:rPr>
              <a:t>  </a:t>
            </a:r>
            <a:r>
              <a:rPr lang="es-ES" sz="1700">
                <a:solidFill>
                  <a:srgbClr val="999999"/>
                </a:solidFill>
              </a:rPr>
              <a:t>se compara con la tasa mínima de rentabilidad exigida</a:t>
            </a:r>
            <a:endParaRPr sz="1700">
              <a:solidFill>
                <a:srgbClr val="999999"/>
              </a:solidFill>
            </a:endParaRPr>
          </a:p>
        </p:txBody>
      </p:sp>
      <p:sp>
        <p:nvSpPr>
          <p:cNvPr id="1189" name="Google Shape;1189;p89"/>
          <p:cNvSpPr/>
          <p:nvPr/>
        </p:nvSpPr>
        <p:spPr>
          <a:xfrm>
            <a:off x="47600" y="1183675"/>
            <a:ext cx="1319100" cy="927300"/>
          </a:xfrm>
          <a:prstGeom prst="ellipse">
            <a:avLst/>
          </a:prstGeom>
          <a:gradFill>
            <a:gsLst>
              <a:gs pos="0">
                <a:srgbClr val="BFBFBF"/>
              </a:gs>
              <a:gs pos="100000">
                <a:srgbClr val="737373"/>
              </a:gs>
            </a:gsLst>
            <a:lin ang="5400012" scaled="0"/>
          </a:gradFill>
          <a:ln>
            <a:noFill/>
          </a:ln>
          <a:effectLst>
            <a:outerShdw blurRad="63500" dir="5400000" dist="19050">
              <a:srgbClr val="000000">
                <a:alpha val="6275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rPr b="1" i="0" lang="es-ES" sz="1500" u="none">
                <a:solidFill>
                  <a:srgbClr val="FFFFFF"/>
                </a:solidFill>
                <a:latin typeface="Arial"/>
                <a:ea typeface="Arial"/>
                <a:cs typeface="Arial"/>
                <a:sym typeface="Arial"/>
              </a:rPr>
              <a:t>Tasa </a:t>
            </a:r>
            <a:r>
              <a:rPr b="1" lang="es-ES" sz="1500">
                <a:solidFill>
                  <a:srgbClr val="FFFFFF"/>
                </a:solidFill>
              </a:rPr>
              <a:t>Rentabilidad Contable</a:t>
            </a:r>
            <a:endParaRPr sz="1500"/>
          </a:p>
        </p:txBody>
      </p:sp>
      <p:sp>
        <p:nvSpPr>
          <p:cNvPr id="1190" name="Google Shape;1190;p89"/>
          <p:cNvSpPr txBox="1"/>
          <p:nvPr/>
        </p:nvSpPr>
        <p:spPr>
          <a:xfrm>
            <a:off x="1698725" y="5813260"/>
            <a:ext cx="7020600" cy="541500"/>
          </a:xfrm>
          <a:prstGeom prst="rect">
            <a:avLst/>
          </a:prstGeom>
          <a:solidFill>
            <a:srgbClr val="FFFFFF"/>
          </a:solidFill>
          <a:ln>
            <a:noFill/>
          </a:ln>
        </p:spPr>
        <p:txBody>
          <a:bodyPr anchorCtr="0" anchor="t" bIns="0" lIns="54000" spcFirstLastPara="1" rIns="54000" wrap="square" tIns="0">
            <a:noAutofit/>
          </a:bodyPr>
          <a:lstStyle/>
          <a:p>
            <a:pPr indent="0" lvl="0" marL="0" marR="0" rtl="0" algn="l">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La TAC se utiliza para inversiones de racionalización y sustitución </a:t>
            </a:r>
            <a:endParaRPr sz="1600"/>
          </a:p>
          <a:p>
            <a:pPr indent="0" lvl="0" marL="0" marR="0" rtl="0" algn="l">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La TRC se utiliza para inversiones de expansión</a:t>
            </a:r>
            <a:endParaRPr sz="1600"/>
          </a:p>
        </p:txBody>
      </p:sp>
      <p:pic>
        <p:nvPicPr>
          <p:cNvPr descr="Image associée" id="1191" name="Google Shape;1191;p89"/>
          <p:cNvPicPr preferRelativeResize="0"/>
          <p:nvPr/>
        </p:nvPicPr>
        <p:blipFill rotWithShape="1">
          <a:blip r:embed="rId3">
            <a:alphaModFix/>
          </a:blip>
          <a:srcRect b="0" l="0" r="0" t="0"/>
          <a:stretch/>
        </p:blipFill>
        <p:spPr>
          <a:xfrm>
            <a:off x="853337" y="5705475"/>
            <a:ext cx="781050" cy="650875"/>
          </a:xfrm>
          <a:prstGeom prst="rect">
            <a:avLst/>
          </a:prstGeom>
          <a:noFill/>
          <a:ln>
            <a:noFill/>
          </a:ln>
        </p:spPr>
      </p:pic>
      <p:pic>
        <p:nvPicPr>
          <p:cNvPr id="1192" name="Google Shape;1192;p89"/>
          <p:cNvPicPr preferRelativeResize="0"/>
          <p:nvPr/>
        </p:nvPicPr>
        <p:blipFill rotWithShape="1">
          <a:blip r:embed="rId4">
            <a:alphaModFix/>
          </a:blip>
          <a:srcRect b="56273" l="36879" r="38453" t="26246"/>
          <a:stretch/>
        </p:blipFill>
        <p:spPr>
          <a:xfrm>
            <a:off x="5553788" y="2762662"/>
            <a:ext cx="2797176" cy="1114425"/>
          </a:xfrm>
          <a:prstGeom prst="rect">
            <a:avLst/>
          </a:prstGeom>
          <a:noFill/>
          <a:ln>
            <a:noFill/>
          </a:ln>
        </p:spPr>
      </p:pic>
      <p:pic>
        <p:nvPicPr>
          <p:cNvPr id="1193" name="Google Shape;1193;p89"/>
          <p:cNvPicPr preferRelativeResize="0"/>
          <p:nvPr/>
        </p:nvPicPr>
        <p:blipFill rotWithShape="1">
          <a:blip r:embed="rId4">
            <a:alphaModFix/>
          </a:blip>
          <a:srcRect b="32790" l="24461" r="32395" t="49729"/>
          <a:stretch/>
        </p:blipFill>
        <p:spPr>
          <a:xfrm>
            <a:off x="422600" y="2780912"/>
            <a:ext cx="4732339" cy="1077913"/>
          </a:xfrm>
          <a:prstGeom prst="rect">
            <a:avLst/>
          </a:prstGeom>
          <a:noFill/>
          <a:ln>
            <a:noFill/>
          </a:ln>
        </p:spPr>
      </p:pic>
      <p:sp>
        <p:nvSpPr>
          <p:cNvPr id="1194" name="Google Shape;1194;p89"/>
          <p:cNvSpPr txBox="1"/>
          <p:nvPr/>
        </p:nvSpPr>
        <p:spPr>
          <a:xfrm>
            <a:off x="47606" y="4712600"/>
            <a:ext cx="8265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800"/>
              <a:buFont typeface="Arial"/>
              <a:buNone/>
            </a:pPr>
            <a:r>
              <a:rPr lang="es-ES" sz="1600" u="none">
                <a:solidFill>
                  <a:srgbClr val="000000"/>
                </a:solidFill>
              </a:rPr>
              <a:t>Criterio: </a:t>
            </a:r>
            <a:r>
              <a:rPr lang="es-ES" sz="1600"/>
              <a:t>  </a:t>
            </a:r>
            <a:r>
              <a:rPr b="1" i="1" lang="es-ES" sz="1600"/>
              <a:t>Si </a:t>
            </a:r>
            <a:r>
              <a:rPr b="1" i="1" lang="es-ES" sz="1600" u="none">
                <a:solidFill>
                  <a:srgbClr val="000000"/>
                </a:solidFill>
                <a:latin typeface="Arial"/>
                <a:ea typeface="Arial"/>
                <a:cs typeface="Arial"/>
                <a:sym typeface="Arial"/>
              </a:rPr>
              <a:t>TRC &gt; que la</a:t>
            </a:r>
            <a:r>
              <a:rPr b="1" i="1" lang="es-ES" sz="1600"/>
              <a:t> rentabilidad exigida por ej </a:t>
            </a:r>
            <a:r>
              <a:rPr b="1" i="1" lang="es-ES" sz="1600" u="none">
                <a:solidFill>
                  <a:srgbClr val="000000"/>
                </a:solidFill>
                <a:latin typeface="Arial"/>
                <a:ea typeface="Arial"/>
                <a:cs typeface="Arial"/>
                <a:sym typeface="Arial"/>
              </a:rPr>
              <a:t>25%</a:t>
            </a:r>
            <a:endParaRPr sz="1600"/>
          </a:p>
          <a:p>
            <a:pPr indent="457200" lvl="0" marL="457200" marR="0" rtl="0" algn="l">
              <a:lnSpc>
                <a:spcPct val="15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Como 28,57%&gt;25%</a:t>
            </a:r>
            <a:endParaRPr sz="1600"/>
          </a:p>
        </p:txBody>
      </p:sp>
      <p:sp>
        <p:nvSpPr>
          <p:cNvPr id="1195" name="Google Shape;1195;p89"/>
          <p:cNvSpPr/>
          <p:nvPr/>
        </p:nvSpPr>
        <p:spPr>
          <a:xfrm>
            <a:off x="3001950" y="1945375"/>
            <a:ext cx="3439200" cy="7080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196" name="Google Shape;1196;p89"/>
          <p:cNvSpPr/>
          <p:nvPr/>
        </p:nvSpPr>
        <p:spPr>
          <a:xfrm>
            <a:off x="2164125" y="3899313"/>
            <a:ext cx="5674200" cy="78090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197" name="Google Shape;1197;p89"/>
          <p:cNvSpPr txBox="1"/>
          <p:nvPr/>
        </p:nvSpPr>
        <p:spPr>
          <a:xfrm>
            <a:off x="2964750" y="5048150"/>
            <a:ext cx="5674200" cy="646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=&gt;  por lo que se acepta el proyecto si no existe ningún otro  modelo para utilizar ni se deben conseguir otros objetivos.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1000"/>
                                        <p:tgtEl>
                                          <p:spTgt spid="1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par>
                                <p:cTn fill="hold" nodeType="with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0"/>
                                        <p:tgtEl>
                                          <p:spTgt spid="1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sp>
        <p:nvSpPr>
          <p:cNvPr id="1203" name="Google Shape;1203;p9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204" name="Google Shape;1204;p90"/>
          <p:cNvSpPr txBox="1"/>
          <p:nvPr>
            <p:ph type="title"/>
          </p:nvPr>
        </p:nvSpPr>
        <p:spPr>
          <a:xfrm>
            <a:off x="123800" y="630925"/>
            <a:ext cx="8497500" cy="59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Calibri"/>
              <a:buNone/>
            </a:pPr>
            <a:r>
              <a:rPr b="0" i="0" lang="es-ES" sz="2400" u="none" cap="none" strike="noStrike">
                <a:solidFill>
                  <a:srgbClr val="F2760D"/>
                </a:solidFill>
                <a:latin typeface="Calibri"/>
                <a:ea typeface="Calibri"/>
                <a:cs typeface="Calibri"/>
                <a:sym typeface="Calibri"/>
              </a:rPr>
              <a:t>M</a:t>
            </a:r>
            <a:r>
              <a:rPr lang="es-ES" sz="2400">
                <a:solidFill>
                  <a:srgbClr val="F2760D"/>
                </a:solidFill>
              </a:rPr>
              <a:t>É</a:t>
            </a:r>
            <a:r>
              <a:rPr b="0" i="0" lang="es-ES" sz="2400" u="none" cap="none" strike="noStrike">
                <a:solidFill>
                  <a:srgbClr val="F2760D"/>
                </a:solidFill>
                <a:latin typeface="Calibri"/>
                <a:ea typeface="Calibri"/>
                <a:cs typeface="Calibri"/>
                <a:sym typeface="Calibri"/>
              </a:rPr>
              <a:t>TODOS </a:t>
            </a:r>
            <a:r>
              <a:rPr b="1" i="0" lang="es-ES" sz="2400" u="sng" cap="none" strike="noStrike">
                <a:solidFill>
                  <a:srgbClr val="F2760D"/>
                </a:solidFill>
                <a:latin typeface="Calibri"/>
                <a:ea typeface="Calibri"/>
                <a:cs typeface="Calibri"/>
                <a:sym typeface="Calibri"/>
              </a:rPr>
              <a:t>ESTÁTICOS</a:t>
            </a:r>
            <a:r>
              <a:rPr b="0" i="0" lang="es-ES" sz="2400" u="none" cap="none" strike="noStrike">
                <a:solidFill>
                  <a:srgbClr val="F2760D"/>
                </a:solidFill>
                <a:latin typeface="Calibri"/>
                <a:ea typeface="Calibri"/>
                <a:cs typeface="Calibri"/>
                <a:sym typeface="Calibri"/>
              </a:rPr>
              <a:t> DE SELECCIÓN DE INVERSIONES</a:t>
            </a:r>
            <a:endParaRPr sz="2400">
              <a:solidFill>
                <a:srgbClr val="F2760D"/>
              </a:solidFill>
            </a:endParaRPr>
          </a:p>
        </p:txBody>
      </p:sp>
      <p:sp>
        <p:nvSpPr>
          <p:cNvPr id="1205" name="Google Shape;1205;p90"/>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3.2) Inversiones a largo plazo: Métodos Estáticos</a:t>
            </a:r>
            <a:endParaRPr sz="2400">
              <a:solidFill>
                <a:srgbClr val="FFFFFF"/>
              </a:solidFill>
            </a:endParaRPr>
          </a:p>
        </p:txBody>
      </p:sp>
      <p:sp>
        <p:nvSpPr>
          <p:cNvPr id="1206" name="Google Shape;1206;p90"/>
          <p:cNvSpPr txBox="1"/>
          <p:nvPr/>
        </p:nvSpPr>
        <p:spPr>
          <a:xfrm>
            <a:off x="1106550" y="1161175"/>
            <a:ext cx="5995800" cy="365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2000"/>
              <a:buFont typeface="Arial"/>
              <a:buNone/>
            </a:pPr>
            <a:r>
              <a:rPr b="1" i="1" lang="es-ES" sz="1700">
                <a:solidFill>
                  <a:srgbClr val="999999"/>
                </a:solidFill>
              </a:rPr>
              <a:t>“PAY BACK” o PLAZO DE RECUPERACIÓN: </a:t>
            </a:r>
            <a:r>
              <a:rPr lang="es-ES" sz="1600">
                <a:solidFill>
                  <a:srgbClr val="999999"/>
                </a:solidFill>
              </a:rPr>
              <a:t>Calcula el tiempo que se tarda en </a:t>
            </a:r>
            <a:r>
              <a:rPr lang="es-ES" sz="1600" u="sng">
                <a:solidFill>
                  <a:srgbClr val="999999"/>
                </a:solidFill>
              </a:rPr>
              <a:t>recuperar el capital invertido</a:t>
            </a:r>
            <a:r>
              <a:rPr lang="es-ES" sz="1600">
                <a:solidFill>
                  <a:srgbClr val="999999"/>
                </a:solidFill>
              </a:rPr>
              <a:t>, mide por tanto el riesgo de un proyecto. Supone una medida de liquidez. </a:t>
            </a:r>
            <a:endParaRPr sz="1600">
              <a:solidFill>
                <a:srgbClr val="999999"/>
              </a:solidFill>
            </a:endParaRPr>
          </a:p>
          <a:p>
            <a:pPr indent="0" lvl="0" marL="0" marR="0" rtl="0" algn="ctr">
              <a:lnSpc>
                <a:spcPct val="100000"/>
              </a:lnSpc>
              <a:spcBef>
                <a:spcPts val="0"/>
              </a:spcBef>
              <a:spcAft>
                <a:spcPts val="0"/>
              </a:spcAft>
              <a:buClr>
                <a:srgbClr val="00B0F0"/>
              </a:buClr>
              <a:buSzPts val="2000"/>
              <a:buFont typeface="Arial"/>
              <a:buNone/>
            </a:pPr>
            <a:r>
              <a:t/>
            </a:r>
            <a:endParaRPr b="1" i="1" sz="1700">
              <a:solidFill>
                <a:srgbClr val="999999"/>
              </a:solidFill>
            </a:endParaRPr>
          </a:p>
        </p:txBody>
      </p:sp>
      <p:sp>
        <p:nvSpPr>
          <p:cNvPr id="1207" name="Google Shape;1207;p90"/>
          <p:cNvSpPr/>
          <p:nvPr/>
        </p:nvSpPr>
        <p:spPr>
          <a:xfrm>
            <a:off x="181350" y="1122337"/>
            <a:ext cx="998400" cy="785700"/>
          </a:xfrm>
          <a:prstGeom prst="ellipse">
            <a:avLst/>
          </a:prstGeom>
          <a:gradFill>
            <a:gsLst>
              <a:gs pos="0">
                <a:srgbClr val="BFBFBF"/>
              </a:gs>
              <a:gs pos="100000">
                <a:srgbClr val="737373"/>
              </a:gs>
            </a:gsLst>
            <a:lin ang="5400012" scaled="0"/>
          </a:gradFill>
          <a:ln>
            <a:noFill/>
          </a:ln>
          <a:effectLst>
            <a:outerShdw blurRad="63500" dir="5400000" dist="19050">
              <a:srgbClr val="000000">
                <a:alpha val="62750"/>
              </a:srgbClr>
            </a:outerShdw>
          </a:effectLst>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s-ES" sz="1800">
                <a:solidFill>
                  <a:srgbClr val="FFFFFF"/>
                </a:solidFill>
              </a:rPr>
              <a:t>Pay Back</a:t>
            </a:r>
            <a:endParaRPr/>
          </a:p>
        </p:txBody>
      </p:sp>
      <p:sp>
        <p:nvSpPr>
          <p:cNvPr id="1208" name="Google Shape;1208;p90"/>
          <p:cNvSpPr/>
          <p:nvPr/>
        </p:nvSpPr>
        <p:spPr>
          <a:xfrm>
            <a:off x="6971250" y="1161175"/>
            <a:ext cx="2200800" cy="785700"/>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209" name="Google Shape;1209;p90"/>
          <p:cNvSpPr txBox="1"/>
          <p:nvPr/>
        </p:nvSpPr>
        <p:spPr>
          <a:xfrm>
            <a:off x="139712" y="2264899"/>
            <a:ext cx="7739100" cy="369900"/>
          </a:xfrm>
          <a:prstGeom prst="rect">
            <a:avLst/>
          </a:prstGeom>
          <a:noFill/>
          <a:ln>
            <a:noFill/>
          </a:ln>
        </p:spPr>
        <p:txBody>
          <a:bodyPr anchorCtr="0" anchor="t" bIns="45700" lIns="91425" spcFirstLastPara="1" rIns="91425" wrap="square" tIns="45700">
            <a:noAutofit/>
          </a:bodyPr>
          <a:lstStyle/>
          <a:p>
            <a:pPr indent="-273050" lvl="0" marL="285750" marR="0" rtl="0" algn="l">
              <a:lnSpc>
                <a:spcPct val="100000"/>
              </a:lnSpc>
              <a:spcBef>
                <a:spcPts val="0"/>
              </a:spcBef>
              <a:spcAft>
                <a:spcPts val="0"/>
              </a:spcAft>
              <a:buClr>
                <a:srgbClr val="000000"/>
              </a:buClr>
              <a:buSzPts val="1600"/>
              <a:buFont typeface="Arial"/>
              <a:buChar char="►"/>
            </a:pPr>
            <a:r>
              <a:rPr b="1" i="0" lang="es-ES" sz="1600" u="none">
                <a:solidFill>
                  <a:srgbClr val="000000"/>
                </a:solidFill>
                <a:latin typeface="Arial"/>
                <a:ea typeface="Arial"/>
                <a:cs typeface="Arial"/>
                <a:sym typeface="Arial"/>
              </a:rPr>
              <a:t>Cuando el Flujo de Caja (Cash Flow) es constante cada año =&gt;</a:t>
            </a:r>
            <a:endParaRPr sz="1600"/>
          </a:p>
        </p:txBody>
      </p:sp>
      <p:sp>
        <p:nvSpPr>
          <p:cNvPr id="1210" name="Google Shape;1210;p90"/>
          <p:cNvSpPr/>
          <p:nvPr/>
        </p:nvSpPr>
        <p:spPr>
          <a:xfrm>
            <a:off x="181350" y="2829325"/>
            <a:ext cx="1179600" cy="785700"/>
          </a:xfrm>
          <a:prstGeom prst="ellipse">
            <a:avLst/>
          </a:prstGeom>
          <a:gradFill>
            <a:gsLst>
              <a:gs pos="0">
                <a:srgbClr val="FDECDB"/>
              </a:gs>
              <a:gs pos="100000">
                <a:srgbClr val="F0A963"/>
              </a:gs>
            </a:gsLst>
            <a:lin ang="5400012" scaled="0"/>
          </a:gradFill>
          <a:ln>
            <a:noFill/>
          </a:ln>
          <a:effectLst>
            <a:outerShdw blurRad="63500" dir="5400000" dist="19050">
              <a:srgbClr val="000000">
                <a:alpha val="6275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rPr b="1" lang="es-ES">
                <a:solidFill>
                  <a:srgbClr val="FFFFFF"/>
                </a:solidFill>
              </a:rPr>
              <a:t>Ejercicio</a:t>
            </a:r>
            <a:endParaRPr b="1">
              <a:solidFill>
                <a:srgbClr val="FFFFFF"/>
              </a:solidFill>
            </a:endParaRPr>
          </a:p>
        </p:txBody>
      </p:sp>
      <p:sp>
        <p:nvSpPr>
          <p:cNvPr id="1211" name="Google Shape;1211;p90"/>
          <p:cNvSpPr txBox="1"/>
          <p:nvPr/>
        </p:nvSpPr>
        <p:spPr>
          <a:xfrm>
            <a:off x="1441075" y="3353338"/>
            <a:ext cx="7569300" cy="4701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rPr b="0" i="1" lang="es-ES" u="sng">
                <a:solidFill>
                  <a:srgbClr val="000000"/>
                </a:solidFill>
                <a:latin typeface="Arial"/>
                <a:ea typeface="Arial"/>
                <a:cs typeface="Arial"/>
                <a:sym typeface="Arial"/>
              </a:rPr>
              <a:t>Criterio</a:t>
            </a:r>
            <a:r>
              <a:rPr b="0" i="0" lang="es-ES" u="none">
                <a:solidFill>
                  <a:srgbClr val="000000"/>
                </a:solidFill>
                <a:latin typeface="Arial"/>
                <a:ea typeface="Arial"/>
                <a:cs typeface="Arial"/>
                <a:sym typeface="Arial"/>
              </a:rPr>
              <a:t>:  Tardaríamos 2,5 años en recuperar el dinero desembolsado. Cuanto antes lo recuperemos mejor es la inversión.</a:t>
            </a:r>
            <a:endParaRPr/>
          </a:p>
        </p:txBody>
      </p:sp>
      <p:sp>
        <p:nvSpPr>
          <p:cNvPr id="1212" name="Google Shape;1212;p90"/>
          <p:cNvSpPr txBox="1"/>
          <p:nvPr/>
        </p:nvSpPr>
        <p:spPr>
          <a:xfrm>
            <a:off x="139712" y="4038138"/>
            <a:ext cx="7739100" cy="369900"/>
          </a:xfrm>
          <a:prstGeom prst="rect">
            <a:avLst/>
          </a:prstGeom>
          <a:noFill/>
          <a:ln>
            <a:noFill/>
          </a:ln>
        </p:spPr>
        <p:txBody>
          <a:bodyPr anchorCtr="0" anchor="t" bIns="45700" lIns="91425" spcFirstLastPara="1" rIns="91425" wrap="square" tIns="45700">
            <a:noAutofit/>
          </a:bodyPr>
          <a:lstStyle/>
          <a:p>
            <a:pPr indent="-273050" lvl="0" marL="285750" marR="0" rtl="0" algn="l">
              <a:lnSpc>
                <a:spcPct val="100000"/>
              </a:lnSpc>
              <a:spcBef>
                <a:spcPts val="0"/>
              </a:spcBef>
              <a:spcAft>
                <a:spcPts val="0"/>
              </a:spcAft>
              <a:buClr>
                <a:srgbClr val="000000"/>
              </a:buClr>
              <a:buSzPts val="1600"/>
              <a:buFont typeface="Arial"/>
              <a:buChar char="►"/>
            </a:pPr>
            <a:r>
              <a:rPr b="1" i="0" lang="es-ES" sz="1600" u="none">
                <a:solidFill>
                  <a:srgbClr val="000000"/>
                </a:solidFill>
                <a:latin typeface="Arial"/>
                <a:ea typeface="Arial"/>
                <a:cs typeface="Arial"/>
                <a:sym typeface="Arial"/>
              </a:rPr>
              <a:t>Cuando el Flujo de Caja (Cash Flow) es diferente cada año =&gt;</a:t>
            </a:r>
            <a:endParaRPr sz="1600"/>
          </a:p>
        </p:txBody>
      </p:sp>
      <p:sp>
        <p:nvSpPr>
          <p:cNvPr id="1213" name="Google Shape;1213;p90"/>
          <p:cNvSpPr/>
          <p:nvPr/>
        </p:nvSpPr>
        <p:spPr>
          <a:xfrm>
            <a:off x="5841150" y="2715513"/>
            <a:ext cx="2319900" cy="633300"/>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u="none" cap="none" strike="noStrike">
                <a:latin typeface="Arial"/>
                <a:ea typeface="Arial"/>
                <a:cs typeface="Arial"/>
                <a:sym typeface="Arial"/>
              </a:rPr>
              <a:t> </a:t>
            </a:r>
            <a:endParaRPr/>
          </a:p>
        </p:txBody>
      </p:sp>
      <p:sp>
        <p:nvSpPr>
          <p:cNvPr id="1214" name="Google Shape;1214;p90"/>
          <p:cNvSpPr txBox="1"/>
          <p:nvPr/>
        </p:nvSpPr>
        <p:spPr>
          <a:xfrm>
            <a:off x="1476600" y="2811225"/>
            <a:ext cx="4248900" cy="594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Inversión de 1.000€ en el año 1=&gt; en los próximos 4 años recibimos 400€.</a:t>
            </a:r>
            <a:endParaRPr/>
          </a:p>
        </p:txBody>
      </p:sp>
      <p:sp>
        <p:nvSpPr>
          <p:cNvPr id="1215" name="Google Shape;1215;p90"/>
          <p:cNvSpPr txBox="1"/>
          <p:nvPr/>
        </p:nvSpPr>
        <p:spPr>
          <a:xfrm>
            <a:off x="1382725" y="4479463"/>
            <a:ext cx="3048000" cy="13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Invertimos 1000€ y recibimos:</a:t>
            </a:r>
            <a:endParaRPr/>
          </a:p>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Año 1: 300</a:t>
            </a:r>
            <a:endParaRPr/>
          </a:p>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Año 2: 400</a:t>
            </a:r>
            <a:endParaRPr/>
          </a:p>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Año 3: 500</a:t>
            </a:r>
            <a:endParaRPr/>
          </a:p>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Año 4: 200     </a:t>
            </a:r>
            <a:endParaRPr/>
          </a:p>
        </p:txBody>
      </p:sp>
      <p:sp>
        <p:nvSpPr>
          <p:cNvPr id="1216" name="Google Shape;1216;p90"/>
          <p:cNvSpPr txBox="1"/>
          <p:nvPr/>
        </p:nvSpPr>
        <p:spPr>
          <a:xfrm>
            <a:off x="1437150" y="6076650"/>
            <a:ext cx="6191700" cy="3873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0000"/>
              </a:buClr>
              <a:buSzPts val="1600"/>
              <a:buFont typeface="Arial"/>
              <a:buNone/>
            </a:pPr>
            <a:r>
              <a:rPr b="0" i="1" lang="es-ES" u="sng">
                <a:solidFill>
                  <a:srgbClr val="000000"/>
                </a:solidFill>
                <a:latin typeface="Arial"/>
                <a:ea typeface="Arial"/>
                <a:cs typeface="Arial"/>
                <a:sym typeface="Arial"/>
              </a:rPr>
              <a:t>Criterio:</a:t>
            </a:r>
            <a:r>
              <a:rPr b="0" i="1" lang="es-ES" u="none">
                <a:solidFill>
                  <a:srgbClr val="000000"/>
                </a:solidFill>
                <a:latin typeface="Arial"/>
                <a:ea typeface="Arial"/>
                <a:cs typeface="Arial"/>
                <a:sym typeface="Arial"/>
              </a:rPr>
              <a:t> </a:t>
            </a:r>
            <a:r>
              <a:rPr b="0" i="0" lang="es-ES" u="none">
                <a:solidFill>
                  <a:srgbClr val="000000"/>
                </a:solidFill>
                <a:latin typeface="Arial"/>
                <a:ea typeface="Arial"/>
                <a:cs typeface="Arial"/>
                <a:sym typeface="Arial"/>
              </a:rPr>
              <a:t> Tardaríamos 2,6 años en recuperar el dinero desembolsado.</a:t>
            </a:r>
            <a:endParaRPr/>
          </a:p>
        </p:txBody>
      </p:sp>
      <p:sp>
        <p:nvSpPr>
          <p:cNvPr id="1217" name="Google Shape;1217;p90"/>
          <p:cNvSpPr/>
          <p:nvPr/>
        </p:nvSpPr>
        <p:spPr>
          <a:xfrm>
            <a:off x="181350" y="4555675"/>
            <a:ext cx="1179600" cy="785700"/>
          </a:xfrm>
          <a:prstGeom prst="ellipse">
            <a:avLst/>
          </a:prstGeom>
          <a:gradFill>
            <a:gsLst>
              <a:gs pos="0">
                <a:srgbClr val="FDECDB"/>
              </a:gs>
              <a:gs pos="100000">
                <a:srgbClr val="F0A963"/>
              </a:gs>
            </a:gsLst>
            <a:lin ang="5400012" scaled="0"/>
          </a:gradFill>
          <a:ln>
            <a:noFill/>
          </a:ln>
          <a:effectLst>
            <a:outerShdw blurRad="63500" dir="5400000" dist="19050">
              <a:srgbClr val="000000">
                <a:alpha val="6275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rPr b="1" i="0" lang="es-ES" u="none">
                <a:solidFill>
                  <a:srgbClr val="FFFFFF"/>
                </a:solidFill>
                <a:latin typeface="Arial"/>
                <a:ea typeface="Arial"/>
                <a:cs typeface="Arial"/>
                <a:sym typeface="Arial"/>
              </a:rPr>
              <a:t>Ejercicio</a:t>
            </a:r>
            <a:endParaRPr/>
          </a:p>
        </p:txBody>
      </p:sp>
      <p:sp>
        <p:nvSpPr>
          <p:cNvPr id="1218" name="Google Shape;1218;p90"/>
          <p:cNvSpPr/>
          <p:nvPr/>
        </p:nvSpPr>
        <p:spPr>
          <a:xfrm>
            <a:off x="1686325" y="5393862"/>
            <a:ext cx="6919800" cy="63330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219" name="Google Shape;1219;p90"/>
          <p:cNvSpPr txBox="1"/>
          <p:nvPr/>
        </p:nvSpPr>
        <p:spPr>
          <a:xfrm>
            <a:off x="3917950" y="4475150"/>
            <a:ext cx="51822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dk1"/>
                </a:solidFill>
              </a:rPr>
              <a:t>Para alcanzar 1000 faltarán: 1000–700</a:t>
            </a:r>
            <a:r>
              <a:rPr b="1" lang="es-ES">
                <a:solidFill>
                  <a:schemeClr val="dk1"/>
                </a:solidFill>
              </a:rPr>
              <a:t>*</a:t>
            </a:r>
            <a:r>
              <a:rPr lang="es-ES">
                <a:solidFill>
                  <a:schemeClr val="dk1"/>
                </a:solidFill>
              </a:rPr>
              <a:t>=300 (de los 500 del 3er año) </a:t>
            </a:r>
            <a:endParaRPr>
              <a:solidFill>
                <a:schemeClr val="dk1"/>
              </a:solidFill>
            </a:endParaRPr>
          </a:p>
          <a:p>
            <a:pPr indent="0" lvl="0" marL="0" rtl="0" algn="l">
              <a:spcBef>
                <a:spcPts val="0"/>
              </a:spcBef>
              <a:spcAft>
                <a:spcPts val="0"/>
              </a:spcAft>
              <a:buNone/>
            </a:pPr>
            <a:r>
              <a:rPr b="1" lang="es-ES">
                <a:solidFill>
                  <a:schemeClr val="dk1"/>
                </a:solidFill>
              </a:rPr>
              <a:t>*</a:t>
            </a:r>
            <a:r>
              <a:rPr lang="es-ES">
                <a:solidFill>
                  <a:schemeClr val="dk1"/>
                </a:solidFill>
              </a:rPr>
              <a:t>(Año 1 + 2 = 300+400 = 700)</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91"/>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226" name="Google Shape;1226;p91"/>
          <p:cNvSpPr txBox="1"/>
          <p:nvPr>
            <p:ph type="title"/>
          </p:nvPr>
        </p:nvSpPr>
        <p:spPr>
          <a:xfrm>
            <a:off x="123800" y="630925"/>
            <a:ext cx="8497500" cy="401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Calibri"/>
              <a:buNone/>
            </a:pPr>
            <a:r>
              <a:rPr b="0" i="0" lang="es-ES" sz="2400" u="none" cap="none" strike="noStrike">
                <a:solidFill>
                  <a:srgbClr val="F2760D"/>
                </a:solidFill>
                <a:latin typeface="Calibri"/>
                <a:ea typeface="Calibri"/>
                <a:cs typeface="Calibri"/>
                <a:sym typeface="Calibri"/>
              </a:rPr>
              <a:t>M</a:t>
            </a:r>
            <a:r>
              <a:rPr lang="es-ES" sz="2400">
                <a:solidFill>
                  <a:srgbClr val="F2760D"/>
                </a:solidFill>
              </a:rPr>
              <a:t>É</a:t>
            </a:r>
            <a:r>
              <a:rPr b="0" i="0" lang="es-ES" sz="2400" u="none" cap="none" strike="noStrike">
                <a:solidFill>
                  <a:srgbClr val="F2760D"/>
                </a:solidFill>
                <a:latin typeface="Calibri"/>
                <a:ea typeface="Calibri"/>
                <a:cs typeface="Calibri"/>
                <a:sym typeface="Calibri"/>
              </a:rPr>
              <a:t>TODOS </a:t>
            </a:r>
            <a:r>
              <a:rPr b="1" lang="es-ES" sz="2400" u="sng">
                <a:solidFill>
                  <a:srgbClr val="F2760D"/>
                </a:solidFill>
              </a:rPr>
              <a:t>DINÁMICO</a:t>
            </a:r>
            <a:r>
              <a:rPr b="1" i="0" lang="es-ES" sz="2400" u="sng" cap="none" strike="noStrike">
                <a:solidFill>
                  <a:srgbClr val="F2760D"/>
                </a:solidFill>
                <a:latin typeface="Calibri"/>
                <a:ea typeface="Calibri"/>
                <a:cs typeface="Calibri"/>
                <a:sym typeface="Calibri"/>
              </a:rPr>
              <a:t>S</a:t>
            </a:r>
            <a:r>
              <a:rPr b="0" i="0" lang="es-ES" sz="2400" u="none" cap="none" strike="noStrike">
                <a:solidFill>
                  <a:srgbClr val="F2760D"/>
                </a:solidFill>
                <a:latin typeface="Calibri"/>
                <a:ea typeface="Calibri"/>
                <a:cs typeface="Calibri"/>
                <a:sym typeface="Calibri"/>
              </a:rPr>
              <a:t> DE SELECCIÓN DE INVERSIONES</a:t>
            </a:r>
            <a:endParaRPr sz="2400">
              <a:solidFill>
                <a:srgbClr val="F2760D"/>
              </a:solidFill>
            </a:endParaRPr>
          </a:p>
        </p:txBody>
      </p:sp>
      <p:sp>
        <p:nvSpPr>
          <p:cNvPr id="1227" name="Google Shape;1227;p91"/>
          <p:cNvSpPr txBox="1"/>
          <p:nvPr/>
        </p:nvSpPr>
        <p:spPr>
          <a:xfrm>
            <a:off x="1160575" y="76200"/>
            <a:ext cx="79833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3.2) Inversiones a largo plazo: Métodos Dinámicos</a:t>
            </a:r>
            <a:endParaRPr sz="2400">
              <a:solidFill>
                <a:srgbClr val="FFFFFF"/>
              </a:solidFill>
            </a:endParaRPr>
          </a:p>
        </p:txBody>
      </p:sp>
      <p:sp>
        <p:nvSpPr>
          <p:cNvPr id="1228" name="Google Shape;1228;p91"/>
          <p:cNvSpPr txBox="1"/>
          <p:nvPr/>
        </p:nvSpPr>
        <p:spPr>
          <a:xfrm>
            <a:off x="138075" y="1119400"/>
            <a:ext cx="8868600" cy="40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2000"/>
              <a:buFont typeface="Arial"/>
              <a:buNone/>
            </a:pPr>
            <a:r>
              <a:rPr b="1" i="0" lang="es-ES" sz="1800" u="none">
                <a:solidFill>
                  <a:srgbClr val="666666"/>
                </a:solidFill>
                <a:latin typeface="Arial"/>
                <a:ea typeface="Arial"/>
                <a:cs typeface="Arial"/>
                <a:sym typeface="Arial"/>
              </a:rPr>
              <a:t>La in</a:t>
            </a:r>
            <a:r>
              <a:rPr b="1" lang="es-ES" sz="1800">
                <a:solidFill>
                  <a:srgbClr val="666666"/>
                </a:solidFill>
              </a:rPr>
              <a:t>fluencia del Tiempo en el valor del dinero. Capitalización y descuento.</a:t>
            </a:r>
            <a:endParaRPr sz="1800">
              <a:solidFill>
                <a:srgbClr val="666666"/>
              </a:solidFill>
            </a:endParaRPr>
          </a:p>
        </p:txBody>
      </p:sp>
      <p:sp>
        <p:nvSpPr>
          <p:cNvPr id="1229" name="Google Shape;1229;p91"/>
          <p:cNvSpPr/>
          <p:nvPr/>
        </p:nvSpPr>
        <p:spPr>
          <a:xfrm>
            <a:off x="7048263" y="2910293"/>
            <a:ext cx="1686300" cy="366300"/>
          </a:xfrm>
          <a:prstGeom prst="rect">
            <a:avLst/>
          </a:prstGeom>
          <a:blipFill rotWithShape="1">
            <a:blip r:embed="rId3">
              <a:alphaModFix/>
            </a:blip>
            <a:stretch>
              <a:fillRect b="-166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230" name="Google Shape;1230;p91"/>
          <p:cNvSpPr txBox="1"/>
          <p:nvPr/>
        </p:nvSpPr>
        <p:spPr>
          <a:xfrm>
            <a:off x="90375" y="1520700"/>
            <a:ext cx="8868600" cy="648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El </a:t>
            </a:r>
            <a:r>
              <a:rPr b="0" i="1" lang="es-ES" sz="1600" u="sng">
                <a:solidFill>
                  <a:srgbClr val="000000"/>
                </a:solidFill>
                <a:latin typeface="Arial"/>
                <a:ea typeface="Arial"/>
                <a:cs typeface="Arial"/>
                <a:sym typeface="Arial"/>
              </a:rPr>
              <a:t>interés</a:t>
            </a:r>
            <a:r>
              <a:rPr b="0" i="0" lang="es-ES" sz="1600" u="none">
                <a:solidFill>
                  <a:srgbClr val="000000"/>
                </a:solidFill>
                <a:latin typeface="Arial"/>
                <a:ea typeface="Arial"/>
                <a:cs typeface="Arial"/>
                <a:sym typeface="Arial"/>
              </a:rPr>
              <a:t> puede interpretarse financieramente como la r</a:t>
            </a:r>
            <a:r>
              <a:rPr b="1" i="0" lang="es-ES" sz="1600" u="none">
                <a:solidFill>
                  <a:srgbClr val="000000"/>
                </a:solidFill>
              </a:rPr>
              <a:t>etribución económica</a:t>
            </a:r>
            <a:r>
              <a:rPr b="0" i="0" lang="es-ES" sz="1600" u="none">
                <a:solidFill>
                  <a:srgbClr val="000000"/>
                </a:solidFill>
                <a:latin typeface="Arial"/>
                <a:ea typeface="Arial"/>
                <a:cs typeface="Arial"/>
                <a:sym typeface="Arial"/>
              </a:rPr>
              <a:t> que le devuelve el capital inicial al inversionista. </a:t>
            </a:r>
            <a:endParaRPr sz="1600"/>
          </a:p>
        </p:txBody>
      </p:sp>
      <p:sp>
        <p:nvSpPr>
          <p:cNvPr id="1231" name="Google Shape;1231;p91"/>
          <p:cNvSpPr/>
          <p:nvPr/>
        </p:nvSpPr>
        <p:spPr>
          <a:xfrm>
            <a:off x="480825" y="2123150"/>
            <a:ext cx="6648900" cy="1416300"/>
          </a:xfrm>
          <a:prstGeom prst="rect">
            <a:avLst/>
          </a:prstGeom>
          <a:blipFill rotWithShape="1">
            <a:blip r:embed="rId4">
              <a:alphaModFix/>
            </a:blip>
            <a:stretch>
              <a:fillRect b="0" l="-649" r="-569" t="-173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232" name="Google Shape;1232;p91"/>
          <p:cNvSpPr/>
          <p:nvPr/>
        </p:nvSpPr>
        <p:spPr>
          <a:xfrm>
            <a:off x="7129718" y="2047309"/>
            <a:ext cx="1641000" cy="372600"/>
          </a:xfrm>
          <a:prstGeom prst="rect">
            <a:avLst/>
          </a:prstGeom>
          <a:blipFill rotWithShape="1">
            <a:blip r:embed="rId5">
              <a:alphaModFix/>
            </a:blip>
            <a:stretch>
              <a:fillRect b="-13109"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233" name="Google Shape;1233;p91"/>
          <p:cNvSpPr/>
          <p:nvPr/>
        </p:nvSpPr>
        <p:spPr>
          <a:xfrm>
            <a:off x="188375" y="5363500"/>
            <a:ext cx="8922900" cy="1069200"/>
          </a:xfrm>
          <a:prstGeom prst="rect">
            <a:avLst/>
          </a:prstGeom>
          <a:blipFill rotWithShape="1">
            <a:blip r:embed="rId6">
              <a:alphaModFix/>
            </a:blip>
            <a:stretch>
              <a:fillRect b="0" l="-479" r="-419" t="-234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234" name="Google Shape;1234;p91"/>
          <p:cNvSpPr txBox="1"/>
          <p:nvPr/>
        </p:nvSpPr>
        <p:spPr>
          <a:xfrm>
            <a:off x="112175" y="3200400"/>
            <a:ext cx="3000000" cy="59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s-ES" sz="1800">
                <a:solidFill>
                  <a:srgbClr val="666666"/>
                </a:solidFill>
              </a:rPr>
              <a:t>2 conceptos:</a:t>
            </a:r>
            <a:endParaRPr i="1"/>
          </a:p>
        </p:txBody>
      </p:sp>
      <p:sp>
        <p:nvSpPr>
          <p:cNvPr id="1235" name="Google Shape;1235;p91"/>
          <p:cNvSpPr txBox="1"/>
          <p:nvPr/>
        </p:nvSpPr>
        <p:spPr>
          <a:xfrm>
            <a:off x="188375" y="3668375"/>
            <a:ext cx="8812800" cy="7641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B0F0"/>
              </a:buClr>
              <a:buSzPts val="1800"/>
              <a:buFont typeface="Arial"/>
              <a:buNone/>
            </a:pPr>
            <a:r>
              <a:rPr b="1" i="1" lang="es-ES" sz="1600" u="none">
                <a:solidFill>
                  <a:srgbClr val="00B0F0"/>
                </a:solidFill>
                <a:latin typeface="Arial"/>
                <a:ea typeface="Arial"/>
                <a:cs typeface="Arial"/>
                <a:sym typeface="Arial"/>
              </a:rPr>
              <a:t>Capitalización: </a:t>
            </a:r>
            <a:r>
              <a:rPr lang="es-ES" sz="1600"/>
              <a:t>C</a:t>
            </a:r>
            <a:r>
              <a:rPr lang="es-ES"/>
              <a:t>uando el interés producido por un capital durante una unidad fija de tiempo se suma al capital anterior, forma un </a:t>
            </a:r>
            <a:r>
              <a:rPr b="1" lang="es-ES"/>
              <a:t>nuevo capital.</a:t>
            </a:r>
            <a:r>
              <a:rPr lang="es-ES"/>
              <a:t> Si este nuevo saldo se vuelve a invertir, por un periodo similar a la unidad fija de tiempo, generará un nuevo interés, que sumaremos al capital anterior. La repetición de este proceso se denomina CAPITALIZACIÓN o acumulación</a:t>
            </a:r>
            <a:endParaRPr/>
          </a:p>
          <a:p>
            <a:pPr indent="0" lvl="0" marL="0" marR="0" rtl="0" algn="just">
              <a:lnSpc>
                <a:spcPct val="100000"/>
              </a:lnSpc>
              <a:spcBef>
                <a:spcPts val="0"/>
              </a:spcBef>
              <a:spcAft>
                <a:spcPts val="0"/>
              </a:spcAft>
              <a:buClr>
                <a:srgbClr val="00B0F0"/>
              </a:buClr>
              <a:buSzPts val="1800"/>
              <a:buFont typeface="Arial"/>
              <a:buNone/>
            </a:pPr>
            <a:r>
              <a:t/>
            </a:r>
            <a:endParaRPr b="1" i="1" sz="700">
              <a:solidFill>
                <a:srgbClr val="00B0F0"/>
              </a:solidFill>
            </a:endParaRPr>
          </a:p>
          <a:p>
            <a:pPr indent="0" lvl="0" marL="0" marR="0" rtl="0" algn="just">
              <a:lnSpc>
                <a:spcPct val="100000"/>
              </a:lnSpc>
              <a:spcBef>
                <a:spcPts val="0"/>
              </a:spcBef>
              <a:spcAft>
                <a:spcPts val="0"/>
              </a:spcAft>
              <a:buClr>
                <a:srgbClr val="00B0F0"/>
              </a:buClr>
              <a:buSzPts val="1800"/>
              <a:buFont typeface="Arial"/>
              <a:buNone/>
            </a:pPr>
            <a:r>
              <a:rPr lang="es-ES"/>
              <a:t>S</a:t>
            </a:r>
            <a:r>
              <a:rPr b="0" i="0" lang="es-ES" u="none">
                <a:solidFill>
                  <a:srgbClr val="000000"/>
                </a:solidFill>
                <a:latin typeface="Arial"/>
                <a:ea typeface="Arial"/>
                <a:cs typeface="Arial"/>
                <a:sym typeface="Arial"/>
              </a:rPr>
              <a:t>i prestamos 1000€ con un interés del 6%, dentro de dos años deberíamos cobrarle:</a:t>
            </a:r>
            <a:endParaRPr/>
          </a:p>
          <a:p>
            <a:pPr indent="0" lvl="2" marL="547687" marR="0" rtl="0" algn="l">
              <a:lnSpc>
                <a:spcPct val="100000"/>
              </a:lnSpc>
              <a:spcBef>
                <a:spcPts val="0"/>
              </a:spcBef>
              <a:spcAft>
                <a:spcPts val="0"/>
              </a:spcAft>
              <a:buClr>
                <a:srgbClr val="000000"/>
              </a:buClr>
              <a:buSzPts val="1800"/>
              <a:buFont typeface="Arial"/>
              <a:buNone/>
            </a:pPr>
            <a:r>
              <a:rPr lang="es-ES"/>
              <a:t>i simple</a:t>
            </a:r>
            <a:r>
              <a:rPr b="0" i="0" lang="es-ES" u="none" cap="none" strike="noStrike">
                <a:solidFill>
                  <a:srgbClr val="000000"/>
                </a:solidFill>
                <a:latin typeface="Arial"/>
                <a:ea typeface="Arial"/>
                <a:cs typeface="Arial"/>
                <a:sym typeface="Arial"/>
              </a:rPr>
              <a:t>: 1.000 (1+0,06*2) = 1.</a:t>
            </a:r>
            <a:r>
              <a:rPr lang="es-ES"/>
              <a:t>120</a:t>
            </a:r>
            <a:r>
              <a:rPr b="0" i="0" lang="es-ES" u="none" cap="none" strike="noStrike">
                <a:solidFill>
                  <a:srgbClr val="000000"/>
                </a:solidFill>
                <a:latin typeface="Arial"/>
                <a:ea typeface="Arial"/>
                <a:cs typeface="Arial"/>
                <a:sym typeface="Arial"/>
              </a:rPr>
              <a:t> euros, </a:t>
            </a:r>
            <a:endParaRPr/>
          </a:p>
          <a:p>
            <a:pPr indent="0" lvl="2" marL="547687" marR="0" rtl="0" algn="l">
              <a:lnSpc>
                <a:spcPct val="100000"/>
              </a:lnSpc>
              <a:spcBef>
                <a:spcPts val="0"/>
              </a:spcBef>
              <a:spcAft>
                <a:spcPts val="0"/>
              </a:spcAft>
              <a:buClr>
                <a:srgbClr val="000000"/>
              </a:buClr>
              <a:buSzPts val="1800"/>
              <a:buFont typeface="Arial"/>
              <a:buNone/>
            </a:pPr>
            <a:r>
              <a:rPr lang="es-ES"/>
              <a:t>i compuesto</a:t>
            </a:r>
            <a:r>
              <a:rPr b="0" i="0" lang="es-ES" u="none" cap="none" strike="noStrike">
                <a:solidFill>
                  <a:srgbClr val="000000"/>
                </a:solidFill>
                <a:latin typeface="Arial"/>
                <a:ea typeface="Arial"/>
                <a:cs typeface="Arial"/>
                <a:sym typeface="Arial"/>
              </a:rPr>
              <a:t>: 1.000 (1+0,06) (1+0,06) = 1.000 (1+0.06)</a:t>
            </a:r>
            <a:r>
              <a:rPr b="0" baseline="30000" i="0" lang="es-ES" u="none" cap="none" strike="noStrike">
                <a:solidFill>
                  <a:srgbClr val="000000"/>
                </a:solidFill>
                <a:latin typeface="Arial"/>
                <a:ea typeface="Arial"/>
                <a:cs typeface="Arial"/>
                <a:sym typeface="Arial"/>
              </a:rPr>
              <a:t>2</a:t>
            </a:r>
            <a:r>
              <a:rPr b="0" i="0" lang="es-ES" u="none" cap="none" strike="noStrike">
                <a:solidFill>
                  <a:srgbClr val="000000"/>
                </a:solidFill>
                <a:latin typeface="Arial"/>
                <a:ea typeface="Arial"/>
                <a:cs typeface="Arial"/>
                <a:sym typeface="Arial"/>
              </a:rPr>
              <a:t> = 1.123,6 euros</a:t>
            </a:r>
            <a:endParaRPr/>
          </a:p>
        </p:txBody>
      </p:sp>
      <p:pic>
        <p:nvPicPr>
          <p:cNvPr id="1236" name="Google Shape;1236;p91"/>
          <p:cNvPicPr preferRelativeResize="0"/>
          <p:nvPr/>
        </p:nvPicPr>
        <p:blipFill rotWithShape="1">
          <a:blip r:embed="rId7">
            <a:alphaModFix/>
          </a:blip>
          <a:srcRect b="33465" l="0" r="0" t="29742"/>
          <a:stretch/>
        </p:blipFill>
        <p:spPr>
          <a:xfrm>
            <a:off x="7186975" y="2496100"/>
            <a:ext cx="1866124" cy="340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9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243" name="Google Shape;1243;p92"/>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3.2) Inversiones a largo plazo</a:t>
            </a:r>
            <a:endParaRPr sz="2400">
              <a:solidFill>
                <a:srgbClr val="FFFFFF"/>
              </a:solidFill>
            </a:endParaRPr>
          </a:p>
        </p:txBody>
      </p:sp>
      <p:sp>
        <p:nvSpPr>
          <p:cNvPr id="1244" name="Google Shape;1244;p92"/>
          <p:cNvSpPr txBox="1"/>
          <p:nvPr>
            <p:ph type="title"/>
          </p:nvPr>
        </p:nvSpPr>
        <p:spPr>
          <a:xfrm>
            <a:off x="123800" y="630925"/>
            <a:ext cx="8497500" cy="401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Calibri"/>
              <a:buNone/>
            </a:pPr>
            <a:r>
              <a:rPr b="0" i="0" lang="es-ES" sz="2400" u="none" cap="none" strike="noStrike">
                <a:solidFill>
                  <a:srgbClr val="F2760D"/>
                </a:solidFill>
                <a:latin typeface="Calibri"/>
                <a:ea typeface="Calibri"/>
                <a:cs typeface="Calibri"/>
                <a:sym typeface="Calibri"/>
              </a:rPr>
              <a:t>M</a:t>
            </a:r>
            <a:r>
              <a:rPr lang="es-ES" sz="2400">
                <a:solidFill>
                  <a:srgbClr val="F2760D"/>
                </a:solidFill>
              </a:rPr>
              <a:t>É</a:t>
            </a:r>
            <a:r>
              <a:rPr b="0" i="0" lang="es-ES" sz="2400" u="none" cap="none" strike="noStrike">
                <a:solidFill>
                  <a:srgbClr val="F2760D"/>
                </a:solidFill>
                <a:latin typeface="Calibri"/>
                <a:ea typeface="Calibri"/>
                <a:cs typeface="Calibri"/>
                <a:sym typeface="Calibri"/>
              </a:rPr>
              <a:t>TODOS </a:t>
            </a:r>
            <a:r>
              <a:rPr b="1" lang="es-ES" sz="2400" u="sng">
                <a:solidFill>
                  <a:srgbClr val="F2760D"/>
                </a:solidFill>
              </a:rPr>
              <a:t>DINÁMICO</a:t>
            </a:r>
            <a:r>
              <a:rPr b="1" i="0" lang="es-ES" sz="2400" u="sng" cap="none" strike="noStrike">
                <a:solidFill>
                  <a:srgbClr val="F2760D"/>
                </a:solidFill>
                <a:latin typeface="Calibri"/>
                <a:ea typeface="Calibri"/>
                <a:cs typeface="Calibri"/>
                <a:sym typeface="Calibri"/>
              </a:rPr>
              <a:t>S</a:t>
            </a:r>
            <a:r>
              <a:rPr b="0" i="0" lang="es-ES" sz="2400" u="none" cap="none" strike="noStrike">
                <a:solidFill>
                  <a:srgbClr val="F2760D"/>
                </a:solidFill>
                <a:latin typeface="Calibri"/>
                <a:ea typeface="Calibri"/>
                <a:cs typeface="Calibri"/>
                <a:sym typeface="Calibri"/>
              </a:rPr>
              <a:t> DE SELECCIÓN DE INVERSIONES</a:t>
            </a:r>
            <a:endParaRPr sz="2400">
              <a:solidFill>
                <a:srgbClr val="F2760D"/>
              </a:solidFill>
            </a:endParaRPr>
          </a:p>
        </p:txBody>
      </p:sp>
      <p:sp>
        <p:nvSpPr>
          <p:cNvPr id="1245" name="Google Shape;1245;p92"/>
          <p:cNvSpPr txBox="1"/>
          <p:nvPr/>
        </p:nvSpPr>
        <p:spPr>
          <a:xfrm>
            <a:off x="890587" y="1271587"/>
            <a:ext cx="35814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2000"/>
              <a:buFont typeface="Arial"/>
              <a:buNone/>
            </a:pPr>
            <a:r>
              <a:rPr b="1" i="0" lang="es-ES" sz="2000" u="none">
                <a:solidFill>
                  <a:srgbClr val="00A1DA"/>
                </a:solidFill>
                <a:latin typeface="Arial"/>
                <a:ea typeface="Arial"/>
                <a:cs typeface="Arial"/>
                <a:sym typeface="Arial"/>
              </a:rPr>
              <a:t>Tasa Anual Equivalente</a:t>
            </a:r>
            <a:endParaRPr>
              <a:solidFill>
                <a:srgbClr val="00A1DA"/>
              </a:solidFill>
            </a:endParaRPr>
          </a:p>
        </p:txBody>
      </p:sp>
      <p:sp>
        <p:nvSpPr>
          <p:cNvPr id="1246" name="Google Shape;1246;p92"/>
          <p:cNvSpPr txBox="1"/>
          <p:nvPr/>
        </p:nvSpPr>
        <p:spPr>
          <a:xfrm>
            <a:off x="4114800" y="1290625"/>
            <a:ext cx="50298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1800"/>
              <a:buFont typeface="Arial"/>
              <a:buNone/>
            </a:pPr>
            <a:r>
              <a:rPr b="1" i="1" lang="es-ES" sz="1800">
                <a:solidFill>
                  <a:srgbClr val="999999"/>
                </a:solidFill>
              </a:rPr>
              <a:t>Tipos de Interés mensuales, trimestrales...</a:t>
            </a:r>
            <a:endParaRPr i="1">
              <a:solidFill>
                <a:srgbClr val="999999"/>
              </a:solidFill>
            </a:endParaRPr>
          </a:p>
        </p:txBody>
      </p:sp>
      <p:sp>
        <p:nvSpPr>
          <p:cNvPr id="1247" name="Google Shape;1247;p92"/>
          <p:cNvSpPr/>
          <p:nvPr/>
        </p:nvSpPr>
        <p:spPr>
          <a:xfrm>
            <a:off x="181350" y="1046137"/>
            <a:ext cx="998400" cy="785700"/>
          </a:xfrm>
          <a:prstGeom prst="ellipse">
            <a:avLst/>
          </a:prstGeom>
          <a:gradFill>
            <a:gsLst>
              <a:gs pos="0">
                <a:srgbClr val="BFBFBF"/>
              </a:gs>
              <a:gs pos="100000">
                <a:srgbClr val="737373"/>
              </a:gs>
            </a:gsLst>
            <a:lin ang="5400012" scaled="0"/>
          </a:gradFill>
          <a:ln>
            <a:noFill/>
          </a:ln>
          <a:effectLst>
            <a:outerShdw blurRad="63500" dir="5400000" dist="19050">
              <a:srgbClr val="000000">
                <a:alpha val="627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s-ES" sz="1800">
                <a:solidFill>
                  <a:srgbClr val="FFFFFF"/>
                </a:solidFill>
              </a:rPr>
              <a:t>TAE</a:t>
            </a:r>
            <a:endParaRPr/>
          </a:p>
        </p:txBody>
      </p:sp>
      <p:sp>
        <p:nvSpPr>
          <p:cNvPr id="1248" name="Google Shape;1248;p92"/>
          <p:cNvSpPr txBox="1"/>
          <p:nvPr/>
        </p:nvSpPr>
        <p:spPr>
          <a:xfrm>
            <a:off x="1513350" y="1980924"/>
            <a:ext cx="2944800" cy="922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1000 €</a:t>
            </a:r>
            <a:endParaRPr sz="1600"/>
          </a:p>
          <a:p>
            <a:pPr indent="0" lvl="0" marL="0" marR="0" rtl="0" algn="just">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Tipo interés: 1% mensual</a:t>
            </a:r>
            <a:endParaRPr sz="1600"/>
          </a:p>
          <a:p>
            <a:pPr indent="0" lvl="0" marL="0" marR="0" rtl="0" algn="just">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periodo 1 año</a:t>
            </a:r>
            <a:endParaRPr sz="1600"/>
          </a:p>
        </p:txBody>
      </p:sp>
      <p:sp>
        <p:nvSpPr>
          <p:cNvPr id="1249" name="Google Shape;1249;p92"/>
          <p:cNvSpPr/>
          <p:nvPr/>
        </p:nvSpPr>
        <p:spPr>
          <a:xfrm>
            <a:off x="2103000" y="2785275"/>
            <a:ext cx="5242800" cy="399900"/>
          </a:xfrm>
          <a:prstGeom prst="rect">
            <a:avLst/>
          </a:prstGeom>
          <a:blipFill rotWithShape="1">
            <a:blip r:embed="rId3">
              <a:alphaModFix/>
            </a:blip>
            <a:stretch>
              <a:fillRect b="-24588" l="0" r="0" t="-819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u="none" cap="none" strike="noStrike">
                <a:latin typeface="Arial"/>
                <a:ea typeface="Arial"/>
                <a:cs typeface="Arial"/>
                <a:sym typeface="Arial"/>
              </a:rPr>
              <a:t> </a:t>
            </a:r>
            <a:endParaRPr/>
          </a:p>
        </p:txBody>
      </p:sp>
      <p:sp>
        <p:nvSpPr>
          <p:cNvPr id="1250" name="Google Shape;1250;p92"/>
          <p:cNvSpPr/>
          <p:nvPr/>
        </p:nvSpPr>
        <p:spPr>
          <a:xfrm>
            <a:off x="442100" y="4099725"/>
            <a:ext cx="9144000" cy="920700"/>
          </a:xfrm>
          <a:prstGeom prst="rect">
            <a:avLst/>
          </a:prstGeom>
          <a:blipFill rotWithShape="1">
            <a:blip r:embed="rId4">
              <a:alphaModFix/>
            </a:blip>
            <a:stretch>
              <a:fillRect b="-9928" l="-509" r="0" t="-330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251" name="Google Shape;1251;p92"/>
          <p:cNvSpPr/>
          <p:nvPr/>
        </p:nvSpPr>
        <p:spPr>
          <a:xfrm>
            <a:off x="3993251" y="2259425"/>
            <a:ext cx="5242800" cy="49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500" u="none" cap="none" strike="noStrike">
                <a:solidFill>
                  <a:srgbClr val="000000"/>
                </a:solidFill>
                <a:highlight>
                  <a:srgbClr val="C0C0C0"/>
                </a:highlight>
                <a:latin typeface="Arial"/>
                <a:ea typeface="Arial"/>
                <a:cs typeface="Arial"/>
                <a:sym typeface="Arial"/>
              </a:rPr>
              <a:t>¿Hemos pagado un 12% anual? (12 x 1%)-&gt; </a:t>
            </a:r>
            <a:r>
              <a:rPr b="1" i="0" lang="es-ES" sz="1500" u="none" cap="none" strike="noStrike">
                <a:solidFill>
                  <a:srgbClr val="000000"/>
                </a:solidFill>
                <a:highlight>
                  <a:srgbClr val="C0C0C0"/>
                </a:highlight>
                <a:latin typeface="Arial"/>
                <a:ea typeface="Arial"/>
                <a:cs typeface="Arial"/>
                <a:sym typeface="Arial"/>
              </a:rPr>
              <a:t>NO</a:t>
            </a:r>
            <a:endParaRPr sz="1500"/>
          </a:p>
        </p:txBody>
      </p:sp>
      <p:sp>
        <p:nvSpPr>
          <p:cNvPr id="1252" name="Google Shape;1252;p92"/>
          <p:cNvSpPr/>
          <p:nvPr/>
        </p:nvSpPr>
        <p:spPr>
          <a:xfrm>
            <a:off x="890575" y="3389400"/>
            <a:ext cx="3426600" cy="594300"/>
          </a:xfrm>
          <a:prstGeom prst="rect">
            <a:avLst/>
          </a:prstGeom>
          <a:blipFill rotWithShape="1">
            <a:blip r:embed="rId5">
              <a:alphaModFix/>
            </a:blip>
            <a:stretch>
              <a:fillRect b="-80355" l="-1309" r="0" t="-2052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253" name="Google Shape;1253;p92"/>
          <p:cNvSpPr txBox="1"/>
          <p:nvPr/>
        </p:nvSpPr>
        <p:spPr>
          <a:xfrm>
            <a:off x="1472375" y="5204875"/>
            <a:ext cx="3195600" cy="369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Tipo interés: 3% trimestral</a:t>
            </a:r>
            <a:endParaRPr sz="1600"/>
          </a:p>
        </p:txBody>
      </p:sp>
      <p:sp>
        <p:nvSpPr>
          <p:cNvPr id="1254" name="Google Shape;1254;p92"/>
          <p:cNvSpPr/>
          <p:nvPr/>
        </p:nvSpPr>
        <p:spPr>
          <a:xfrm>
            <a:off x="3825062" y="5159787"/>
            <a:ext cx="4883100" cy="371400"/>
          </a:xfrm>
          <a:prstGeom prst="rect">
            <a:avLst/>
          </a:prstGeom>
          <a:blipFill rotWithShape="1">
            <a:blip r:embed="rId6">
              <a:alphaModFix/>
            </a:blip>
            <a:stretch>
              <a:fillRect b="-24588" l="0" r="0" t="-819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255" name="Google Shape;1255;p92"/>
          <p:cNvSpPr/>
          <p:nvPr/>
        </p:nvSpPr>
        <p:spPr>
          <a:xfrm>
            <a:off x="4077475" y="2218524"/>
            <a:ext cx="390600" cy="368400"/>
          </a:xfrm>
          <a:prstGeom prst="rightArrow">
            <a:avLst>
              <a:gd fmla="val 38001" name="adj1"/>
              <a:gd fmla="val 53372" name="adj2"/>
            </a:avLst>
          </a:pr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56" name="Google Shape;1256;p92"/>
          <p:cNvSpPr/>
          <p:nvPr/>
        </p:nvSpPr>
        <p:spPr>
          <a:xfrm>
            <a:off x="333750" y="2030375"/>
            <a:ext cx="1077300" cy="785700"/>
          </a:xfrm>
          <a:prstGeom prst="ellipse">
            <a:avLst/>
          </a:prstGeom>
          <a:gradFill>
            <a:gsLst>
              <a:gs pos="0">
                <a:srgbClr val="FDECDB"/>
              </a:gs>
              <a:gs pos="100000">
                <a:srgbClr val="F0A963"/>
              </a:gs>
            </a:gsLst>
            <a:lin ang="5400012" scaled="0"/>
          </a:gradFill>
          <a:ln>
            <a:noFill/>
          </a:ln>
          <a:effectLst>
            <a:outerShdw blurRad="63500" dir="5400000" dist="19050">
              <a:srgbClr val="000000">
                <a:alpha val="6275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rPr b="1" lang="es-ES">
                <a:solidFill>
                  <a:srgbClr val="FFFFFF"/>
                </a:solidFill>
              </a:rPr>
              <a:t>Ejercicio</a:t>
            </a:r>
            <a:endParaRPr b="1">
              <a:solidFill>
                <a:srgbClr val="FFFFFF"/>
              </a:solidFill>
            </a:endParaRPr>
          </a:p>
        </p:txBody>
      </p:sp>
      <p:sp>
        <p:nvSpPr>
          <p:cNvPr id="1257" name="Google Shape;1257;p92"/>
          <p:cNvSpPr/>
          <p:nvPr/>
        </p:nvSpPr>
        <p:spPr>
          <a:xfrm>
            <a:off x="436050" y="5068900"/>
            <a:ext cx="1077300" cy="646200"/>
          </a:xfrm>
          <a:prstGeom prst="ellipse">
            <a:avLst/>
          </a:prstGeom>
          <a:gradFill>
            <a:gsLst>
              <a:gs pos="0">
                <a:srgbClr val="FDECDB"/>
              </a:gs>
              <a:gs pos="100000">
                <a:srgbClr val="F0A963"/>
              </a:gs>
            </a:gsLst>
            <a:lin ang="5400012" scaled="0"/>
          </a:gradFill>
          <a:ln>
            <a:noFill/>
          </a:ln>
          <a:effectLst>
            <a:outerShdw blurRad="63500" dir="5400000" dist="19050">
              <a:srgbClr val="000000">
                <a:alpha val="6275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rPr b="1" lang="es-ES">
                <a:solidFill>
                  <a:srgbClr val="FFFFFF"/>
                </a:solidFill>
              </a:rPr>
              <a:t>Ejercicio</a:t>
            </a:r>
            <a:endParaRPr b="1">
              <a:solidFill>
                <a:srgbClr val="FFFFFF"/>
              </a:solidFill>
            </a:endParaRPr>
          </a:p>
        </p:txBody>
      </p:sp>
      <p:sp>
        <p:nvSpPr>
          <p:cNvPr id="1258" name="Google Shape;1258;p92"/>
          <p:cNvSpPr/>
          <p:nvPr/>
        </p:nvSpPr>
        <p:spPr>
          <a:xfrm>
            <a:off x="4000950" y="3402200"/>
            <a:ext cx="4783500" cy="594300"/>
          </a:xfrm>
          <a:prstGeom prst="rect">
            <a:avLst/>
          </a:prstGeom>
          <a:blipFill rotWithShape="1">
            <a:blip r:embed="rId7">
              <a:alphaModFix/>
            </a:blip>
            <a:stretch>
              <a:fillRect b="-14148" l="0" r="0" t="-47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
        <p:nvSpPr>
          <p:cNvPr id="1259" name="Google Shape;1259;p92"/>
          <p:cNvSpPr/>
          <p:nvPr/>
        </p:nvSpPr>
        <p:spPr>
          <a:xfrm>
            <a:off x="4053650" y="5205624"/>
            <a:ext cx="390600" cy="368400"/>
          </a:xfrm>
          <a:prstGeom prst="rightArrow">
            <a:avLst>
              <a:gd fmla="val 38001" name="adj1"/>
              <a:gd fmla="val 53372" name="adj2"/>
            </a:avLst>
          </a:pr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60" name="Google Shape;1260;p92"/>
          <p:cNvSpPr txBox="1"/>
          <p:nvPr/>
        </p:nvSpPr>
        <p:spPr>
          <a:xfrm>
            <a:off x="1472375" y="5890675"/>
            <a:ext cx="2605200" cy="369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Tipo interés: 3% </a:t>
            </a:r>
            <a:r>
              <a:rPr lang="es-ES" sz="1600"/>
              <a:t>anual pasar a mensual</a:t>
            </a:r>
            <a:endParaRPr sz="1600"/>
          </a:p>
        </p:txBody>
      </p:sp>
      <p:sp>
        <p:nvSpPr>
          <p:cNvPr id="1261" name="Google Shape;1261;p92"/>
          <p:cNvSpPr/>
          <p:nvPr/>
        </p:nvSpPr>
        <p:spPr>
          <a:xfrm>
            <a:off x="436050" y="5793700"/>
            <a:ext cx="1077300" cy="594300"/>
          </a:xfrm>
          <a:prstGeom prst="ellipse">
            <a:avLst/>
          </a:prstGeom>
          <a:gradFill>
            <a:gsLst>
              <a:gs pos="0">
                <a:srgbClr val="FDECDB"/>
              </a:gs>
              <a:gs pos="100000">
                <a:srgbClr val="F0A963"/>
              </a:gs>
            </a:gsLst>
            <a:lin ang="5400012" scaled="0"/>
          </a:gradFill>
          <a:ln>
            <a:noFill/>
          </a:ln>
          <a:effectLst>
            <a:outerShdw blurRad="63500" dir="5400000" dist="19050">
              <a:srgbClr val="000000">
                <a:alpha val="6275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Arial"/>
              <a:buNone/>
            </a:pPr>
            <a:r>
              <a:rPr b="1" lang="es-ES">
                <a:solidFill>
                  <a:srgbClr val="FFFFFF"/>
                </a:solidFill>
              </a:rPr>
              <a:t>Ejercicio</a:t>
            </a:r>
            <a:endParaRPr b="1">
              <a:solidFill>
                <a:srgbClr val="FFFFFF"/>
              </a:solidFill>
            </a:endParaRPr>
          </a:p>
        </p:txBody>
      </p:sp>
      <p:sp>
        <p:nvSpPr>
          <p:cNvPr id="1262" name="Google Shape;1262;p92"/>
          <p:cNvSpPr/>
          <p:nvPr/>
        </p:nvSpPr>
        <p:spPr>
          <a:xfrm>
            <a:off x="4053650" y="5967624"/>
            <a:ext cx="390600" cy="368400"/>
          </a:xfrm>
          <a:prstGeom prst="rightArrow">
            <a:avLst>
              <a:gd fmla="val 38001" name="adj1"/>
              <a:gd fmla="val 53372" name="adj2"/>
            </a:avLst>
          </a:pr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63" name="Google Shape;1263;p92"/>
          <p:cNvSpPr txBox="1"/>
          <p:nvPr/>
        </p:nvSpPr>
        <p:spPr>
          <a:xfrm>
            <a:off x="4559150" y="5940750"/>
            <a:ext cx="37116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500">
                <a:latin typeface="Calibri"/>
                <a:ea typeface="Calibri"/>
                <a:cs typeface="Calibri"/>
                <a:sym typeface="Calibri"/>
              </a:rPr>
              <a:t>interés m= (1+0,03)              - 1= </a:t>
            </a:r>
            <a:r>
              <a:rPr lang="es-ES" sz="1500">
                <a:solidFill>
                  <a:schemeClr val="dk1"/>
                </a:solidFill>
              </a:rPr>
              <a:t>0.2466%</a:t>
            </a:r>
            <a:endParaRPr sz="1500">
              <a:latin typeface="Calibri"/>
              <a:ea typeface="Calibri"/>
              <a:cs typeface="Calibri"/>
              <a:sym typeface="Calibri"/>
            </a:endParaRPr>
          </a:p>
        </p:txBody>
      </p:sp>
      <p:sp>
        <p:nvSpPr>
          <p:cNvPr id="1264" name="Google Shape;1264;p92"/>
          <p:cNvSpPr txBox="1"/>
          <p:nvPr/>
        </p:nvSpPr>
        <p:spPr>
          <a:xfrm>
            <a:off x="6119975" y="5850850"/>
            <a:ext cx="6549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500">
                <a:latin typeface="Calibri"/>
                <a:ea typeface="Calibri"/>
                <a:cs typeface="Calibri"/>
                <a:sym typeface="Calibri"/>
              </a:rPr>
              <a:t>1/12</a:t>
            </a:r>
            <a:endParaRPr sz="15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1"/>
                                        </p:tgtEl>
                                        <p:attrNameLst>
                                          <p:attrName>style.visibility</p:attrName>
                                        </p:attrNameLst>
                                      </p:cBhvr>
                                      <p:to>
                                        <p:strVal val="visible"/>
                                      </p:to>
                                    </p:set>
                                    <p:animEffect filter="fade" transition="in">
                                      <p:cBhvr>
                                        <p:cTn dur="1000"/>
                                        <p:tgtEl>
                                          <p:spTgt spid="1251"/>
                                        </p:tgtEl>
                                      </p:cBhvr>
                                    </p:animEffect>
                                  </p:childTnLst>
                                </p:cTn>
                              </p:par>
                              <p:par>
                                <p:cTn fill="hold" nodeType="withEffect" presetClass="entr" presetID="10" presetSubtype="0">
                                  <p:stCondLst>
                                    <p:cond delay="0"/>
                                  </p:stCondLst>
                                  <p:childTnLst>
                                    <p:set>
                                      <p:cBhvr>
                                        <p:cTn dur="1" fill="hold">
                                          <p:stCondLst>
                                            <p:cond delay="0"/>
                                          </p:stCondLst>
                                        </p:cTn>
                                        <p:tgtEl>
                                          <p:spTgt spid="1255"/>
                                        </p:tgtEl>
                                        <p:attrNameLst>
                                          <p:attrName>style.visibility</p:attrName>
                                        </p:attrNameLst>
                                      </p:cBhvr>
                                      <p:to>
                                        <p:strVal val="visible"/>
                                      </p:to>
                                    </p:set>
                                    <p:animEffect filter="fade" transition="in">
                                      <p:cBhvr>
                                        <p:cTn dur="1000"/>
                                        <p:tgtEl>
                                          <p:spTgt spid="1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9"/>
                                        </p:tgtEl>
                                        <p:attrNameLst>
                                          <p:attrName>style.visibility</p:attrName>
                                        </p:attrNameLst>
                                      </p:cBhvr>
                                      <p:to>
                                        <p:strVal val="visible"/>
                                      </p:to>
                                    </p:set>
                                    <p:animEffect filter="fade" transition="in">
                                      <p:cBhvr>
                                        <p:cTn dur="1000"/>
                                        <p:tgtEl>
                                          <p:spTgt spid="1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0"/>
                                        </p:tgtEl>
                                        <p:attrNameLst>
                                          <p:attrName>style.visibility</p:attrName>
                                        </p:attrNameLst>
                                      </p:cBhvr>
                                      <p:to>
                                        <p:strVal val="visible"/>
                                      </p:to>
                                    </p:set>
                                    <p:animEffect filter="fade" transition="in">
                                      <p:cBhvr>
                                        <p:cTn dur="1000"/>
                                        <p:tgtEl>
                                          <p:spTgt spid="1250"/>
                                        </p:tgtEl>
                                      </p:cBhvr>
                                    </p:animEffect>
                                  </p:childTnLst>
                                </p:cTn>
                              </p:par>
                              <p:par>
                                <p:cTn fill="hold" nodeType="with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1000"/>
                                        <p:tgtEl>
                                          <p:spTgt spid="1252"/>
                                        </p:tgtEl>
                                      </p:cBhvr>
                                    </p:animEffect>
                                  </p:childTnLst>
                                </p:cTn>
                              </p:par>
                              <p:par>
                                <p:cTn fill="hold" nodeType="with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000"/>
                                        <p:tgtEl>
                                          <p:spTgt spid="1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3"/>
                                        </p:tgtEl>
                                        <p:attrNameLst>
                                          <p:attrName>style.visibility</p:attrName>
                                        </p:attrNameLst>
                                      </p:cBhvr>
                                      <p:to>
                                        <p:strVal val="visible"/>
                                      </p:to>
                                    </p:set>
                                    <p:animEffect filter="fade" transition="in">
                                      <p:cBhvr>
                                        <p:cTn dur="1000"/>
                                        <p:tgtEl>
                                          <p:spTgt spid="1253"/>
                                        </p:tgtEl>
                                      </p:cBhvr>
                                    </p:animEffect>
                                  </p:childTnLst>
                                </p:cTn>
                              </p:par>
                              <p:par>
                                <p:cTn fill="hold" nodeType="withEffect" presetClass="entr" presetID="10" presetSubtype="0">
                                  <p:stCondLst>
                                    <p:cond delay="0"/>
                                  </p:stCondLst>
                                  <p:childTnLst>
                                    <p:set>
                                      <p:cBhvr>
                                        <p:cTn dur="1" fill="hold">
                                          <p:stCondLst>
                                            <p:cond delay="0"/>
                                          </p:stCondLst>
                                        </p:cTn>
                                        <p:tgtEl>
                                          <p:spTgt spid="1254"/>
                                        </p:tgtEl>
                                        <p:attrNameLst>
                                          <p:attrName>style.visibility</p:attrName>
                                        </p:attrNameLst>
                                      </p:cBhvr>
                                      <p:to>
                                        <p:strVal val="visible"/>
                                      </p:to>
                                    </p:set>
                                    <p:animEffect filter="fade" transition="in">
                                      <p:cBhvr>
                                        <p:cTn dur="1000"/>
                                        <p:tgtEl>
                                          <p:spTgt spid="1254"/>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par>
                                <p:cTn fill="hold" nodeType="with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9" name="Shape 1269"/>
        <p:cNvGrpSpPr/>
        <p:nvPr/>
      </p:nvGrpSpPr>
      <p:grpSpPr>
        <a:xfrm>
          <a:off x="0" y="0"/>
          <a:ext cx="0" cy="0"/>
          <a:chOff x="0" y="0"/>
          <a:chExt cx="0" cy="0"/>
        </a:xfrm>
      </p:grpSpPr>
      <p:sp>
        <p:nvSpPr>
          <p:cNvPr id="1270" name="Google Shape;1270;p93"/>
          <p:cNvSpPr/>
          <p:nvPr/>
        </p:nvSpPr>
        <p:spPr>
          <a:xfrm>
            <a:off x="141950" y="1699775"/>
            <a:ext cx="8947800" cy="742800"/>
          </a:xfrm>
          <a:prstGeom prst="roundRect">
            <a:avLst>
              <a:gd fmla="val 16667" name="adj"/>
            </a:avLst>
          </a:prstGeom>
          <a:noFill/>
          <a:ln cap="flat" cmpd="sng" w="12700">
            <a:solidFill>
              <a:srgbClr val="B7B7B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71" name="Google Shape;1271;p93"/>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272" name="Google Shape;1272;p93"/>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3.2) Inversiones a largo plazo</a:t>
            </a:r>
            <a:endParaRPr sz="2400">
              <a:solidFill>
                <a:srgbClr val="FFFFFF"/>
              </a:solidFill>
            </a:endParaRPr>
          </a:p>
        </p:txBody>
      </p:sp>
      <p:sp>
        <p:nvSpPr>
          <p:cNvPr id="1273" name="Google Shape;1273;p93"/>
          <p:cNvSpPr txBox="1"/>
          <p:nvPr>
            <p:ph type="title"/>
          </p:nvPr>
        </p:nvSpPr>
        <p:spPr>
          <a:xfrm>
            <a:off x="123800" y="630925"/>
            <a:ext cx="8497500" cy="401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C00000"/>
              </a:buClr>
              <a:buSzPts val="3200"/>
              <a:buFont typeface="Calibri"/>
              <a:buNone/>
            </a:pPr>
            <a:r>
              <a:rPr b="0" i="0" lang="es-ES" sz="2400" u="none" cap="none" strike="noStrike">
                <a:solidFill>
                  <a:srgbClr val="F2760D"/>
                </a:solidFill>
                <a:latin typeface="Calibri"/>
                <a:ea typeface="Calibri"/>
                <a:cs typeface="Calibri"/>
                <a:sym typeface="Calibri"/>
              </a:rPr>
              <a:t>M</a:t>
            </a:r>
            <a:r>
              <a:rPr lang="es-ES" sz="2400">
                <a:solidFill>
                  <a:srgbClr val="F2760D"/>
                </a:solidFill>
              </a:rPr>
              <a:t>É</a:t>
            </a:r>
            <a:r>
              <a:rPr b="0" i="0" lang="es-ES" sz="2400" u="none" cap="none" strike="noStrike">
                <a:solidFill>
                  <a:srgbClr val="F2760D"/>
                </a:solidFill>
                <a:latin typeface="Calibri"/>
                <a:ea typeface="Calibri"/>
                <a:cs typeface="Calibri"/>
                <a:sym typeface="Calibri"/>
              </a:rPr>
              <a:t>TODOS </a:t>
            </a:r>
            <a:r>
              <a:rPr b="1" lang="es-ES" sz="2400" u="sng">
                <a:solidFill>
                  <a:srgbClr val="F2760D"/>
                </a:solidFill>
              </a:rPr>
              <a:t>DINÁMICO</a:t>
            </a:r>
            <a:r>
              <a:rPr b="1" i="0" lang="es-ES" sz="2400" u="sng" cap="none" strike="noStrike">
                <a:solidFill>
                  <a:srgbClr val="F2760D"/>
                </a:solidFill>
                <a:latin typeface="Calibri"/>
                <a:ea typeface="Calibri"/>
                <a:cs typeface="Calibri"/>
                <a:sym typeface="Calibri"/>
              </a:rPr>
              <a:t>S</a:t>
            </a:r>
            <a:r>
              <a:rPr b="0" i="0" lang="es-ES" sz="2400" u="none" cap="none" strike="noStrike">
                <a:solidFill>
                  <a:srgbClr val="F2760D"/>
                </a:solidFill>
                <a:latin typeface="Calibri"/>
                <a:ea typeface="Calibri"/>
                <a:cs typeface="Calibri"/>
                <a:sym typeface="Calibri"/>
              </a:rPr>
              <a:t> DE SELECCIÓN DE INVERSIONES</a:t>
            </a:r>
            <a:endParaRPr sz="2400">
              <a:solidFill>
                <a:srgbClr val="F2760D"/>
              </a:solidFill>
            </a:endParaRPr>
          </a:p>
        </p:txBody>
      </p:sp>
      <p:sp>
        <p:nvSpPr>
          <p:cNvPr id="1274" name="Google Shape;1274;p93"/>
          <p:cNvSpPr txBox="1"/>
          <p:nvPr/>
        </p:nvSpPr>
        <p:spPr>
          <a:xfrm>
            <a:off x="814364" y="1271575"/>
            <a:ext cx="68718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2000"/>
              <a:buFont typeface="Arial"/>
              <a:buNone/>
            </a:pPr>
            <a:r>
              <a:rPr b="1" lang="es-ES" sz="2000">
                <a:solidFill>
                  <a:srgbClr val="00A1DA"/>
                </a:solidFill>
              </a:rPr>
              <a:t>Valor Actualizado Neto de un proyecto de inversión</a:t>
            </a:r>
            <a:endParaRPr>
              <a:solidFill>
                <a:srgbClr val="00A1DA"/>
              </a:solidFill>
            </a:endParaRPr>
          </a:p>
        </p:txBody>
      </p:sp>
      <p:sp>
        <p:nvSpPr>
          <p:cNvPr id="1275" name="Google Shape;1275;p93"/>
          <p:cNvSpPr/>
          <p:nvPr/>
        </p:nvSpPr>
        <p:spPr>
          <a:xfrm>
            <a:off x="105150" y="1046137"/>
            <a:ext cx="998400" cy="785700"/>
          </a:xfrm>
          <a:prstGeom prst="ellipse">
            <a:avLst/>
          </a:prstGeom>
          <a:gradFill>
            <a:gsLst>
              <a:gs pos="0">
                <a:srgbClr val="BFBFBF"/>
              </a:gs>
              <a:gs pos="100000">
                <a:srgbClr val="737373"/>
              </a:gs>
            </a:gsLst>
            <a:lin ang="5400012" scaled="0"/>
          </a:gradFill>
          <a:ln>
            <a:noFill/>
          </a:ln>
          <a:effectLst>
            <a:outerShdw blurRad="63500" dir="5400000" dist="19050">
              <a:srgbClr val="000000">
                <a:alpha val="627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s-ES" sz="1800">
                <a:solidFill>
                  <a:srgbClr val="FFFFFF"/>
                </a:solidFill>
              </a:rPr>
              <a:t>VAN</a:t>
            </a:r>
            <a:endParaRPr/>
          </a:p>
        </p:txBody>
      </p:sp>
      <p:sp>
        <p:nvSpPr>
          <p:cNvPr id="1276" name="Google Shape;1276;p93"/>
          <p:cNvSpPr/>
          <p:nvPr/>
        </p:nvSpPr>
        <p:spPr>
          <a:xfrm>
            <a:off x="5328425" y="1811675"/>
            <a:ext cx="3815400" cy="519000"/>
          </a:xfrm>
          <a:prstGeom prst="rect">
            <a:avLst/>
          </a:prstGeom>
          <a:blipFill rotWithShape="1">
            <a:blip r:embed="rId3">
              <a:alphaModFix/>
            </a:blip>
            <a:stretch>
              <a:fillRect b="-11759" l="0" r="-369" t="-117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pic>
        <p:nvPicPr>
          <p:cNvPr id="1277" name="Google Shape;1277;p93"/>
          <p:cNvPicPr preferRelativeResize="0"/>
          <p:nvPr/>
        </p:nvPicPr>
        <p:blipFill rotWithShape="1">
          <a:blip r:embed="rId4">
            <a:alphaModFix/>
          </a:blip>
          <a:srcRect b="0" l="0" r="0" t="0"/>
          <a:stretch/>
        </p:blipFill>
        <p:spPr>
          <a:xfrm>
            <a:off x="211250" y="1801600"/>
            <a:ext cx="5504874" cy="609600"/>
          </a:xfrm>
          <a:prstGeom prst="rect">
            <a:avLst/>
          </a:prstGeom>
          <a:noFill/>
          <a:ln>
            <a:noFill/>
          </a:ln>
        </p:spPr>
      </p:pic>
      <p:sp>
        <p:nvSpPr>
          <p:cNvPr id="1278" name="Google Shape;1278;p93"/>
          <p:cNvSpPr txBox="1"/>
          <p:nvPr/>
        </p:nvSpPr>
        <p:spPr>
          <a:xfrm>
            <a:off x="3346362" y="4043562"/>
            <a:ext cx="1849500" cy="369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Cn = Co (1 + 𝑖)</a:t>
            </a:r>
            <a:r>
              <a:rPr b="0" baseline="30000" i="0" lang="es-ES" sz="1600" u="none">
                <a:solidFill>
                  <a:srgbClr val="000000"/>
                </a:solidFill>
                <a:latin typeface="Arial"/>
                <a:ea typeface="Arial"/>
                <a:cs typeface="Arial"/>
                <a:sym typeface="Arial"/>
              </a:rPr>
              <a:t>n</a:t>
            </a:r>
            <a:endParaRPr sz="1600"/>
          </a:p>
        </p:txBody>
      </p:sp>
      <p:sp>
        <p:nvSpPr>
          <p:cNvPr id="1279" name="Google Shape;1279;p93"/>
          <p:cNvSpPr txBox="1"/>
          <p:nvPr/>
        </p:nvSpPr>
        <p:spPr>
          <a:xfrm>
            <a:off x="3807612" y="4427938"/>
            <a:ext cx="1528800" cy="646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Co =    </a:t>
            </a:r>
            <a:r>
              <a:rPr b="0" i="0" lang="es-ES" sz="1600" u="sng">
                <a:solidFill>
                  <a:srgbClr val="000000"/>
                </a:solidFill>
                <a:latin typeface="Arial"/>
                <a:ea typeface="Arial"/>
                <a:cs typeface="Arial"/>
                <a:sym typeface="Arial"/>
              </a:rPr>
              <a:t>Cn</a:t>
            </a:r>
            <a:endParaRPr sz="1600"/>
          </a:p>
          <a:p>
            <a:pPr indent="0" lvl="0" marL="0" marR="0" rtl="0" algn="l">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          (1 + 𝑖)</a:t>
            </a:r>
            <a:r>
              <a:rPr b="0" baseline="30000" i="0" lang="es-ES" sz="1600" u="none">
                <a:solidFill>
                  <a:srgbClr val="000000"/>
                </a:solidFill>
                <a:latin typeface="Arial"/>
                <a:ea typeface="Arial"/>
                <a:cs typeface="Arial"/>
                <a:sym typeface="Arial"/>
              </a:rPr>
              <a:t>n</a:t>
            </a:r>
            <a:endParaRPr sz="1600"/>
          </a:p>
        </p:txBody>
      </p:sp>
      <p:sp>
        <p:nvSpPr>
          <p:cNvPr id="1280" name="Google Shape;1280;p93"/>
          <p:cNvSpPr txBox="1"/>
          <p:nvPr/>
        </p:nvSpPr>
        <p:spPr>
          <a:xfrm>
            <a:off x="1876075" y="6034750"/>
            <a:ext cx="47751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1800"/>
              <a:buFont typeface="Arial"/>
              <a:buNone/>
            </a:pPr>
            <a:r>
              <a:rPr b="1" i="0" lang="es-ES" sz="1800" u="none">
                <a:solidFill>
                  <a:srgbClr val="00B0F0"/>
                </a:solidFill>
                <a:latin typeface="Arial"/>
                <a:ea typeface="Arial"/>
                <a:cs typeface="Arial"/>
                <a:sym typeface="Arial"/>
              </a:rPr>
              <a:t>Si un proyecto tiene un VAN &gt; 0 es viable</a:t>
            </a:r>
            <a:endParaRPr/>
          </a:p>
        </p:txBody>
      </p:sp>
      <p:sp>
        <p:nvSpPr>
          <p:cNvPr id="1281" name="Google Shape;1281;p93"/>
          <p:cNvSpPr txBox="1"/>
          <p:nvPr/>
        </p:nvSpPr>
        <p:spPr>
          <a:xfrm>
            <a:off x="1066650" y="4451500"/>
            <a:ext cx="29724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Traer al presente el valor=&gt;</a:t>
            </a:r>
            <a:endParaRPr sz="1600"/>
          </a:p>
        </p:txBody>
      </p:sp>
      <p:sp>
        <p:nvSpPr>
          <p:cNvPr id="1282" name="Google Shape;1282;p93"/>
          <p:cNvSpPr txBox="1"/>
          <p:nvPr/>
        </p:nvSpPr>
        <p:spPr>
          <a:xfrm>
            <a:off x="1190287" y="4070549"/>
            <a:ext cx="2193900" cy="369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Valor en el futuro=&gt;</a:t>
            </a:r>
            <a:endParaRPr sz="1600"/>
          </a:p>
        </p:txBody>
      </p:sp>
      <p:sp>
        <p:nvSpPr>
          <p:cNvPr id="1283" name="Google Shape;1283;p93"/>
          <p:cNvSpPr txBox="1"/>
          <p:nvPr/>
        </p:nvSpPr>
        <p:spPr>
          <a:xfrm>
            <a:off x="39475" y="5134662"/>
            <a:ext cx="1531800" cy="58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Co =   </a:t>
            </a:r>
            <a:r>
              <a:rPr b="0" i="0" lang="es-ES" sz="1600" u="sng">
                <a:solidFill>
                  <a:srgbClr val="000000"/>
                </a:solidFill>
                <a:latin typeface="Arial"/>
                <a:ea typeface="Arial"/>
                <a:cs typeface="Arial"/>
                <a:sym typeface="Arial"/>
              </a:rPr>
              <a:t>15.000</a:t>
            </a:r>
            <a:endParaRPr sz="1600"/>
          </a:p>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        (1 + 0,05)</a:t>
            </a:r>
            <a:endParaRPr sz="1600"/>
          </a:p>
        </p:txBody>
      </p:sp>
      <p:sp>
        <p:nvSpPr>
          <p:cNvPr id="1284" name="Google Shape;1284;p93"/>
          <p:cNvSpPr txBox="1"/>
          <p:nvPr/>
        </p:nvSpPr>
        <p:spPr>
          <a:xfrm>
            <a:off x="1530137" y="5134662"/>
            <a:ext cx="1419300" cy="58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  </a:t>
            </a:r>
            <a:r>
              <a:rPr b="0" i="0" lang="es-ES" sz="1600" u="sng">
                <a:solidFill>
                  <a:srgbClr val="000000"/>
                </a:solidFill>
                <a:latin typeface="Arial"/>
                <a:ea typeface="Arial"/>
                <a:cs typeface="Arial"/>
                <a:sym typeface="Arial"/>
              </a:rPr>
              <a:t>60.000</a:t>
            </a:r>
            <a:endParaRPr sz="1600"/>
          </a:p>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(1 + 0,05)2</a:t>
            </a:r>
            <a:endParaRPr sz="1600"/>
          </a:p>
        </p:txBody>
      </p:sp>
      <p:sp>
        <p:nvSpPr>
          <p:cNvPr id="1285" name="Google Shape;1285;p93"/>
          <p:cNvSpPr txBox="1"/>
          <p:nvPr/>
        </p:nvSpPr>
        <p:spPr>
          <a:xfrm>
            <a:off x="1404725" y="5218800"/>
            <a:ext cx="304800" cy="3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a:t>
            </a:r>
            <a:endParaRPr sz="1600"/>
          </a:p>
        </p:txBody>
      </p:sp>
      <p:sp>
        <p:nvSpPr>
          <p:cNvPr id="1286" name="Google Shape;1286;p93"/>
          <p:cNvSpPr txBox="1"/>
          <p:nvPr/>
        </p:nvSpPr>
        <p:spPr>
          <a:xfrm>
            <a:off x="2568362" y="5218800"/>
            <a:ext cx="2712900" cy="3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 14.286+ 54.422= 68.708€</a:t>
            </a:r>
            <a:endParaRPr sz="1600"/>
          </a:p>
        </p:txBody>
      </p:sp>
      <p:sp>
        <p:nvSpPr>
          <p:cNvPr id="1287" name="Google Shape;1287;p93"/>
          <p:cNvSpPr txBox="1"/>
          <p:nvPr/>
        </p:nvSpPr>
        <p:spPr>
          <a:xfrm>
            <a:off x="5794125" y="5220675"/>
            <a:ext cx="3196200" cy="369900"/>
          </a:xfrm>
          <a:prstGeom prst="rect">
            <a:avLst/>
          </a:prstGeom>
          <a:solidFill>
            <a:srgbClr val="E8E8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VAN= -70.000+ 68.708=</a:t>
            </a:r>
            <a:r>
              <a:rPr b="1" i="0" lang="es-ES" sz="1600" u="none">
                <a:solidFill>
                  <a:srgbClr val="000000"/>
                </a:solidFill>
              </a:rPr>
              <a:t> -1.292€</a:t>
            </a:r>
            <a:endParaRPr b="1" sz="1600"/>
          </a:p>
        </p:txBody>
      </p:sp>
      <p:sp>
        <p:nvSpPr>
          <p:cNvPr id="1288" name="Google Shape;1288;p93"/>
          <p:cNvSpPr txBox="1"/>
          <p:nvPr/>
        </p:nvSpPr>
        <p:spPr>
          <a:xfrm>
            <a:off x="5815325" y="5615650"/>
            <a:ext cx="2841600" cy="519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0" i="0" lang="es-ES" sz="1700" u="none">
                <a:solidFill>
                  <a:srgbClr val="000000"/>
                </a:solidFill>
                <a:latin typeface="Arial"/>
                <a:ea typeface="Arial"/>
                <a:cs typeface="Arial"/>
                <a:sym typeface="Arial"/>
              </a:rPr>
              <a:t>Como el VAN es negativo= </a:t>
            </a:r>
            <a:r>
              <a:rPr b="1" i="0" lang="es-ES" sz="1700" u="none">
                <a:solidFill>
                  <a:srgbClr val="BB2B35"/>
                </a:solidFill>
                <a:latin typeface="Arial"/>
                <a:ea typeface="Arial"/>
                <a:cs typeface="Arial"/>
                <a:sym typeface="Arial"/>
              </a:rPr>
              <a:t>no invertiremos. </a:t>
            </a:r>
            <a:endParaRPr/>
          </a:p>
        </p:txBody>
      </p:sp>
      <p:sp>
        <p:nvSpPr>
          <p:cNvPr id="1289" name="Google Shape;1289;p93"/>
          <p:cNvSpPr txBox="1"/>
          <p:nvPr/>
        </p:nvSpPr>
        <p:spPr>
          <a:xfrm>
            <a:off x="39475" y="6335125"/>
            <a:ext cx="9144000" cy="5190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1900"/>
              <a:buFont typeface="Arial"/>
              <a:buNone/>
            </a:pPr>
            <a:r>
              <a:rPr b="1" i="0" lang="es-ES" sz="1900" u="none">
                <a:solidFill>
                  <a:srgbClr val="00B0F0"/>
                </a:solidFill>
                <a:latin typeface="Arial"/>
                <a:ea typeface="Arial"/>
                <a:cs typeface="Arial"/>
                <a:sym typeface="Arial"/>
              </a:rPr>
              <a:t>El VAN calcula la ganancia neta generada por un proyecto de inversión</a:t>
            </a:r>
            <a:endParaRPr/>
          </a:p>
        </p:txBody>
      </p:sp>
      <p:sp>
        <p:nvSpPr>
          <p:cNvPr id="1290" name="Google Shape;1290;p93"/>
          <p:cNvSpPr/>
          <p:nvPr/>
        </p:nvSpPr>
        <p:spPr>
          <a:xfrm>
            <a:off x="5275650" y="5195700"/>
            <a:ext cx="518474" cy="367975"/>
          </a:xfrm>
          <a:custGeom>
            <a:rect b="b" l="l" r="r" t="t"/>
            <a:pathLst>
              <a:path extrusionOk="0" h="369824" w="518474">
                <a:moveTo>
                  <a:pt x="0" y="92456"/>
                </a:moveTo>
                <a:lnTo>
                  <a:pt x="11557" y="92456"/>
                </a:lnTo>
                <a:lnTo>
                  <a:pt x="11557" y="277368"/>
                </a:lnTo>
                <a:lnTo>
                  <a:pt x="0" y="277368"/>
                </a:lnTo>
                <a:lnTo>
                  <a:pt x="0" y="92456"/>
                </a:lnTo>
                <a:close/>
                <a:moveTo>
                  <a:pt x="23114" y="92456"/>
                </a:moveTo>
                <a:lnTo>
                  <a:pt x="46228" y="92456"/>
                </a:lnTo>
                <a:lnTo>
                  <a:pt x="46228" y="277368"/>
                </a:lnTo>
                <a:lnTo>
                  <a:pt x="23114" y="277368"/>
                </a:lnTo>
                <a:lnTo>
                  <a:pt x="23114" y="92456"/>
                </a:lnTo>
                <a:close/>
                <a:moveTo>
                  <a:pt x="57785" y="92456"/>
                </a:moveTo>
                <a:lnTo>
                  <a:pt x="333562" y="92456"/>
                </a:lnTo>
                <a:lnTo>
                  <a:pt x="333562" y="0"/>
                </a:lnTo>
                <a:lnTo>
                  <a:pt x="518474" y="184912"/>
                </a:lnTo>
                <a:lnTo>
                  <a:pt x="333562" y="369824"/>
                </a:lnTo>
                <a:lnTo>
                  <a:pt x="333562" y="277368"/>
                </a:lnTo>
                <a:lnTo>
                  <a:pt x="57785" y="277368"/>
                </a:lnTo>
                <a:lnTo>
                  <a:pt x="57785" y="92456"/>
                </a:lnTo>
                <a:close/>
              </a:path>
            </a:pathLst>
          </a:cu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cxnSp>
        <p:nvCxnSpPr>
          <p:cNvPr id="1291" name="Google Shape;1291;p93"/>
          <p:cNvCxnSpPr/>
          <p:nvPr/>
        </p:nvCxnSpPr>
        <p:spPr>
          <a:xfrm flipH="1" rot="10800000">
            <a:off x="4723975" y="3342249"/>
            <a:ext cx="4317000" cy="40800"/>
          </a:xfrm>
          <a:prstGeom prst="straightConnector1">
            <a:avLst/>
          </a:prstGeom>
          <a:noFill/>
          <a:ln cap="flat" cmpd="sng" w="57150">
            <a:solidFill>
              <a:srgbClr val="00B0EA"/>
            </a:solidFill>
            <a:prstDash val="solid"/>
            <a:miter lim="800000"/>
            <a:headEnd len="med" w="med" type="stealth"/>
            <a:tailEnd len="med" w="med" type="stealth"/>
          </a:ln>
        </p:spPr>
      </p:cxnSp>
      <p:cxnSp>
        <p:nvCxnSpPr>
          <p:cNvPr id="1292" name="Google Shape;1292;p93"/>
          <p:cNvCxnSpPr/>
          <p:nvPr/>
        </p:nvCxnSpPr>
        <p:spPr>
          <a:xfrm>
            <a:off x="6130424" y="3202174"/>
            <a:ext cx="0" cy="335100"/>
          </a:xfrm>
          <a:prstGeom prst="straightConnector1">
            <a:avLst/>
          </a:prstGeom>
          <a:noFill/>
          <a:ln cap="flat" cmpd="sng" w="57150">
            <a:solidFill>
              <a:srgbClr val="00B0EA"/>
            </a:solidFill>
            <a:prstDash val="solid"/>
            <a:miter lim="800000"/>
            <a:headEnd len="med" w="med" type="none"/>
            <a:tailEnd len="med" w="med" type="none"/>
          </a:ln>
        </p:spPr>
      </p:cxnSp>
      <p:cxnSp>
        <p:nvCxnSpPr>
          <p:cNvPr id="1293" name="Google Shape;1293;p93"/>
          <p:cNvCxnSpPr/>
          <p:nvPr/>
        </p:nvCxnSpPr>
        <p:spPr>
          <a:xfrm>
            <a:off x="7852863" y="3200588"/>
            <a:ext cx="0" cy="335100"/>
          </a:xfrm>
          <a:prstGeom prst="straightConnector1">
            <a:avLst/>
          </a:prstGeom>
          <a:noFill/>
          <a:ln cap="flat" cmpd="sng" w="57150">
            <a:solidFill>
              <a:srgbClr val="00B0EA"/>
            </a:solidFill>
            <a:prstDash val="solid"/>
            <a:miter lim="800000"/>
            <a:headEnd len="med" w="med" type="none"/>
            <a:tailEnd len="med" w="med" type="none"/>
          </a:ln>
        </p:spPr>
      </p:cxnSp>
      <p:sp>
        <p:nvSpPr>
          <p:cNvPr id="1294" name="Google Shape;1294;p93"/>
          <p:cNvSpPr txBox="1"/>
          <p:nvPr/>
        </p:nvSpPr>
        <p:spPr>
          <a:xfrm>
            <a:off x="5697038" y="3608575"/>
            <a:ext cx="10953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1800"/>
              <a:buFont typeface="Arial"/>
              <a:buNone/>
            </a:pPr>
            <a:r>
              <a:rPr b="1" i="0" lang="es-ES" sz="1800" u="none">
                <a:solidFill>
                  <a:srgbClr val="00B0F0"/>
                </a:solidFill>
                <a:latin typeface="Arial"/>
                <a:ea typeface="Arial"/>
                <a:cs typeface="Arial"/>
                <a:sym typeface="Arial"/>
              </a:rPr>
              <a:t>1er año</a:t>
            </a:r>
            <a:endParaRPr/>
          </a:p>
        </p:txBody>
      </p:sp>
      <p:sp>
        <p:nvSpPr>
          <p:cNvPr id="1295" name="Google Shape;1295;p93"/>
          <p:cNvSpPr txBox="1"/>
          <p:nvPr/>
        </p:nvSpPr>
        <p:spPr>
          <a:xfrm>
            <a:off x="7340100" y="3587938"/>
            <a:ext cx="10842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1800"/>
              <a:buFont typeface="Arial"/>
              <a:buNone/>
            </a:pPr>
            <a:r>
              <a:rPr b="1" i="0" lang="es-ES" sz="1800" u="none">
                <a:solidFill>
                  <a:srgbClr val="00B0F0"/>
                </a:solidFill>
                <a:latin typeface="Arial"/>
                <a:ea typeface="Arial"/>
                <a:cs typeface="Arial"/>
                <a:sym typeface="Arial"/>
              </a:rPr>
              <a:t>2º año</a:t>
            </a:r>
            <a:endParaRPr/>
          </a:p>
        </p:txBody>
      </p:sp>
      <p:sp>
        <p:nvSpPr>
          <p:cNvPr id="1296" name="Google Shape;1296;p93"/>
          <p:cNvSpPr txBox="1"/>
          <p:nvPr/>
        </p:nvSpPr>
        <p:spPr>
          <a:xfrm>
            <a:off x="4611188" y="3608575"/>
            <a:ext cx="8685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BB2B35"/>
              </a:buClr>
              <a:buSzPts val="1800"/>
              <a:buFont typeface="Arial"/>
              <a:buNone/>
            </a:pPr>
            <a:r>
              <a:rPr b="1" i="0" lang="es-ES" sz="1800" u="none">
                <a:solidFill>
                  <a:srgbClr val="BB2B35"/>
                </a:solidFill>
                <a:latin typeface="Arial"/>
                <a:ea typeface="Arial"/>
                <a:cs typeface="Arial"/>
                <a:sym typeface="Arial"/>
              </a:rPr>
              <a:t>70K€</a:t>
            </a:r>
            <a:endParaRPr/>
          </a:p>
        </p:txBody>
      </p:sp>
      <p:sp>
        <p:nvSpPr>
          <p:cNvPr id="1297" name="Google Shape;1297;p93"/>
          <p:cNvSpPr txBox="1"/>
          <p:nvPr/>
        </p:nvSpPr>
        <p:spPr>
          <a:xfrm>
            <a:off x="5697038" y="2824349"/>
            <a:ext cx="8685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48219"/>
              </a:buClr>
              <a:buSzPts val="1800"/>
              <a:buFont typeface="Arial"/>
              <a:buNone/>
            </a:pPr>
            <a:r>
              <a:rPr b="1" i="0" lang="es-ES" sz="1800" u="none">
                <a:solidFill>
                  <a:srgbClr val="348219"/>
                </a:solidFill>
                <a:latin typeface="Arial"/>
                <a:ea typeface="Arial"/>
                <a:cs typeface="Arial"/>
                <a:sym typeface="Arial"/>
              </a:rPr>
              <a:t>15K€</a:t>
            </a:r>
            <a:endParaRPr/>
          </a:p>
        </p:txBody>
      </p:sp>
      <p:sp>
        <p:nvSpPr>
          <p:cNvPr id="1298" name="Google Shape;1298;p93"/>
          <p:cNvSpPr txBox="1"/>
          <p:nvPr/>
        </p:nvSpPr>
        <p:spPr>
          <a:xfrm>
            <a:off x="7427413" y="2813238"/>
            <a:ext cx="8700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48219"/>
              </a:buClr>
              <a:buSzPts val="1800"/>
              <a:buFont typeface="Arial"/>
              <a:buNone/>
            </a:pPr>
            <a:r>
              <a:rPr b="1" i="0" lang="es-ES" sz="1800" u="none">
                <a:solidFill>
                  <a:srgbClr val="348219"/>
                </a:solidFill>
                <a:latin typeface="Arial"/>
                <a:ea typeface="Arial"/>
                <a:cs typeface="Arial"/>
                <a:sym typeface="Arial"/>
              </a:rPr>
              <a:t>60K€</a:t>
            </a:r>
            <a:endParaRPr/>
          </a:p>
        </p:txBody>
      </p:sp>
      <p:sp>
        <p:nvSpPr>
          <p:cNvPr id="1299" name="Google Shape;1299;p93"/>
          <p:cNvSpPr/>
          <p:nvPr/>
        </p:nvSpPr>
        <p:spPr>
          <a:xfrm>
            <a:off x="5224650" y="2585150"/>
            <a:ext cx="2314247" cy="558323"/>
          </a:xfrm>
          <a:custGeom>
            <a:rect b="b" l="l" r="r" t="t"/>
            <a:pathLst>
              <a:path extrusionOk="0" h="36296" w="122366">
                <a:moveTo>
                  <a:pt x="122366" y="27269"/>
                </a:moveTo>
                <a:cubicBezTo>
                  <a:pt x="111835" y="22756"/>
                  <a:pt x="79571" y="-1316"/>
                  <a:pt x="59177" y="188"/>
                </a:cubicBezTo>
                <a:cubicBezTo>
                  <a:pt x="38783" y="1693"/>
                  <a:pt x="9863" y="30278"/>
                  <a:pt x="0" y="36296"/>
                </a:cubicBezTo>
              </a:path>
            </a:pathLst>
          </a:custGeom>
          <a:noFill/>
          <a:ln cap="flat" cmpd="sng" w="19050">
            <a:solidFill>
              <a:schemeClr val="dk2"/>
            </a:solidFill>
            <a:prstDash val="solid"/>
            <a:round/>
            <a:headEnd len="med" w="med" type="none"/>
            <a:tailEnd len="med" w="med" type="triangle"/>
          </a:ln>
        </p:spPr>
      </p:sp>
      <p:sp>
        <p:nvSpPr>
          <p:cNvPr id="1300" name="Google Shape;1300;p93"/>
          <p:cNvSpPr/>
          <p:nvPr/>
        </p:nvSpPr>
        <p:spPr>
          <a:xfrm rot="-505754">
            <a:off x="4976213" y="2815847"/>
            <a:ext cx="1135278" cy="274377"/>
          </a:xfrm>
          <a:custGeom>
            <a:rect b="b" l="l" r="r" t="t"/>
            <a:pathLst>
              <a:path extrusionOk="0" h="36296" w="122366">
                <a:moveTo>
                  <a:pt x="122366" y="27269"/>
                </a:moveTo>
                <a:cubicBezTo>
                  <a:pt x="111835" y="22756"/>
                  <a:pt x="79571" y="-1316"/>
                  <a:pt x="59177" y="188"/>
                </a:cubicBezTo>
                <a:cubicBezTo>
                  <a:pt x="38783" y="1693"/>
                  <a:pt x="9863" y="30278"/>
                  <a:pt x="0" y="36296"/>
                </a:cubicBezTo>
              </a:path>
            </a:pathLst>
          </a:custGeom>
          <a:noFill/>
          <a:ln cap="flat" cmpd="sng" w="19050">
            <a:solidFill>
              <a:schemeClr val="dk2"/>
            </a:solidFill>
            <a:prstDash val="solid"/>
            <a:round/>
            <a:headEnd len="med" w="med" type="none"/>
            <a:tailEnd len="med" w="med" type="triangle"/>
          </a:ln>
        </p:spPr>
      </p:sp>
      <p:sp>
        <p:nvSpPr>
          <p:cNvPr id="1301" name="Google Shape;1301;p93"/>
          <p:cNvSpPr/>
          <p:nvPr/>
        </p:nvSpPr>
        <p:spPr>
          <a:xfrm>
            <a:off x="105150" y="2739975"/>
            <a:ext cx="4618800" cy="864900"/>
          </a:xfrm>
          <a:prstGeom prst="roundRect">
            <a:avLst>
              <a:gd fmla="val 16667" name="adj"/>
            </a:avLst>
          </a:prstGeom>
          <a:gradFill>
            <a:gsLst>
              <a:gs pos="0">
                <a:srgbClr val="BFBFBF"/>
              </a:gs>
              <a:gs pos="100000">
                <a:srgbClr val="737373"/>
              </a:gs>
            </a:gsLst>
            <a:lin ang="5400012" scaled="0"/>
          </a:gradFill>
          <a:ln>
            <a:noFill/>
          </a:ln>
          <a:effectLst>
            <a:outerShdw blurRad="63500" dir="5400000" dist="19050">
              <a:srgbClr val="000000">
                <a:alpha val="627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i="0" lang="es-ES" u="none">
                <a:solidFill>
                  <a:srgbClr val="FFFFFF"/>
                </a:solidFill>
              </a:rPr>
              <a:t>Se nos presenta una decisión de inversión que tiene un desembolso inicial de 70k € y genera un flujo de caja el primer año de 15k€ y el segundo de 60k€. </a:t>
            </a:r>
            <a:endParaRPr/>
          </a:p>
          <a:p>
            <a:pPr indent="0" lvl="0" marL="0" marR="0" rtl="0" algn="ctr">
              <a:lnSpc>
                <a:spcPct val="100000"/>
              </a:lnSpc>
              <a:spcBef>
                <a:spcPts val="0"/>
              </a:spcBef>
              <a:spcAft>
                <a:spcPts val="0"/>
              </a:spcAft>
              <a:buClr>
                <a:srgbClr val="FFFFFF"/>
              </a:buClr>
              <a:buSzPts val="1800"/>
              <a:buFont typeface="Arial"/>
              <a:buNone/>
            </a:pPr>
            <a:r>
              <a:rPr i="0" lang="es-ES" u="none">
                <a:solidFill>
                  <a:srgbClr val="FFFFFF"/>
                </a:solidFill>
              </a:rPr>
              <a:t>Calcula el VAN sabiendo que </a:t>
            </a:r>
            <a:r>
              <a:rPr lang="es-ES">
                <a:solidFill>
                  <a:srgbClr val="FFFFFF"/>
                </a:solidFill>
              </a:rPr>
              <a:t>la tasa de descuento</a:t>
            </a:r>
            <a:r>
              <a:rPr i="0" lang="es-ES" u="none">
                <a:solidFill>
                  <a:srgbClr val="FFFFFF"/>
                </a:solidFill>
              </a:rPr>
              <a:t>=5%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par>
                                <p:cTn fill="hold" nodeType="with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000"/>
                                        <p:tgtEl>
                                          <p:spTgt spid="1274"/>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par>
                                <p:cTn fill="hold" nodeType="with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par>
                                <p:cTn fill="hold" nodeType="with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1000"/>
                                        <p:tgtEl>
                                          <p:spTgt spid="1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par>
                                <p:cTn fill="hold" nodeType="with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1000"/>
                                        <p:tgtEl>
                                          <p:spTgt spid="1295"/>
                                        </p:tgtEl>
                                      </p:cBhvr>
                                    </p:animEffect>
                                  </p:childTnLst>
                                </p:cTn>
                              </p:par>
                              <p:par>
                                <p:cTn fill="hold" nodeType="with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1000"/>
                                        <p:tgtEl>
                                          <p:spTgt spid="1297"/>
                                        </p:tgtEl>
                                      </p:cBhvr>
                                    </p:animEffect>
                                  </p:childTnLst>
                                </p:cTn>
                              </p:par>
                              <p:par>
                                <p:cTn fill="hold" nodeType="with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1000"/>
                                        <p:tgtEl>
                                          <p:spTgt spid="1298"/>
                                        </p:tgtEl>
                                      </p:cBhvr>
                                    </p:animEffect>
                                  </p:childTnLst>
                                </p:cTn>
                              </p:par>
                              <p:par>
                                <p:cTn fill="hold" nodeType="with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par>
                                <p:cTn fill="hold" nodeType="with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1000"/>
                                        <p:tgtEl>
                                          <p:spTgt spid="1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000"/>
                                        <p:tgtEl>
                                          <p:spTgt spid="1279"/>
                                        </p:tgtEl>
                                      </p:cBhvr>
                                    </p:animEffect>
                                  </p:childTnLst>
                                </p:cTn>
                              </p:par>
                              <p:par>
                                <p:cTn fill="hold" nodeType="with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1000"/>
                                        <p:tgtEl>
                                          <p:spTgt spid="1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3"/>
                                        </p:tgtEl>
                                        <p:attrNameLst>
                                          <p:attrName>style.visibility</p:attrName>
                                        </p:attrNameLst>
                                      </p:cBhvr>
                                      <p:to>
                                        <p:strVal val="visible"/>
                                      </p:to>
                                    </p:set>
                                    <p:animEffect filter="fade" transition="in">
                                      <p:cBhvr>
                                        <p:cTn dur="1000"/>
                                        <p:tgtEl>
                                          <p:spTgt spid="1283"/>
                                        </p:tgtEl>
                                      </p:cBhvr>
                                    </p:animEffect>
                                  </p:childTnLst>
                                </p:cTn>
                              </p:par>
                              <p:par>
                                <p:cTn fill="hold" nodeType="with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1000"/>
                                        <p:tgtEl>
                                          <p:spTgt spid="1284"/>
                                        </p:tgtEl>
                                      </p:cBhvr>
                                    </p:animEffect>
                                  </p:childTnLst>
                                </p:cTn>
                              </p:par>
                              <p:par>
                                <p:cTn fill="hold" nodeType="with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par>
                                <p:cTn fill="hold" nodeType="with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par>
                                <p:cTn fill="hold" nodeType="with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par>
                                <p:cTn fill="hold" nodeType="with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par>
                                <p:cTn fill="hold" nodeType="with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1000"/>
                                        <p:tgtEl>
                                          <p:spTgt spid="1280"/>
                                        </p:tgtEl>
                                      </p:cBhvr>
                                    </p:animEffect>
                                  </p:childTnLst>
                                </p:cTn>
                              </p:par>
                              <p:par>
                                <p:cTn fill="hold" nodeType="with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6" name="Shape 1306"/>
        <p:cNvGrpSpPr/>
        <p:nvPr/>
      </p:nvGrpSpPr>
      <p:grpSpPr>
        <a:xfrm>
          <a:off x="0" y="0"/>
          <a:ext cx="0" cy="0"/>
          <a:chOff x="0" y="0"/>
          <a:chExt cx="0" cy="0"/>
        </a:xfrm>
      </p:grpSpPr>
      <p:sp>
        <p:nvSpPr>
          <p:cNvPr id="1307" name="Google Shape;1307;p94"/>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308" name="Google Shape;1308;p94"/>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i="1" lang="es-ES" sz="2400">
                <a:solidFill>
                  <a:srgbClr val="FF9900"/>
                </a:solidFill>
              </a:rPr>
              <a:t>Ejercicio 1:</a:t>
            </a:r>
            <a:r>
              <a:rPr b="1" lang="es-ES" sz="2400">
                <a:solidFill>
                  <a:srgbClr val="FFFFFF"/>
                </a:solidFill>
              </a:rPr>
              <a:t> Calcula el VAN</a:t>
            </a:r>
            <a:endParaRPr sz="2400">
              <a:solidFill>
                <a:srgbClr val="FFFFFF"/>
              </a:solidFill>
            </a:endParaRPr>
          </a:p>
        </p:txBody>
      </p:sp>
      <p:sp>
        <p:nvSpPr>
          <p:cNvPr id="1309" name="Google Shape;1309;p94"/>
          <p:cNvSpPr txBox="1"/>
          <p:nvPr/>
        </p:nvSpPr>
        <p:spPr>
          <a:xfrm>
            <a:off x="92725" y="820425"/>
            <a:ext cx="8737800" cy="27510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1800"/>
              <a:buFont typeface="Arial"/>
              <a:buNone/>
            </a:pPr>
            <a:r>
              <a:rPr b="1" i="0" lang="es-ES" sz="1800" u="sng">
                <a:solidFill>
                  <a:srgbClr val="000000"/>
                </a:solidFill>
                <a:latin typeface="Arial"/>
                <a:ea typeface="Arial"/>
                <a:cs typeface="Arial"/>
                <a:sym typeface="Arial"/>
              </a:rPr>
              <a:t>Ejemplo 1</a:t>
            </a:r>
            <a:r>
              <a:rPr b="1" i="0" lang="es-ES" sz="1800" u="none">
                <a:solidFill>
                  <a:srgbClr val="000000"/>
                </a:solidFill>
                <a:latin typeface="Arial"/>
                <a:ea typeface="Arial"/>
                <a:cs typeface="Arial"/>
                <a:sym typeface="Arial"/>
              </a:rPr>
              <a:t>: </a:t>
            </a:r>
            <a:r>
              <a:rPr b="0" i="0" lang="es-ES" sz="1800" u="none">
                <a:solidFill>
                  <a:srgbClr val="000000"/>
                </a:solidFill>
                <a:latin typeface="Arial"/>
                <a:ea typeface="Arial"/>
                <a:cs typeface="Arial"/>
                <a:sym typeface="Arial"/>
              </a:rPr>
              <a:t>Supongamos que nos ofrecen un proyecto de inversión en el que tenemos que invertir 5.000 euros y los flujos netos de caja previstos para los siguientes 4 años son: </a:t>
            </a:r>
            <a:endParaRPr/>
          </a:p>
          <a:p>
            <a:pPr indent="0" lvl="0" marL="0" marR="0" rtl="0" algn="just">
              <a:lnSpc>
                <a:spcPct val="12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1.000 euros el primer año, </a:t>
            </a:r>
            <a:endParaRPr/>
          </a:p>
          <a:p>
            <a:pPr indent="0" lvl="0" marL="0" marR="0" rtl="0" algn="just">
              <a:lnSpc>
                <a:spcPct val="12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2.000 euros el segundo año, </a:t>
            </a:r>
            <a:endParaRPr/>
          </a:p>
          <a:p>
            <a:pPr indent="0" lvl="0" marL="0" marR="0" rtl="0" algn="just">
              <a:lnSpc>
                <a:spcPct val="12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1.500 euros el tercer año y </a:t>
            </a:r>
            <a:endParaRPr/>
          </a:p>
          <a:p>
            <a:pPr indent="0" lvl="0" marL="0" marR="0" rtl="0" algn="just">
              <a:lnSpc>
                <a:spcPct val="12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3.000 euros el cuarto año.</a:t>
            </a:r>
            <a:endParaRPr/>
          </a:p>
          <a:p>
            <a:pPr indent="0" lvl="0" marL="0" marR="0" rtl="0" algn="just">
              <a:lnSpc>
                <a:spcPct val="12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Por lo que los flujos de caja serían   -5000 / 1000 / 2000 / 1500 / 3000</a:t>
            </a:r>
            <a:endParaRPr/>
          </a:p>
          <a:p>
            <a:pPr indent="0" lvl="0" marL="0" marR="0" rtl="0" algn="just">
              <a:lnSpc>
                <a:spcPct val="12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Suponiendo que la tasa de descuento del dinero es un 3% al año, ¿cuál será el VAN de la inversión?</a:t>
            </a:r>
            <a:endParaRPr/>
          </a:p>
        </p:txBody>
      </p:sp>
      <p:sp>
        <p:nvSpPr>
          <p:cNvPr id="1310" name="Google Shape;1310;p94"/>
          <p:cNvSpPr/>
          <p:nvPr/>
        </p:nvSpPr>
        <p:spPr>
          <a:xfrm>
            <a:off x="140563" y="4190678"/>
            <a:ext cx="8737800" cy="1212900"/>
          </a:xfrm>
          <a:prstGeom prst="rect">
            <a:avLst/>
          </a:prstGeom>
          <a:blipFill rotWithShape="1">
            <a:blip r:embed="rId3">
              <a:alphaModFix/>
            </a:blip>
            <a:stretch>
              <a:fillRect b="0" l="-479" r="0" t="-250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1000"/>
                                        <p:tgtEl>
                                          <p:spTgt spid="1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000"/>
                                        <p:tgtEl>
                                          <p:spTgt spid="1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
        <p:nvSpPr>
          <p:cNvPr id="1316" name="Google Shape;1316;p9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317" name="Google Shape;1317;p95"/>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i="1" lang="es-ES" sz="2400">
                <a:solidFill>
                  <a:srgbClr val="FF9900"/>
                </a:solidFill>
              </a:rPr>
              <a:t>Ejercicio 2:</a:t>
            </a:r>
            <a:r>
              <a:rPr b="1" lang="es-ES" sz="2400">
                <a:solidFill>
                  <a:srgbClr val="FFFFFF"/>
                </a:solidFill>
              </a:rPr>
              <a:t> Calcula el VAN</a:t>
            </a:r>
            <a:endParaRPr sz="2400">
              <a:solidFill>
                <a:srgbClr val="FFFFFF"/>
              </a:solidFill>
            </a:endParaRPr>
          </a:p>
        </p:txBody>
      </p:sp>
      <p:sp>
        <p:nvSpPr>
          <p:cNvPr id="1318" name="Google Shape;1318;p95"/>
          <p:cNvSpPr txBox="1"/>
          <p:nvPr/>
        </p:nvSpPr>
        <p:spPr>
          <a:xfrm>
            <a:off x="136552" y="757750"/>
            <a:ext cx="8664600" cy="10905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Clr>
                <a:srgbClr val="000000"/>
              </a:buClr>
              <a:buSzPts val="1800"/>
              <a:buFont typeface="Arial"/>
              <a:buNone/>
            </a:pPr>
            <a:r>
              <a:rPr b="1" i="0" lang="es-ES" sz="1800" u="sng">
                <a:solidFill>
                  <a:srgbClr val="000000"/>
                </a:solidFill>
                <a:latin typeface="Arial"/>
                <a:ea typeface="Arial"/>
                <a:cs typeface="Arial"/>
                <a:sym typeface="Arial"/>
              </a:rPr>
              <a:t>Ejemplo 2</a:t>
            </a:r>
            <a:r>
              <a:rPr b="1" i="0" lang="es-ES" sz="1800" u="none">
                <a:solidFill>
                  <a:srgbClr val="000000"/>
                </a:solidFill>
                <a:latin typeface="Arial"/>
                <a:ea typeface="Arial"/>
                <a:cs typeface="Arial"/>
                <a:sym typeface="Arial"/>
              </a:rPr>
              <a:t>: </a:t>
            </a:r>
            <a:r>
              <a:rPr b="0" i="0" lang="es-ES" sz="1800" u="none">
                <a:solidFill>
                  <a:srgbClr val="000000"/>
                </a:solidFill>
                <a:latin typeface="Arial"/>
                <a:ea typeface="Arial"/>
                <a:cs typeface="Arial"/>
                <a:sym typeface="Arial"/>
              </a:rPr>
              <a:t>Seleccione uno de los 2 proyectos de Inversión (A o B) </a:t>
            </a:r>
            <a:endParaRPr/>
          </a:p>
          <a:p>
            <a:pPr indent="0" lvl="0" marL="0" marR="0" rtl="0" algn="just">
              <a:lnSpc>
                <a:spcPct val="120000"/>
              </a:lnSpc>
              <a:spcBef>
                <a:spcPts val="0"/>
              </a:spcBef>
              <a:spcAft>
                <a:spcPts val="0"/>
              </a:spcAft>
              <a:buClr>
                <a:srgbClr val="000000"/>
              </a:buClr>
              <a:buSzPts val="1800"/>
              <a:buFont typeface="Arial"/>
              <a:buNone/>
            </a:pPr>
            <a:r>
              <a:t/>
            </a:r>
            <a:endParaRPr b="0" i="0" sz="1800" u="none">
              <a:solidFill>
                <a:srgbClr val="000000"/>
              </a:solidFill>
              <a:latin typeface="Arial"/>
              <a:ea typeface="Arial"/>
              <a:cs typeface="Arial"/>
              <a:sym typeface="Arial"/>
            </a:endParaRPr>
          </a:p>
          <a:p>
            <a:pPr indent="0" lvl="0" marL="0" marR="0" rtl="0" algn="just">
              <a:lnSpc>
                <a:spcPct val="12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¿Cuál es mejor y justifique?</a:t>
            </a:r>
            <a:endParaRPr/>
          </a:p>
        </p:txBody>
      </p:sp>
      <p:pic>
        <p:nvPicPr>
          <p:cNvPr id="1319" name="Google Shape;1319;p95"/>
          <p:cNvPicPr preferRelativeResize="0"/>
          <p:nvPr/>
        </p:nvPicPr>
        <p:blipFill rotWithShape="1">
          <a:blip r:embed="rId3">
            <a:alphaModFix/>
          </a:blip>
          <a:srcRect b="0" l="0" r="0" t="0"/>
          <a:stretch/>
        </p:blipFill>
        <p:spPr>
          <a:xfrm>
            <a:off x="3719675" y="1282988"/>
            <a:ext cx="4176712" cy="1298575"/>
          </a:xfrm>
          <a:prstGeom prst="rect">
            <a:avLst/>
          </a:prstGeom>
          <a:noFill/>
          <a:ln>
            <a:noFill/>
          </a:ln>
        </p:spPr>
      </p:pic>
      <p:sp>
        <p:nvSpPr>
          <p:cNvPr id="1320" name="Google Shape;1320;p95"/>
          <p:cNvSpPr/>
          <p:nvPr/>
        </p:nvSpPr>
        <p:spPr>
          <a:xfrm>
            <a:off x="201612" y="3194050"/>
            <a:ext cx="11655300" cy="3078300"/>
          </a:xfrm>
          <a:prstGeom prst="rect">
            <a:avLst/>
          </a:prstGeom>
          <a:blipFill rotWithShape="1">
            <a:blip r:embed="rId4">
              <a:alphaModFix/>
            </a:blip>
            <a:stretch>
              <a:fillRect b="0" l="-469" r="0" t="-98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0" i="0" lang="es-ES" sz="1800" u="none" cap="none" strike="noStrike">
                <a:latin typeface="Arial"/>
                <a:ea typeface="Arial"/>
                <a:cs typeface="Arial"/>
                <a:sym typeface="Arial"/>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1000"/>
                                        <p:tgtEl>
                                          <p:spTgt spid="1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000"/>
                                        <p:tgtEl>
                                          <p:spTgt spid="1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96"/>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s-ES" sz="2400">
                <a:solidFill>
                  <a:srgbClr val="FFFFFF"/>
                </a:solidFill>
              </a:rPr>
              <a:t>3.2) Inversiones a largo plazo</a:t>
            </a:r>
            <a:endParaRPr sz="2400">
              <a:solidFill>
                <a:srgbClr val="FFFFFF"/>
              </a:solidFill>
            </a:endParaRPr>
          </a:p>
        </p:txBody>
      </p:sp>
      <p:pic>
        <p:nvPicPr>
          <p:cNvPr id="1327" name="Google Shape;1327;p96"/>
          <p:cNvPicPr preferRelativeResize="0"/>
          <p:nvPr/>
        </p:nvPicPr>
        <p:blipFill rotWithShape="1">
          <a:blip r:embed="rId3">
            <a:alphaModFix/>
          </a:blip>
          <a:srcRect b="0" l="0" r="0" t="0"/>
          <a:stretch/>
        </p:blipFill>
        <p:spPr>
          <a:xfrm>
            <a:off x="1331777" y="2093386"/>
            <a:ext cx="4572678" cy="815730"/>
          </a:xfrm>
          <a:prstGeom prst="rect">
            <a:avLst/>
          </a:prstGeom>
          <a:noFill/>
          <a:ln cap="flat" cmpd="sng" w="9525">
            <a:solidFill>
              <a:srgbClr val="B7B7B7"/>
            </a:solidFill>
            <a:prstDash val="solid"/>
            <a:round/>
            <a:headEnd len="sm" w="sm" type="none"/>
            <a:tailEnd len="sm" w="sm" type="none"/>
          </a:ln>
        </p:spPr>
      </p:pic>
      <p:sp>
        <p:nvSpPr>
          <p:cNvPr id="1328" name="Google Shape;1328;p96"/>
          <p:cNvSpPr txBox="1"/>
          <p:nvPr/>
        </p:nvSpPr>
        <p:spPr>
          <a:xfrm>
            <a:off x="123800" y="630925"/>
            <a:ext cx="8497500" cy="401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s-ES" sz="2400">
                <a:solidFill>
                  <a:srgbClr val="F2760D"/>
                </a:solidFill>
                <a:latin typeface="Calibri"/>
                <a:ea typeface="Calibri"/>
                <a:cs typeface="Calibri"/>
                <a:sym typeface="Calibri"/>
              </a:rPr>
              <a:t>MÉTODOS </a:t>
            </a:r>
            <a:r>
              <a:rPr b="1" lang="es-ES" sz="2400" u="sng">
                <a:solidFill>
                  <a:srgbClr val="F2760D"/>
                </a:solidFill>
                <a:latin typeface="Calibri"/>
                <a:ea typeface="Calibri"/>
                <a:cs typeface="Calibri"/>
                <a:sym typeface="Calibri"/>
              </a:rPr>
              <a:t>DINÁMICOS</a:t>
            </a:r>
            <a:r>
              <a:rPr lang="es-ES" sz="2400">
                <a:solidFill>
                  <a:srgbClr val="F2760D"/>
                </a:solidFill>
                <a:latin typeface="Calibri"/>
                <a:ea typeface="Calibri"/>
                <a:cs typeface="Calibri"/>
                <a:sym typeface="Calibri"/>
              </a:rPr>
              <a:t> DE SELECCIÓN DE INVERSIONES</a:t>
            </a:r>
            <a:endParaRPr sz="2400">
              <a:solidFill>
                <a:srgbClr val="F2760D"/>
              </a:solidFill>
              <a:latin typeface="Calibri"/>
              <a:ea typeface="Calibri"/>
              <a:cs typeface="Calibri"/>
              <a:sym typeface="Calibri"/>
            </a:endParaRPr>
          </a:p>
        </p:txBody>
      </p:sp>
      <p:sp>
        <p:nvSpPr>
          <p:cNvPr id="1329" name="Google Shape;1329;p96"/>
          <p:cNvSpPr/>
          <p:nvPr/>
        </p:nvSpPr>
        <p:spPr>
          <a:xfrm>
            <a:off x="181350" y="1122337"/>
            <a:ext cx="998400" cy="785700"/>
          </a:xfrm>
          <a:prstGeom prst="ellipse">
            <a:avLst/>
          </a:prstGeom>
          <a:gradFill>
            <a:gsLst>
              <a:gs pos="0">
                <a:srgbClr val="BFBFBF"/>
              </a:gs>
              <a:gs pos="100000">
                <a:srgbClr val="737373"/>
              </a:gs>
            </a:gsLst>
            <a:lin ang="5400012" scaled="0"/>
          </a:gradFill>
          <a:ln>
            <a:noFill/>
          </a:ln>
          <a:effectLst>
            <a:outerShdw blurRad="63500" dir="5400000" dist="19050">
              <a:srgbClr val="000000">
                <a:alpha val="627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s-ES" sz="1800">
                <a:solidFill>
                  <a:srgbClr val="FFFFFF"/>
                </a:solidFill>
              </a:rPr>
              <a:t>TIR</a:t>
            </a:r>
            <a:endParaRPr/>
          </a:p>
        </p:txBody>
      </p:sp>
      <p:sp>
        <p:nvSpPr>
          <p:cNvPr id="1330" name="Google Shape;1330;p96"/>
          <p:cNvSpPr txBox="1"/>
          <p:nvPr/>
        </p:nvSpPr>
        <p:spPr>
          <a:xfrm>
            <a:off x="1154425" y="1167850"/>
            <a:ext cx="7813800" cy="67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2000"/>
              <a:buFont typeface="Arial"/>
              <a:buNone/>
            </a:pPr>
            <a:r>
              <a:rPr b="1" i="0" lang="es-ES" sz="1600" u="none">
                <a:solidFill>
                  <a:srgbClr val="00B0F0"/>
                </a:solidFill>
                <a:latin typeface="Arial"/>
                <a:ea typeface="Arial"/>
                <a:cs typeface="Arial"/>
                <a:sym typeface="Arial"/>
              </a:rPr>
              <a:t>TASA INTERNA DE RENTABILIDAD </a:t>
            </a:r>
            <a:r>
              <a:rPr b="0" i="0" lang="es-ES" sz="1600" u="none">
                <a:solidFill>
                  <a:srgbClr val="000000"/>
                </a:solidFill>
                <a:latin typeface="Arial"/>
                <a:ea typeface="Arial"/>
                <a:cs typeface="Arial"/>
                <a:sym typeface="Arial"/>
              </a:rPr>
              <a:t>da una idea de la rentabilidad de la inversión.</a:t>
            </a:r>
            <a:endParaRPr sz="1600"/>
          </a:p>
          <a:p>
            <a:pPr indent="0" lvl="0" marL="0" marR="0" rtl="0" algn="l">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Es la tasa de actualización que hace que el VAN de un Proyecto de Inversión sea igual a cero.</a:t>
            </a:r>
            <a:endParaRPr sz="1600"/>
          </a:p>
        </p:txBody>
      </p:sp>
      <p:sp>
        <p:nvSpPr>
          <p:cNvPr id="1331" name="Google Shape;1331;p96"/>
          <p:cNvSpPr/>
          <p:nvPr/>
        </p:nvSpPr>
        <p:spPr>
          <a:xfrm>
            <a:off x="244400" y="3317650"/>
            <a:ext cx="5039400" cy="1066200"/>
          </a:xfrm>
          <a:prstGeom prst="roundRect">
            <a:avLst>
              <a:gd fmla="val 16667" name="adj"/>
            </a:avLst>
          </a:prstGeom>
          <a:gradFill>
            <a:gsLst>
              <a:gs pos="0">
                <a:srgbClr val="BFBFBF"/>
              </a:gs>
              <a:gs pos="100000">
                <a:srgbClr val="737373"/>
              </a:gs>
            </a:gsLst>
            <a:lin ang="5400012" scaled="0"/>
          </a:gradFill>
          <a:ln>
            <a:noFill/>
          </a:ln>
          <a:effectLst>
            <a:outerShdw blurRad="63500" dir="5400000" dist="19050">
              <a:srgbClr val="000000">
                <a:alpha val="627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i="0" lang="es-ES" sz="1600" u="none">
                <a:solidFill>
                  <a:srgbClr val="FFFFFF"/>
                </a:solidFill>
              </a:rPr>
              <a:t>Se nos presenta una decisión de inversión que tiene un desembolso inicial de 70k € y genera un flujo de caja el primer año de 15k€ y el segundo de 60k€. </a:t>
            </a:r>
            <a:endParaRPr sz="1600"/>
          </a:p>
          <a:p>
            <a:pPr indent="0" lvl="0" marL="0" marR="0" rtl="0" algn="ctr">
              <a:lnSpc>
                <a:spcPct val="100000"/>
              </a:lnSpc>
              <a:spcBef>
                <a:spcPts val="0"/>
              </a:spcBef>
              <a:spcAft>
                <a:spcPts val="0"/>
              </a:spcAft>
              <a:buClr>
                <a:srgbClr val="FFFFFF"/>
              </a:buClr>
              <a:buSzPts val="1800"/>
              <a:buFont typeface="Arial"/>
              <a:buNone/>
            </a:pPr>
            <a:r>
              <a:rPr b="1" i="1" lang="es-ES" sz="1600" u="none">
                <a:solidFill>
                  <a:srgbClr val="FFFFFF"/>
                </a:solidFill>
              </a:rPr>
              <a:t>Calcula el TIR</a:t>
            </a:r>
            <a:endParaRPr b="1" i="1" sz="1600"/>
          </a:p>
        </p:txBody>
      </p:sp>
      <p:sp>
        <p:nvSpPr>
          <p:cNvPr id="1332" name="Google Shape;1332;p96"/>
          <p:cNvSpPr txBox="1"/>
          <p:nvPr/>
        </p:nvSpPr>
        <p:spPr>
          <a:xfrm>
            <a:off x="623212" y="4684600"/>
            <a:ext cx="2382900" cy="58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VAN= -70.000 + </a:t>
            </a:r>
            <a:r>
              <a:rPr b="0" i="0" lang="es-ES" sz="1600" u="sng">
                <a:solidFill>
                  <a:srgbClr val="000000"/>
                </a:solidFill>
                <a:latin typeface="Arial"/>
                <a:ea typeface="Arial"/>
                <a:cs typeface="Arial"/>
                <a:sym typeface="Arial"/>
              </a:rPr>
              <a:t>15.000</a:t>
            </a:r>
            <a:endParaRPr/>
          </a:p>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                        (1 + TIR)</a:t>
            </a:r>
            <a:endParaRPr/>
          </a:p>
        </p:txBody>
      </p:sp>
      <p:sp>
        <p:nvSpPr>
          <p:cNvPr id="1333" name="Google Shape;1333;p96"/>
          <p:cNvSpPr txBox="1"/>
          <p:nvPr/>
        </p:nvSpPr>
        <p:spPr>
          <a:xfrm>
            <a:off x="2929900" y="4684600"/>
            <a:ext cx="1419300" cy="58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 </a:t>
            </a:r>
            <a:r>
              <a:rPr b="0" i="0" lang="es-ES" sz="1600" u="sng">
                <a:solidFill>
                  <a:srgbClr val="000000"/>
                </a:solidFill>
                <a:latin typeface="Arial"/>
                <a:ea typeface="Arial"/>
                <a:cs typeface="Arial"/>
                <a:sym typeface="Arial"/>
              </a:rPr>
              <a:t>60.000   </a:t>
            </a:r>
            <a:r>
              <a:rPr b="0" i="0" lang="es-ES" sz="1600">
                <a:solidFill>
                  <a:srgbClr val="000000"/>
                </a:solidFill>
                <a:latin typeface="Arial"/>
                <a:ea typeface="Arial"/>
                <a:cs typeface="Arial"/>
                <a:sym typeface="Arial"/>
              </a:rPr>
              <a:t> =0</a:t>
            </a:r>
            <a:endParaRPr/>
          </a:p>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(1 + TIR)</a:t>
            </a:r>
            <a:r>
              <a:rPr b="0" baseline="30000" i="0" lang="es-ES" sz="1600" u="none">
                <a:solidFill>
                  <a:srgbClr val="000000"/>
                </a:solidFill>
                <a:latin typeface="Arial"/>
                <a:ea typeface="Arial"/>
                <a:cs typeface="Arial"/>
                <a:sym typeface="Arial"/>
              </a:rPr>
              <a:t>2</a:t>
            </a:r>
            <a:endParaRPr/>
          </a:p>
        </p:txBody>
      </p:sp>
      <p:sp>
        <p:nvSpPr>
          <p:cNvPr id="1334" name="Google Shape;1334;p96"/>
          <p:cNvSpPr txBox="1"/>
          <p:nvPr/>
        </p:nvSpPr>
        <p:spPr>
          <a:xfrm>
            <a:off x="2758125" y="4684612"/>
            <a:ext cx="304800" cy="3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a:t>
            </a:r>
            <a:endParaRPr/>
          </a:p>
        </p:txBody>
      </p:sp>
      <p:sp>
        <p:nvSpPr>
          <p:cNvPr id="1335" name="Google Shape;1335;p96"/>
          <p:cNvSpPr txBox="1"/>
          <p:nvPr/>
        </p:nvSpPr>
        <p:spPr>
          <a:xfrm>
            <a:off x="4547900" y="4539725"/>
            <a:ext cx="4530600" cy="338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0 = -70.000 (1+TIR)</a:t>
            </a:r>
            <a:r>
              <a:rPr b="0" baseline="30000" i="0" lang="es-ES" sz="1600" u="none">
                <a:solidFill>
                  <a:srgbClr val="000000"/>
                </a:solidFill>
                <a:latin typeface="Arial"/>
                <a:ea typeface="Arial"/>
                <a:cs typeface="Arial"/>
                <a:sym typeface="Arial"/>
              </a:rPr>
              <a:t>2</a:t>
            </a:r>
            <a:r>
              <a:rPr b="0" i="0" lang="es-ES" sz="1600" u="none">
                <a:solidFill>
                  <a:srgbClr val="000000"/>
                </a:solidFill>
                <a:latin typeface="Arial"/>
                <a:ea typeface="Arial"/>
                <a:cs typeface="Arial"/>
                <a:sym typeface="Arial"/>
              </a:rPr>
              <a:t>+ 15.000 (1+TIR) + 60.000</a:t>
            </a:r>
            <a:endParaRPr/>
          </a:p>
        </p:txBody>
      </p:sp>
      <p:sp>
        <p:nvSpPr>
          <p:cNvPr id="1336" name="Google Shape;1336;p96"/>
          <p:cNvSpPr txBox="1"/>
          <p:nvPr/>
        </p:nvSpPr>
        <p:spPr>
          <a:xfrm>
            <a:off x="4547900" y="5013400"/>
            <a:ext cx="4287900" cy="338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0 =       -a       (x)</a:t>
            </a:r>
            <a:r>
              <a:rPr b="0" baseline="30000" i="0" lang="es-ES" sz="1600" u="none">
                <a:solidFill>
                  <a:srgbClr val="000000"/>
                </a:solidFill>
                <a:latin typeface="Arial"/>
                <a:ea typeface="Arial"/>
                <a:cs typeface="Arial"/>
                <a:sym typeface="Arial"/>
              </a:rPr>
              <a:t>2           </a:t>
            </a:r>
            <a:r>
              <a:rPr b="0" i="0" lang="es-ES" sz="1600" u="none">
                <a:solidFill>
                  <a:srgbClr val="000000"/>
                </a:solidFill>
                <a:latin typeface="Arial"/>
                <a:ea typeface="Arial"/>
                <a:cs typeface="Arial"/>
                <a:sym typeface="Arial"/>
              </a:rPr>
              <a:t>+    b          (x)    +      c</a:t>
            </a:r>
            <a:endParaRPr/>
          </a:p>
        </p:txBody>
      </p:sp>
      <p:sp>
        <p:nvSpPr>
          <p:cNvPr id="1337" name="Google Shape;1337;p96"/>
          <p:cNvSpPr txBox="1"/>
          <p:nvPr/>
        </p:nvSpPr>
        <p:spPr>
          <a:xfrm>
            <a:off x="2834437" y="5645662"/>
            <a:ext cx="2127300" cy="633300"/>
          </a:xfrm>
          <a:prstGeom prst="rect">
            <a:avLst/>
          </a:prstGeom>
          <a:blipFill rotWithShape="1">
            <a:blip r:embed="rId4">
              <a:alphaModFix/>
            </a:blip>
            <a:stretch>
              <a:fillRect b="-8329" l="0" r="-1749"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800" u="none">
                <a:latin typeface="Arial"/>
                <a:ea typeface="Arial"/>
                <a:cs typeface="Arial"/>
                <a:sym typeface="Arial"/>
              </a:rPr>
              <a:t> </a:t>
            </a:r>
            <a:endParaRPr/>
          </a:p>
        </p:txBody>
      </p:sp>
      <p:sp>
        <p:nvSpPr>
          <p:cNvPr id="1338" name="Google Shape;1338;p96"/>
          <p:cNvSpPr txBox="1"/>
          <p:nvPr/>
        </p:nvSpPr>
        <p:spPr>
          <a:xfrm>
            <a:off x="5207000" y="5581625"/>
            <a:ext cx="3098700" cy="33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1+ TIR = 1,0391=&gt; </a:t>
            </a:r>
            <a:r>
              <a:rPr b="1" i="0" lang="es-ES" sz="1600" u="none">
                <a:solidFill>
                  <a:srgbClr val="BB2B35"/>
                </a:solidFill>
                <a:latin typeface="Arial"/>
                <a:ea typeface="Arial"/>
                <a:cs typeface="Arial"/>
                <a:sym typeface="Arial"/>
              </a:rPr>
              <a:t>TIR= 3,91%</a:t>
            </a:r>
            <a:endParaRPr/>
          </a:p>
        </p:txBody>
      </p:sp>
      <p:sp>
        <p:nvSpPr>
          <p:cNvPr id="1339" name="Google Shape;1339;p96"/>
          <p:cNvSpPr txBox="1"/>
          <p:nvPr/>
        </p:nvSpPr>
        <p:spPr>
          <a:xfrm>
            <a:off x="5218112" y="6007087"/>
            <a:ext cx="1563600" cy="33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1+ TIR = - 0,82</a:t>
            </a:r>
            <a:endParaRPr/>
          </a:p>
        </p:txBody>
      </p:sp>
      <p:sp>
        <p:nvSpPr>
          <p:cNvPr id="1340" name="Google Shape;1340;p96"/>
          <p:cNvSpPr/>
          <p:nvPr/>
        </p:nvSpPr>
        <p:spPr>
          <a:xfrm flipH="1">
            <a:off x="5033899" y="5476862"/>
            <a:ext cx="173100" cy="954000"/>
          </a:xfrm>
          <a:prstGeom prst="rightBrace">
            <a:avLst>
              <a:gd fmla="val 326" name="adj1"/>
              <a:gd fmla="val 50000" name="adj2"/>
            </a:avLst>
          </a:prstGeom>
          <a:noFill/>
          <a:ln cap="flat" cmpd="sng" w="9525">
            <a:solidFill>
              <a:srgbClr val="00B0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cxnSp>
        <p:nvCxnSpPr>
          <p:cNvPr id="1341" name="Google Shape;1341;p96"/>
          <p:cNvCxnSpPr/>
          <p:nvPr/>
        </p:nvCxnSpPr>
        <p:spPr>
          <a:xfrm>
            <a:off x="5218112" y="6007087"/>
            <a:ext cx="1765200" cy="339600"/>
          </a:xfrm>
          <a:prstGeom prst="straightConnector1">
            <a:avLst/>
          </a:prstGeom>
          <a:noFill/>
          <a:ln cap="flat" cmpd="sng" w="9525">
            <a:solidFill>
              <a:srgbClr val="00B0EA"/>
            </a:solidFill>
            <a:prstDash val="solid"/>
            <a:miter lim="800000"/>
            <a:headEnd len="med" w="med" type="none"/>
            <a:tailEnd len="med" w="med" type="none"/>
          </a:ln>
        </p:spPr>
      </p:cxnSp>
      <p:cxnSp>
        <p:nvCxnSpPr>
          <p:cNvPr id="1342" name="Google Shape;1342;p96"/>
          <p:cNvCxnSpPr/>
          <p:nvPr/>
        </p:nvCxnSpPr>
        <p:spPr>
          <a:xfrm flipH="1" rot="10800000">
            <a:off x="5468975" y="3851012"/>
            <a:ext cx="3279000" cy="13500"/>
          </a:xfrm>
          <a:prstGeom prst="straightConnector1">
            <a:avLst/>
          </a:prstGeom>
          <a:noFill/>
          <a:ln cap="flat" cmpd="sng" w="57150">
            <a:solidFill>
              <a:srgbClr val="00B0EA"/>
            </a:solidFill>
            <a:prstDash val="solid"/>
            <a:miter lim="800000"/>
            <a:headEnd len="med" w="med" type="stealth"/>
            <a:tailEnd len="med" w="med" type="stealth"/>
          </a:ln>
        </p:spPr>
      </p:cxnSp>
      <p:cxnSp>
        <p:nvCxnSpPr>
          <p:cNvPr id="1343" name="Google Shape;1343;p96"/>
          <p:cNvCxnSpPr/>
          <p:nvPr/>
        </p:nvCxnSpPr>
        <p:spPr>
          <a:xfrm>
            <a:off x="6646900" y="3683537"/>
            <a:ext cx="0" cy="335100"/>
          </a:xfrm>
          <a:prstGeom prst="straightConnector1">
            <a:avLst/>
          </a:prstGeom>
          <a:noFill/>
          <a:ln cap="flat" cmpd="sng" w="57150">
            <a:solidFill>
              <a:srgbClr val="00B0EA"/>
            </a:solidFill>
            <a:prstDash val="solid"/>
            <a:miter lim="800000"/>
            <a:headEnd len="med" w="med" type="none"/>
            <a:tailEnd len="med" w="med" type="none"/>
          </a:ln>
        </p:spPr>
      </p:cxnSp>
      <p:cxnSp>
        <p:nvCxnSpPr>
          <p:cNvPr id="1344" name="Google Shape;1344;p96"/>
          <p:cNvCxnSpPr/>
          <p:nvPr/>
        </p:nvCxnSpPr>
        <p:spPr>
          <a:xfrm>
            <a:off x="7758150" y="3681950"/>
            <a:ext cx="0" cy="335100"/>
          </a:xfrm>
          <a:prstGeom prst="straightConnector1">
            <a:avLst/>
          </a:prstGeom>
          <a:noFill/>
          <a:ln cap="flat" cmpd="sng" w="57150">
            <a:solidFill>
              <a:srgbClr val="00B0EA"/>
            </a:solidFill>
            <a:prstDash val="solid"/>
            <a:miter lim="800000"/>
            <a:headEnd len="med" w="med" type="none"/>
            <a:tailEnd len="med" w="med" type="none"/>
          </a:ln>
        </p:spPr>
      </p:cxnSp>
      <p:sp>
        <p:nvSpPr>
          <p:cNvPr id="1345" name="Google Shape;1345;p96"/>
          <p:cNvSpPr txBox="1"/>
          <p:nvPr/>
        </p:nvSpPr>
        <p:spPr>
          <a:xfrm>
            <a:off x="6211925" y="4091525"/>
            <a:ext cx="10953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1800"/>
              <a:buFont typeface="Arial"/>
              <a:buNone/>
            </a:pPr>
            <a:r>
              <a:rPr b="1" i="0" lang="es-ES" sz="1800" u="none">
                <a:solidFill>
                  <a:srgbClr val="00B0F0"/>
                </a:solidFill>
                <a:latin typeface="Arial"/>
                <a:ea typeface="Arial"/>
                <a:cs typeface="Arial"/>
                <a:sym typeface="Arial"/>
              </a:rPr>
              <a:t>1er año</a:t>
            </a:r>
            <a:endParaRPr/>
          </a:p>
        </p:txBody>
      </p:sp>
      <p:sp>
        <p:nvSpPr>
          <p:cNvPr id="1346" name="Google Shape;1346;p96"/>
          <p:cNvSpPr txBox="1"/>
          <p:nvPr/>
        </p:nvSpPr>
        <p:spPr>
          <a:xfrm>
            <a:off x="7396200" y="4050250"/>
            <a:ext cx="10827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1800"/>
              <a:buFont typeface="Arial"/>
              <a:buNone/>
            </a:pPr>
            <a:r>
              <a:rPr b="1" i="0" lang="es-ES" sz="1800" u="none">
                <a:solidFill>
                  <a:srgbClr val="00B0F0"/>
                </a:solidFill>
                <a:latin typeface="Arial"/>
                <a:ea typeface="Arial"/>
                <a:cs typeface="Arial"/>
                <a:sym typeface="Arial"/>
              </a:rPr>
              <a:t>2º año</a:t>
            </a:r>
            <a:endParaRPr/>
          </a:p>
        </p:txBody>
      </p:sp>
      <p:sp>
        <p:nvSpPr>
          <p:cNvPr id="1347" name="Google Shape;1347;p96"/>
          <p:cNvSpPr txBox="1"/>
          <p:nvPr/>
        </p:nvSpPr>
        <p:spPr>
          <a:xfrm>
            <a:off x="5354675" y="4091525"/>
            <a:ext cx="8700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BB2B35"/>
              </a:buClr>
              <a:buSzPts val="1800"/>
              <a:buFont typeface="Arial"/>
              <a:buNone/>
            </a:pPr>
            <a:r>
              <a:rPr b="1" i="0" lang="es-ES" sz="1800" u="none">
                <a:solidFill>
                  <a:srgbClr val="BB2B35"/>
                </a:solidFill>
                <a:latin typeface="Arial"/>
                <a:ea typeface="Arial"/>
                <a:cs typeface="Arial"/>
                <a:sym typeface="Arial"/>
              </a:rPr>
              <a:t>70K€</a:t>
            </a:r>
            <a:endParaRPr/>
          </a:p>
        </p:txBody>
      </p:sp>
      <p:sp>
        <p:nvSpPr>
          <p:cNvPr id="1348" name="Google Shape;1348;p96"/>
          <p:cNvSpPr txBox="1"/>
          <p:nvPr/>
        </p:nvSpPr>
        <p:spPr>
          <a:xfrm>
            <a:off x="6211925" y="3307300"/>
            <a:ext cx="8685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48219"/>
              </a:buClr>
              <a:buSzPts val="1800"/>
              <a:buFont typeface="Arial"/>
              <a:buNone/>
            </a:pPr>
            <a:r>
              <a:rPr b="1" i="0" lang="es-ES" sz="1800" u="none">
                <a:solidFill>
                  <a:srgbClr val="348219"/>
                </a:solidFill>
                <a:latin typeface="Arial"/>
                <a:ea typeface="Arial"/>
                <a:cs typeface="Arial"/>
                <a:sym typeface="Arial"/>
              </a:rPr>
              <a:t>15K€</a:t>
            </a:r>
            <a:endParaRPr/>
          </a:p>
        </p:txBody>
      </p:sp>
      <p:sp>
        <p:nvSpPr>
          <p:cNvPr id="1349" name="Google Shape;1349;p96"/>
          <p:cNvSpPr txBox="1"/>
          <p:nvPr/>
        </p:nvSpPr>
        <p:spPr>
          <a:xfrm>
            <a:off x="7332700" y="3296187"/>
            <a:ext cx="8700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48219"/>
              </a:buClr>
              <a:buSzPts val="1800"/>
              <a:buFont typeface="Arial"/>
              <a:buNone/>
            </a:pPr>
            <a:r>
              <a:rPr b="1" i="0" lang="es-ES" sz="1800" u="none">
                <a:solidFill>
                  <a:srgbClr val="348219"/>
                </a:solidFill>
                <a:latin typeface="Arial"/>
                <a:ea typeface="Arial"/>
                <a:cs typeface="Arial"/>
                <a:sym typeface="Arial"/>
              </a:rPr>
              <a:t>60K€</a:t>
            </a:r>
            <a:endParaRPr/>
          </a:p>
        </p:txBody>
      </p:sp>
      <p:sp>
        <p:nvSpPr>
          <p:cNvPr id="1350" name="Google Shape;1350;p96"/>
          <p:cNvSpPr/>
          <p:nvPr/>
        </p:nvSpPr>
        <p:spPr>
          <a:xfrm>
            <a:off x="4398725" y="4408200"/>
            <a:ext cx="173100" cy="1066200"/>
          </a:xfrm>
          <a:prstGeom prst="rightBrace">
            <a:avLst>
              <a:gd fmla="val 8333" name="adj1"/>
              <a:gd fmla="val 50000" name="adj2"/>
            </a:avLst>
          </a:prstGeom>
          <a:no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van y tir" id="1351" name="Google Shape;1351;p96"/>
          <p:cNvPicPr preferRelativeResize="0"/>
          <p:nvPr/>
        </p:nvPicPr>
        <p:blipFill>
          <a:blip r:embed="rId5">
            <a:alphaModFix/>
          </a:blip>
          <a:stretch>
            <a:fillRect/>
          </a:stretch>
        </p:blipFill>
        <p:spPr>
          <a:xfrm>
            <a:off x="6350976" y="1681200"/>
            <a:ext cx="2270325" cy="164553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6" name="Shape 1356"/>
        <p:cNvGrpSpPr/>
        <p:nvPr/>
      </p:nvGrpSpPr>
      <p:grpSpPr>
        <a:xfrm>
          <a:off x="0" y="0"/>
          <a:ext cx="0" cy="0"/>
          <a:chOff x="0" y="0"/>
          <a:chExt cx="0" cy="0"/>
        </a:xfrm>
      </p:grpSpPr>
      <p:sp>
        <p:nvSpPr>
          <p:cNvPr id="1357" name="Google Shape;1357;p9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358" name="Google Shape;1358;p97"/>
          <p:cNvSpPr txBox="1"/>
          <p:nvPr/>
        </p:nvSpPr>
        <p:spPr>
          <a:xfrm>
            <a:off x="1160575" y="76200"/>
            <a:ext cx="7342800" cy="594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i="1" lang="es-ES" sz="2400">
                <a:solidFill>
                  <a:srgbClr val="FF9900"/>
                </a:solidFill>
              </a:rPr>
              <a:t>Ejercicio 1:</a:t>
            </a:r>
            <a:r>
              <a:rPr b="1" lang="es-ES" sz="2400">
                <a:solidFill>
                  <a:srgbClr val="FFFFFF"/>
                </a:solidFill>
              </a:rPr>
              <a:t> Calcula el TIR</a:t>
            </a:r>
            <a:endParaRPr sz="2400">
              <a:solidFill>
                <a:srgbClr val="FFFFFF"/>
              </a:solidFill>
            </a:endParaRPr>
          </a:p>
        </p:txBody>
      </p:sp>
      <p:sp>
        <p:nvSpPr>
          <p:cNvPr id="1359" name="Google Shape;1359;p97"/>
          <p:cNvSpPr txBox="1"/>
          <p:nvPr/>
        </p:nvSpPr>
        <p:spPr>
          <a:xfrm>
            <a:off x="123800" y="630925"/>
            <a:ext cx="8497500" cy="401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s-ES" sz="2400">
                <a:solidFill>
                  <a:srgbClr val="F2760D"/>
                </a:solidFill>
                <a:latin typeface="Calibri"/>
                <a:ea typeface="Calibri"/>
                <a:cs typeface="Calibri"/>
                <a:sym typeface="Calibri"/>
              </a:rPr>
              <a:t>MÉTODOS </a:t>
            </a:r>
            <a:r>
              <a:rPr b="1" lang="es-ES" sz="2400" u="sng">
                <a:solidFill>
                  <a:srgbClr val="F2760D"/>
                </a:solidFill>
                <a:latin typeface="Calibri"/>
                <a:ea typeface="Calibri"/>
                <a:cs typeface="Calibri"/>
                <a:sym typeface="Calibri"/>
              </a:rPr>
              <a:t>DINÁMICOS</a:t>
            </a:r>
            <a:r>
              <a:rPr lang="es-ES" sz="2400">
                <a:solidFill>
                  <a:srgbClr val="F2760D"/>
                </a:solidFill>
                <a:latin typeface="Calibri"/>
                <a:ea typeface="Calibri"/>
                <a:cs typeface="Calibri"/>
                <a:sym typeface="Calibri"/>
              </a:rPr>
              <a:t> DE SELECCIÓN DE INVERSIONES</a:t>
            </a:r>
            <a:endParaRPr sz="2400">
              <a:solidFill>
                <a:srgbClr val="F2760D"/>
              </a:solidFill>
              <a:latin typeface="Calibri"/>
              <a:ea typeface="Calibri"/>
              <a:cs typeface="Calibri"/>
              <a:sym typeface="Calibri"/>
            </a:endParaRPr>
          </a:p>
        </p:txBody>
      </p:sp>
      <p:sp>
        <p:nvSpPr>
          <p:cNvPr id="1360" name="Google Shape;1360;p97"/>
          <p:cNvSpPr txBox="1"/>
          <p:nvPr/>
        </p:nvSpPr>
        <p:spPr>
          <a:xfrm>
            <a:off x="184332" y="1222300"/>
            <a:ext cx="8716800" cy="163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1800" u="sng">
                <a:solidFill>
                  <a:srgbClr val="000000"/>
                </a:solidFill>
              </a:rPr>
              <a:t>Ejercicio 3: </a:t>
            </a:r>
            <a:r>
              <a:rPr lang="es-ES" sz="1800">
                <a:solidFill>
                  <a:srgbClr val="000000"/>
                </a:solidFill>
              </a:rPr>
              <a:t>Tenemos un proyecto de inversión con un desembolso de 5.000 euros y unos flujos de caja de 2.000 euros el primer año y 4.000 euros el segundo año. </a:t>
            </a:r>
            <a:endParaRPr sz="1800">
              <a:solidFill>
                <a:srgbClr val="000000"/>
              </a:solidFill>
            </a:endParaRPr>
          </a:p>
          <a:p>
            <a:pPr indent="0" lvl="0" marL="0" rtl="0" algn="l">
              <a:spcBef>
                <a:spcPts val="0"/>
              </a:spcBef>
              <a:spcAft>
                <a:spcPts val="0"/>
              </a:spcAft>
              <a:buNone/>
            </a:pPr>
            <a:r>
              <a:rPr lang="es-ES" sz="1800">
                <a:solidFill>
                  <a:srgbClr val="000000"/>
                </a:solidFill>
              </a:rPr>
              <a:t>La tasa de actualización es de 10%. Qu</a:t>
            </a:r>
            <a:r>
              <a:rPr lang="es-ES" sz="1800"/>
              <a:t>é tasa de rentabilidad o tasa interna de retorno tendríamos? y con este TIR el proyecto sería viable?</a:t>
            </a:r>
            <a:endParaRPr sz="1800"/>
          </a:p>
          <a:p>
            <a:pPr indent="0" lvl="0" marL="0" rtl="0" algn="l">
              <a:spcBef>
                <a:spcPts val="2200"/>
              </a:spcBef>
              <a:spcAft>
                <a:spcPts val="0"/>
              </a:spcAft>
              <a:buNone/>
            </a:pPr>
            <a:r>
              <a:rPr lang="es-ES" sz="1800">
                <a:solidFill>
                  <a:srgbClr val="000000"/>
                </a:solidFill>
              </a:rPr>
              <a:t>Por lo que los flujos de caja serían    -5000 / 2000 / 4000</a:t>
            </a:r>
            <a:endParaRPr sz="2200">
              <a:solidFill>
                <a:srgbClr val="000000"/>
              </a:solidFill>
            </a:endParaRPr>
          </a:p>
          <a:p>
            <a:pPr indent="-158750" lvl="0" marL="273050" rtl="0" algn="l">
              <a:spcBef>
                <a:spcPts val="2200"/>
              </a:spcBef>
              <a:spcAft>
                <a:spcPts val="0"/>
              </a:spcAft>
              <a:buNone/>
            </a:pPr>
            <a:r>
              <a:t/>
            </a:r>
            <a:endParaRPr sz="1800">
              <a:solidFill>
                <a:srgbClr val="000000"/>
              </a:solidFill>
            </a:endParaRPr>
          </a:p>
        </p:txBody>
      </p:sp>
      <p:sp>
        <p:nvSpPr>
          <p:cNvPr id="1361" name="Google Shape;1361;p97"/>
          <p:cNvSpPr/>
          <p:nvPr/>
        </p:nvSpPr>
        <p:spPr>
          <a:xfrm>
            <a:off x="198089" y="3009825"/>
            <a:ext cx="5324100" cy="1238400"/>
          </a:xfrm>
          <a:prstGeom prst="rect">
            <a:avLst/>
          </a:prstGeom>
          <a:blipFill rotWithShape="1">
            <a:blip r:embed="rId3">
              <a:alphaModFix/>
            </a:blip>
            <a:stretch>
              <a:fillRect b="0" l="-799" r="0" t="-251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800" u="none">
                <a:latin typeface="Arial"/>
                <a:ea typeface="Arial"/>
                <a:cs typeface="Arial"/>
                <a:sym typeface="Arial"/>
              </a:rPr>
              <a:t> </a:t>
            </a:r>
            <a:endParaRPr/>
          </a:p>
        </p:txBody>
      </p:sp>
      <p:sp>
        <p:nvSpPr>
          <p:cNvPr id="1362" name="Google Shape;1362;p97"/>
          <p:cNvSpPr/>
          <p:nvPr/>
        </p:nvSpPr>
        <p:spPr>
          <a:xfrm>
            <a:off x="200000" y="4559525"/>
            <a:ext cx="8448900" cy="1286700"/>
          </a:xfrm>
          <a:prstGeom prst="rect">
            <a:avLst/>
          </a:prstGeom>
          <a:blipFill rotWithShape="1">
            <a:blip r:embed="rId4">
              <a:alphaModFix/>
            </a:blip>
            <a:stretch>
              <a:fillRect b="-5348" l="-489" r="-489" t="-2059"/>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ES" sz="1800" u="none">
                <a:latin typeface="Arial"/>
                <a:ea typeface="Arial"/>
                <a:cs typeface="Arial"/>
                <a:sym typeface="Arial"/>
              </a:rPr>
              <a:t> </a:t>
            </a:r>
            <a:endParaRPr/>
          </a:p>
        </p:txBody>
      </p:sp>
      <p:sp>
        <p:nvSpPr>
          <p:cNvPr id="1363" name="Google Shape;1363;p97"/>
          <p:cNvSpPr txBox="1"/>
          <p:nvPr/>
        </p:nvSpPr>
        <p:spPr>
          <a:xfrm>
            <a:off x="100625" y="5807475"/>
            <a:ext cx="88848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500">
                <a:solidFill>
                  <a:srgbClr val="BB2B35"/>
                </a:solidFill>
              </a:rPr>
              <a:t>Una tasa por encima del 12% no sería viable porque el VAN sería negativo. Toda tasa de actualización por encima del 12% no se aceptaría.</a:t>
            </a:r>
            <a:endParaRPr b="1" sz="1500">
              <a:solidFill>
                <a:srgbClr val="BB2B35"/>
              </a:solidFill>
            </a:endParaRPr>
          </a:p>
        </p:txBody>
      </p:sp>
      <p:pic>
        <p:nvPicPr>
          <p:cNvPr id="1364" name="Google Shape;1364;p97"/>
          <p:cNvPicPr preferRelativeResize="0"/>
          <p:nvPr/>
        </p:nvPicPr>
        <p:blipFill>
          <a:blip r:embed="rId5">
            <a:alphaModFix/>
          </a:blip>
          <a:stretch>
            <a:fillRect/>
          </a:stretch>
        </p:blipFill>
        <p:spPr>
          <a:xfrm>
            <a:off x="6240452" y="2475200"/>
            <a:ext cx="2573623" cy="163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5"/>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sz="900">
                <a:solidFill>
                  <a:srgbClr val="888888"/>
                </a:solidFill>
              </a:rPr>
              <a:t>‹#›</a:t>
            </a:fld>
            <a:endParaRPr sz="900">
              <a:solidFill>
                <a:srgbClr val="888888"/>
              </a:solidFill>
            </a:endParaRPr>
          </a:p>
        </p:txBody>
      </p:sp>
      <p:sp>
        <p:nvSpPr>
          <p:cNvPr id="283" name="Google Shape;283;p35"/>
          <p:cNvSpPr txBox="1"/>
          <p:nvPr/>
        </p:nvSpPr>
        <p:spPr>
          <a:xfrm>
            <a:off x="637954" y="1579300"/>
            <a:ext cx="7868100" cy="2819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B0F0"/>
              </a:buClr>
              <a:buSzPts val="3600"/>
              <a:buFont typeface="Arial"/>
              <a:buNone/>
            </a:pPr>
            <a:r>
              <a:rPr b="0" i="0" lang="es-ES" sz="3600" u="none">
                <a:solidFill>
                  <a:srgbClr val="434343"/>
                </a:solidFill>
                <a:latin typeface="Arial"/>
                <a:ea typeface="Arial"/>
                <a:cs typeface="Arial"/>
                <a:sym typeface="Arial"/>
              </a:rPr>
              <a:t>El análisis de los ratios económicos, financieros y patrimoniales ayuda a responder a esas preguntas</a:t>
            </a:r>
            <a:endParaRPr>
              <a:solidFill>
                <a:srgbClr val="434343"/>
              </a:solidFill>
            </a:endParaRPr>
          </a:p>
          <a:p>
            <a:pPr indent="0" lvl="0" marL="0" marR="0" rtl="0" algn="ctr">
              <a:lnSpc>
                <a:spcPct val="90000"/>
              </a:lnSpc>
              <a:spcBef>
                <a:spcPts val="0"/>
              </a:spcBef>
              <a:spcAft>
                <a:spcPts val="0"/>
              </a:spcAft>
              <a:buClr>
                <a:srgbClr val="000000"/>
              </a:buClr>
              <a:buSzPts val="3600"/>
              <a:buFont typeface="Arial"/>
              <a:buNone/>
            </a:pPr>
            <a:r>
              <a:t/>
            </a:r>
            <a:endParaRPr b="0" i="0" sz="3600" u="none">
              <a:solidFill>
                <a:srgbClr val="434343"/>
              </a:solidFill>
              <a:latin typeface="Arial"/>
              <a:ea typeface="Arial"/>
              <a:cs typeface="Arial"/>
              <a:sym typeface="Arial"/>
            </a:endParaRPr>
          </a:p>
          <a:p>
            <a:pPr indent="0" lvl="0" marL="0" marR="0" rtl="0" algn="l">
              <a:lnSpc>
                <a:spcPct val="100000"/>
              </a:lnSpc>
              <a:spcBef>
                <a:spcPts val="0"/>
              </a:spcBef>
              <a:spcAft>
                <a:spcPts val="0"/>
              </a:spcAft>
              <a:buNone/>
            </a:pPr>
            <a:r>
              <a:t/>
            </a:r>
            <a:endParaRPr b="0" i="0" sz="3600" u="none">
              <a:solidFill>
                <a:srgbClr val="434343"/>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sp>
        <p:nvSpPr>
          <p:cNvPr id="1370" name="Google Shape;1370;p98"/>
          <p:cNvSpPr txBox="1"/>
          <p:nvPr>
            <p:ph idx="1" type="body"/>
          </p:nvPr>
        </p:nvSpPr>
        <p:spPr>
          <a:xfrm>
            <a:off x="363750" y="739800"/>
            <a:ext cx="3855900" cy="5378400"/>
          </a:xfrm>
          <a:prstGeom prst="rect">
            <a:avLst/>
          </a:prstGeom>
        </p:spPr>
        <p:txBody>
          <a:bodyPr anchorCtr="0" anchor="ctr" bIns="45700" lIns="91425" spcFirstLastPara="1" rIns="91425" wrap="square" tIns="45700">
            <a:noAutofit/>
          </a:bodyPr>
          <a:lstStyle/>
          <a:p>
            <a:pPr indent="0" lvl="0" marL="0" rtl="0" algn="l">
              <a:spcBef>
                <a:spcPts val="750"/>
              </a:spcBef>
              <a:spcAft>
                <a:spcPts val="1600"/>
              </a:spcAft>
              <a:buNone/>
            </a:pPr>
            <a:r>
              <a:rPr lang="es-ES" sz="3600"/>
              <a:t>ANEXOS</a:t>
            </a:r>
            <a:endParaRPr sz="3600"/>
          </a:p>
        </p:txBody>
      </p:sp>
      <p:sp>
        <p:nvSpPr>
          <p:cNvPr id="1371" name="Google Shape;1371;p98"/>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sz="1000">
                <a:solidFill>
                  <a:schemeClr val="dk2"/>
                </a:solidFill>
              </a:rPr>
              <a:t>‹#›</a:t>
            </a:fld>
            <a:endParaRPr sz="1000">
              <a:solidFill>
                <a:schemeClr val="dk2"/>
              </a:solidFill>
            </a:endParaRPr>
          </a:p>
        </p:txBody>
      </p:sp>
      <p:sp>
        <p:nvSpPr>
          <p:cNvPr id="1372" name="Google Shape;1372;p98"/>
          <p:cNvSpPr/>
          <p:nvPr/>
        </p:nvSpPr>
        <p:spPr>
          <a:xfrm>
            <a:off x="0" y="6427500"/>
            <a:ext cx="9144000" cy="430500"/>
          </a:xfrm>
          <a:prstGeom prst="rect">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99"/>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900" u="none" cap="none" strike="noStrike">
                <a:solidFill>
                  <a:srgbClr val="888888"/>
                </a:solidFill>
                <a:latin typeface="Arial"/>
                <a:ea typeface="Arial"/>
                <a:cs typeface="Arial"/>
                <a:sym typeface="Arial"/>
              </a:rPr>
              <a:t>‹#›</a:t>
            </a:fld>
            <a:endParaRPr b="0" i="0" sz="900" u="none" cap="none" strike="noStrike">
              <a:solidFill>
                <a:srgbClr val="888888"/>
              </a:solidFill>
              <a:latin typeface="Arial"/>
              <a:ea typeface="Arial"/>
              <a:cs typeface="Arial"/>
              <a:sym typeface="Arial"/>
            </a:endParaRPr>
          </a:p>
        </p:txBody>
      </p:sp>
      <p:sp>
        <p:nvSpPr>
          <p:cNvPr id="1379" name="Google Shape;1379;p99"/>
          <p:cNvSpPr txBox="1"/>
          <p:nvPr>
            <p:ph type="title"/>
          </p:nvPr>
        </p:nvSpPr>
        <p:spPr>
          <a:xfrm>
            <a:off x="1177850" y="79225"/>
            <a:ext cx="8686800" cy="5883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C0C0C"/>
              </a:buClr>
              <a:buSzPts val="3300"/>
              <a:buFont typeface="Calibri"/>
              <a:buNone/>
            </a:pPr>
            <a:r>
              <a:rPr b="1" i="0" lang="es-ES" sz="3000" u="none" cap="none" strike="noStrike">
                <a:solidFill>
                  <a:srgbClr val="FFFFFF"/>
                </a:solidFill>
              </a:rPr>
              <a:t>Contabilidad</a:t>
            </a:r>
            <a:endParaRPr i="0" sz="3000" u="none" cap="none" strike="noStrike">
              <a:solidFill>
                <a:srgbClr val="FFFFFF"/>
              </a:solidFill>
            </a:endParaRPr>
          </a:p>
        </p:txBody>
      </p:sp>
      <p:sp>
        <p:nvSpPr>
          <p:cNvPr id="1380" name="Google Shape;1380;p99"/>
          <p:cNvSpPr/>
          <p:nvPr/>
        </p:nvSpPr>
        <p:spPr>
          <a:xfrm>
            <a:off x="166956" y="869835"/>
            <a:ext cx="88101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s-ES" sz="1800" u="none" cap="none" strike="noStrike">
                <a:solidFill>
                  <a:schemeClr val="dk1"/>
                </a:solidFill>
              </a:rPr>
              <a:t>Es un conjunto de procedimientos </a:t>
            </a:r>
            <a:r>
              <a:rPr i="0" lang="es-ES" sz="1800" u="sng" cap="none" strike="noStrike">
                <a:solidFill>
                  <a:schemeClr val="dk1"/>
                </a:solidFill>
              </a:rPr>
              <a:t>estandarizado</a:t>
            </a:r>
            <a:r>
              <a:rPr i="0" lang="es-ES" sz="1800" u="none" cap="none" strike="noStrike">
                <a:solidFill>
                  <a:schemeClr val="dk1"/>
                </a:solidFill>
              </a:rPr>
              <a:t> para todas las empresas, que permite reflejar de forma ordenada la actividad económica de la empresa en el día a día.</a:t>
            </a:r>
            <a:endParaRPr sz="1800"/>
          </a:p>
        </p:txBody>
      </p:sp>
      <p:sp>
        <p:nvSpPr>
          <p:cNvPr id="1381" name="Google Shape;1381;p99"/>
          <p:cNvSpPr/>
          <p:nvPr/>
        </p:nvSpPr>
        <p:spPr>
          <a:xfrm>
            <a:off x="228600" y="2479050"/>
            <a:ext cx="5892600" cy="1015500"/>
          </a:xfrm>
          <a:prstGeom prst="rect">
            <a:avLst/>
          </a:prstGeom>
          <a:noFill/>
          <a:ln>
            <a:noFill/>
          </a:ln>
        </p:spPr>
        <p:txBody>
          <a:bodyPr anchorCtr="0" anchor="t" bIns="45700" lIns="91425" spcFirstLastPara="1" rIns="91425" wrap="square" tIns="45700">
            <a:noAutofit/>
          </a:bodyPr>
          <a:lstStyle/>
          <a:p>
            <a:pPr indent="-330200" lvl="0" marL="457200" marR="0" rtl="0" algn="l">
              <a:spcBef>
                <a:spcPts val="0"/>
              </a:spcBef>
              <a:spcAft>
                <a:spcPts val="0"/>
              </a:spcAft>
              <a:buClr>
                <a:schemeClr val="dk1"/>
              </a:buClr>
              <a:buSzPts val="1600"/>
              <a:buFont typeface="Arial"/>
              <a:buChar char="●"/>
            </a:pPr>
            <a:r>
              <a:rPr lang="es-ES" sz="1600">
                <a:solidFill>
                  <a:schemeClr val="dk1"/>
                </a:solidFill>
                <a:latin typeface="Arial"/>
                <a:ea typeface="Arial"/>
                <a:cs typeface="Arial"/>
                <a:sym typeface="Arial"/>
              </a:rPr>
              <a:t>Sirve para </a:t>
            </a:r>
            <a:r>
              <a:rPr lang="es-ES" sz="1600" u="sng">
                <a:solidFill>
                  <a:schemeClr val="dk1"/>
                </a:solidFill>
                <a:latin typeface="Arial"/>
                <a:ea typeface="Arial"/>
                <a:cs typeface="Arial"/>
                <a:sym typeface="Arial"/>
              </a:rPr>
              <a:t>registrar todas las operaciones</a:t>
            </a:r>
            <a:r>
              <a:rPr lang="es-ES" sz="1600">
                <a:solidFill>
                  <a:schemeClr val="dk1"/>
                </a:solidFill>
                <a:latin typeface="Arial"/>
                <a:ea typeface="Arial"/>
                <a:cs typeface="Arial"/>
                <a:sym typeface="Arial"/>
              </a:rPr>
              <a:t> que se realizan en la empresa siguiendo un orden cronológico y aplicando unas normas de obligado cumplimiento.</a:t>
            </a:r>
            <a:endParaRPr sz="1600">
              <a:solidFill>
                <a:schemeClr val="dk1"/>
              </a:solidFill>
              <a:latin typeface="Arial"/>
              <a:ea typeface="Arial"/>
              <a:cs typeface="Arial"/>
              <a:sym typeface="Arial"/>
            </a:endParaRPr>
          </a:p>
        </p:txBody>
      </p:sp>
      <p:sp>
        <p:nvSpPr>
          <p:cNvPr id="1382" name="Google Shape;1382;p99"/>
          <p:cNvSpPr txBox="1"/>
          <p:nvPr/>
        </p:nvSpPr>
        <p:spPr>
          <a:xfrm>
            <a:off x="6270900" y="2191838"/>
            <a:ext cx="2878200" cy="1478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None/>
            </a:pPr>
            <a:r>
              <a:rPr b="0" i="0" lang="es-ES" sz="1600" u="none">
                <a:solidFill>
                  <a:srgbClr val="000000"/>
                </a:solidFill>
                <a:latin typeface="Arial"/>
                <a:ea typeface="Arial"/>
                <a:cs typeface="Arial"/>
                <a:sym typeface="Arial"/>
              </a:rPr>
              <a:t>La información debe ser:</a:t>
            </a:r>
            <a:endParaRPr sz="1600"/>
          </a:p>
          <a:p>
            <a:pPr indent="-330200" lvl="0" marL="457200" marR="0" rtl="0" algn="l">
              <a:lnSpc>
                <a:spcPct val="90000"/>
              </a:lnSpc>
              <a:spcBef>
                <a:spcPts val="0"/>
              </a:spcBef>
              <a:spcAft>
                <a:spcPts val="0"/>
              </a:spcAft>
              <a:buClr>
                <a:srgbClr val="000000"/>
              </a:buClr>
              <a:buSzPts val="1600"/>
              <a:buFont typeface="Arial"/>
              <a:buChar char="●"/>
            </a:pPr>
            <a:r>
              <a:rPr b="0" i="0" lang="es-ES" sz="1600" u="none">
                <a:solidFill>
                  <a:srgbClr val="000000"/>
                </a:solidFill>
                <a:latin typeface="Arial"/>
                <a:ea typeface="Arial"/>
                <a:cs typeface="Arial"/>
                <a:sym typeface="Arial"/>
              </a:rPr>
              <a:t>Fiable, veraz</a:t>
            </a:r>
            <a:endParaRPr sz="1600"/>
          </a:p>
          <a:p>
            <a:pPr indent="-330200" lvl="0" marL="457200" marR="0" rtl="0" algn="l">
              <a:lnSpc>
                <a:spcPct val="90000"/>
              </a:lnSpc>
              <a:spcBef>
                <a:spcPts val="0"/>
              </a:spcBef>
              <a:spcAft>
                <a:spcPts val="0"/>
              </a:spcAft>
              <a:buClr>
                <a:srgbClr val="000000"/>
              </a:buClr>
              <a:buSzPts val="1600"/>
              <a:buFont typeface="Arial"/>
              <a:buChar char="●"/>
            </a:pPr>
            <a:r>
              <a:rPr b="0" i="0" lang="es-ES" sz="1600" u="none">
                <a:solidFill>
                  <a:srgbClr val="000000"/>
                </a:solidFill>
                <a:latin typeface="Arial"/>
                <a:ea typeface="Arial"/>
                <a:cs typeface="Arial"/>
                <a:sym typeface="Arial"/>
              </a:rPr>
              <a:t>Relevante</a:t>
            </a:r>
            <a:endParaRPr sz="1600"/>
          </a:p>
          <a:p>
            <a:pPr indent="-330200" lvl="0" marL="457200" marR="0" rtl="0" algn="l">
              <a:lnSpc>
                <a:spcPct val="90000"/>
              </a:lnSpc>
              <a:spcBef>
                <a:spcPts val="0"/>
              </a:spcBef>
              <a:spcAft>
                <a:spcPts val="0"/>
              </a:spcAft>
              <a:buClr>
                <a:srgbClr val="000000"/>
              </a:buClr>
              <a:buSzPts val="1600"/>
              <a:buFont typeface="Arial"/>
              <a:buChar char="●"/>
            </a:pPr>
            <a:r>
              <a:rPr b="0" i="0" lang="es-ES" sz="1600" u="none">
                <a:solidFill>
                  <a:srgbClr val="000000"/>
                </a:solidFill>
                <a:latin typeface="Arial"/>
                <a:ea typeface="Arial"/>
                <a:cs typeface="Arial"/>
                <a:sym typeface="Arial"/>
              </a:rPr>
              <a:t>Comparable</a:t>
            </a:r>
            <a:endParaRPr sz="1600"/>
          </a:p>
          <a:p>
            <a:pPr indent="-330200" lvl="0" marL="457200" marR="0" rtl="0" algn="l">
              <a:lnSpc>
                <a:spcPct val="90000"/>
              </a:lnSpc>
              <a:spcBef>
                <a:spcPts val="0"/>
              </a:spcBef>
              <a:spcAft>
                <a:spcPts val="0"/>
              </a:spcAft>
              <a:buClr>
                <a:srgbClr val="000000"/>
              </a:buClr>
              <a:buSzPts val="1600"/>
              <a:buFont typeface="Arial"/>
              <a:buChar char="●"/>
            </a:pPr>
            <a:r>
              <a:rPr b="0" i="0" lang="es-ES" sz="1600" u="none">
                <a:solidFill>
                  <a:srgbClr val="000000"/>
                </a:solidFill>
                <a:latin typeface="Arial"/>
                <a:ea typeface="Arial"/>
                <a:cs typeface="Arial"/>
                <a:sym typeface="Arial"/>
              </a:rPr>
              <a:t>Clara</a:t>
            </a:r>
            <a:endParaRPr sz="1600"/>
          </a:p>
        </p:txBody>
      </p:sp>
      <p:sp>
        <p:nvSpPr>
          <p:cNvPr id="1383" name="Google Shape;1383;p99"/>
          <p:cNvSpPr/>
          <p:nvPr/>
        </p:nvSpPr>
        <p:spPr>
          <a:xfrm>
            <a:off x="5992575" y="2316775"/>
            <a:ext cx="305400" cy="1200300"/>
          </a:xfrm>
          <a:prstGeom prst="rightBrace">
            <a:avLst>
              <a:gd fmla="val 48166"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99"/>
          <p:cNvSpPr txBox="1"/>
          <p:nvPr/>
        </p:nvSpPr>
        <p:spPr>
          <a:xfrm>
            <a:off x="223050" y="3276600"/>
            <a:ext cx="8754000" cy="10155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s-ES" sz="1600"/>
              <a:t>Dejar constancia de todos los hechos económicos que ocurren y afectan a la empresa =&gt;</a:t>
            </a:r>
            <a:r>
              <a:rPr b="1" lang="es-ES" sz="1600"/>
              <a:t> Registro Contable</a:t>
            </a:r>
            <a:endParaRPr b="1" sz="1600"/>
          </a:p>
        </p:txBody>
      </p:sp>
      <p:sp>
        <p:nvSpPr>
          <p:cNvPr id="1385" name="Google Shape;1385;p99"/>
          <p:cNvSpPr txBox="1"/>
          <p:nvPr/>
        </p:nvSpPr>
        <p:spPr>
          <a:xfrm>
            <a:off x="223050" y="4203650"/>
            <a:ext cx="8565600" cy="8655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SzPts val="1600"/>
              <a:buChar char="●"/>
            </a:pPr>
            <a:r>
              <a:rPr lang="es-ES" sz="1600"/>
              <a:t>Aportar </a:t>
            </a:r>
            <a:r>
              <a:rPr b="1" lang="es-ES" sz="1600"/>
              <a:t>información útil</a:t>
            </a:r>
            <a:r>
              <a:rPr lang="es-ES" sz="1600"/>
              <a:t> para interpretar lo ocurrido en el pasado y tomar decisiones acerca de la actuación en el futuro:</a:t>
            </a:r>
            <a:endParaRPr sz="1600"/>
          </a:p>
          <a:p>
            <a:pPr indent="-330200" lvl="1" marL="914400" rtl="0" algn="l">
              <a:spcBef>
                <a:spcPts val="0"/>
              </a:spcBef>
              <a:spcAft>
                <a:spcPts val="0"/>
              </a:spcAft>
              <a:buSzPts val="1600"/>
              <a:buChar char="○"/>
            </a:pPr>
            <a:r>
              <a:rPr lang="es-ES" sz="1600"/>
              <a:t>La situación patrimonial de la empresa: </a:t>
            </a:r>
            <a:r>
              <a:rPr b="1" lang="es-ES" sz="1600"/>
              <a:t>Balance de Situación.</a:t>
            </a:r>
            <a:endParaRPr b="1" sz="1600"/>
          </a:p>
          <a:p>
            <a:pPr indent="-330200" lvl="1" marL="914400" rtl="0" algn="l">
              <a:spcBef>
                <a:spcPts val="0"/>
              </a:spcBef>
              <a:spcAft>
                <a:spcPts val="0"/>
              </a:spcAft>
              <a:buSzPts val="1600"/>
              <a:buChar char="○"/>
            </a:pPr>
            <a:r>
              <a:rPr lang="es-ES" sz="1600"/>
              <a:t>El resultado de la gestión económica: </a:t>
            </a:r>
            <a:r>
              <a:rPr b="1" lang="es-ES" sz="1600"/>
              <a:t>Cuenta de Pérdidas y Ganancias.</a:t>
            </a:r>
            <a:endParaRPr b="1" sz="1600"/>
          </a:p>
        </p:txBody>
      </p:sp>
      <p:sp>
        <p:nvSpPr>
          <p:cNvPr id="1386" name="Google Shape;1386;p99"/>
          <p:cNvSpPr txBox="1"/>
          <p:nvPr/>
        </p:nvSpPr>
        <p:spPr>
          <a:xfrm>
            <a:off x="236875" y="1945963"/>
            <a:ext cx="23334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s-ES" sz="1800"/>
              <a:t>OBJETIVOS:</a:t>
            </a:r>
            <a:endParaRPr b="1" i="1" sz="1800"/>
          </a:p>
        </p:txBody>
      </p:sp>
      <p:sp>
        <p:nvSpPr>
          <p:cNvPr id="1387" name="Google Shape;1387;p99"/>
          <p:cNvSpPr txBox="1"/>
          <p:nvPr/>
        </p:nvSpPr>
        <p:spPr>
          <a:xfrm>
            <a:off x="674100" y="5478900"/>
            <a:ext cx="8173800" cy="792900"/>
          </a:xfrm>
          <a:prstGeom prst="rect">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ES" sz="1600"/>
              <a:t>La contabilidad es un </a:t>
            </a:r>
            <a:r>
              <a:rPr b="1" lang="es-ES" sz="1600"/>
              <a:t>sistema de información </a:t>
            </a:r>
            <a:r>
              <a:rPr lang="es-ES" sz="1600"/>
              <a:t>que identifica, mide y comunica información económica para facilitar, a los usuarios de la misma, el diagnóstico y la toma de decisiones.</a:t>
            </a:r>
            <a:endParaRPr sz="16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Google Shape;1393;p100"/>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394" name="Google Shape;1394;p100"/>
          <p:cNvSpPr txBox="1"/>
          <p:nvPr/>
        </p:nvSpPr>
        <p:spPr>
          <a:xfrm>
            <a:off x="1584350" y="0"/>
            <a:ext cx="6043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Plan General Contable (PGC)</a:t>
            </a:r>
            <a:endParaRPr b="1" i="0" sz="3300" u="none" cap="none" strike="noStrike">
              <a:solidFill>
                <a:srgbClr val="FFFFFF"/>
              </a:solidFill>
              <a:latin typeface="Calibri"/>
              <a:ea typeface="Calibri"/>
              <a:cs typeface="Calibri"/>
              <a:sym typeface="Calibri"/>
            </a:endParaRPr>
          </a:p>
        </p:txBody>
      </p:sp>
      <p:sp>
        <p:nvSpPr>
          <p:cNvPr id="1395" name="Google Shape;1395;p100"/>
          <p:cNvSpPr/>
          <p:nvPr/>
        </p:nvSpPr>
        <p:spPr>
          <a:xfrm>
            <a:off x="319000" y="921525"/>
            <a:ext cx="8513400" cy="184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s-ES" sz="2400">
                <a:solidFill>
                  <a:srgbClr val="00B0F0"/>
                </a:solidFill>
                <a:latin typeface="Arial"/>
                <a:ea typeface="Arial"/>
                <a:cs typeface="Arial"/>
                <a:sym typeface="Arial"/>
              </a:rPr>
              <a:t>Plan General Contable 2007 (PGC 2007):</a:t>
            </a:r>
            <a:endParaRPr b="1" i="1" sz="2400">
              <a:solidFill>
                <a:srgbClr val="00B0F0"/>
              </a:solidFill>
              <a:latin typeface="Arial"/>
              <a:ea typeface="Arial"/>
              <a:cs typeface="Arial"/>
              <a:sym typeface="Arial"/>
            </a:endParaRPr>
          </a:p>
          <a:p>
            <a:pPr indent="0" lvl="0" marL="0" marR="0" rtl="0" algn="l">
              <a:spcBef>
                <a:spcPts val="0"/>
              </a:spcBef>
              <a:spcAft>
                <a:spcPts val="0"/>
              </a:spcAft>
              <a:buNone/>
            </a:pPr>
            <a:r>
              <a:t/>
            </a:r>
            <a:endParaRPr b="1" i="1" sz="2400">
              <a:solidFill>
                <a:srgbClr val="00B0F0"/>
              </a:solidFill>
            </a:endParaRPr>
          </a:p>
          <a:p>
            <a:pPr indent="0" lvl="0" marL="0" marR="0" rtl="0" algn="l">
              <a:spcBef>
                <a:spcPts val="0"/>
              </a:spcBef>
              <a:spcAft>
                <a:spcPts val="0"/>
              </a:spcAft>
              <a:buNone/>
            </a:pPr>
            <a:r>
              <a:t/>
            </a:r>
            <a:endParaRPr sz="1100">
              <a:solidFill>
                <a:schemeClr val="dk1"/>
              </a:solidFill>
            </a:endParaRPr>
          </a:p>
          <a:p>
            <a:pPr indent="0" lvl="0" marL="0" marR="0" rtl="0" algn="l">
              <a:spcBef>
                <a:spcPts val="0"/>
              </a:spcBef>
              <a:spcAft>
                <a:spcPts val="0"/>
              </a:spcAft>
              <a:buNone/>
            </a:pPr>
            <a:r>
              <a:rPr lang="es-ES" sz="1600">
                <a:solidFill>
                  <a:schemeClr val="dk1"/>
                </a:solidFill>
                <a:latin typeface="Arial"/>
                <a:ea typeface="Arial"/>
                <a:cs typeface="Arial"/>
                <a:sym typeface="Arial"/>
              </a:rPr>
              <a:t>Es un conjunto de normas que fijan los procedimientos y métodos a seguir en el registro de la actividad económica de la empresa.</a:t>
            </a:r>
            <a:br>
              <a:rPr lang="es-ES" sz="1600">
                <a:solidFill>
                  <a:schemeClr val="dk1"/>
                </a:solidFill>
                <a:latin typeface="Arial"/>
                <a:ea typeface="Arial"/>
                <a:cs typeface="Arial"/>
                <a:sym typeface="Arial"/>
              </a:rPr>
            </a:br>
            <a:r>
              <a:rPr lang="es-ES" sz="1600">
                <a:solidFill>
                  <a:schemeClr val="dk1"/>
                </a:solidFill>
                <a:latin typeface="Arial"/>
                <a:ea typeface="Arial"/>
                <a:cs typeface="Arial"/>
                <a:sym typeface="Arial"/>
              </a:rPr>
              <a:t>Su utilización es de carácter </a:t>
            </a:r>
            <a:r>
              <a:rPr lang="es-ES" sz="1600" u="sng">
                <a:solidFill>
                  <a:schemeClr val="dk1"/>
                </a:solidFill>
                <a:latin typeface="Arial"/>
                <a:ea typeface="Arial"/>
                <a:cs typeface="Arial"/>
                <a:sym typeface="Arial"/>
              </a:rPr>
              <a:t>obligatorio</a:t>
            </a:r>
            <a:r>
              <a:rPr lang="es-ES" sz="1600">
                <a:solidFill>
                  <a:schemeClr val="dk1"/>
                </a:solidFill>
                <a:latin typeface="Arial"/>
                <a:ea typeface="Arial"/>
                <a:cs typeface="Arial"/>
                <a:sym typeface="Arial"/>
              </a:rPr>
              <a:t> y de repercusión nacional e internacional, esto es, aplicable a las empresas españolas tanto en sus actividades de mercado interno como de mercados exteriores.</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endParaRPr>
          </a:p>
          <a:p>
            <a:pPr indent="0" lvl="0" marL="0" marR="0" rtl="0" algn="l">
              <a:spcBef>
                <a:spcPts val="0"/>
              </a:spcBef>
              <a:spcAft>
                <a:spcPts val="0"/>
              </a:spcAft>
              <a:buNone/>
            </a:pPr>
            <a:r>
              <a:rPr lang="es-ES" sz="1600">
                <a:solidFill>
                  <a:schemeClr val="dk1"/>
                </a:solidFill>
              </a:rPr>
              <a:t>(Ver ANEXOS)</a:t>
            </a:r>
            <a:endParaRPr sz="16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01"/>
          <p:cNvSpPr txBox="1"/>
          <p:nvPr>
            <p:ph idx="12" type="sldNum"/>
          </p:nvPr>
        </p:nvSpPr>
        <p:spPr>
          <a:xfrm>
            <a:off x="6457950" y="6356351"/>
            <a:ext cx="2057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pic>
        <p:nvPicPr>
          <p:cNvPr id="1402" name="Google Shape;1402;p101"/>
          <p:cNvPicPr preferRelativeResize="0"/>
          <p:nvPr/>
        </p:nvPicPr>
        <p:blipFill rotWithShape="1">
          <a:blip r:embed="rId3">
            <a:alphaModFix/>
          </a:blip>
          <a:srcRect b="7678" l="1932" r="17552" t="2093"/>
          <a:stretch/>
        </p:blipFill>
        <p:spPr>
          <a:xfrm>
            <a:off x="1109925" y="691200"/>
            <a:ext cx="7351749" cy="5824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10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pic>
        <p:nvPicPr>
          <p:cNvPr id="1409" name="Google Shape;1409;p102"/>
          <p:cNvPicPr preferRelativeResize="0"/>
          <p:nvPr/>
        </p:nvPicPr>
        <p:blipFill rotWithShape="1">
          <a:blip r:embed="rId3">
            <a:alphaModFix/>
          </a:blip>
          <a:srcRect b="30268" l="1747" r="12170" t="1657"/>
          <a:stretch/>
        </p:blipFill>
        <p:spPr>
          <a:xfrm>
            <a:off x="235974" y="958644"/>
            <a:ext cx="8908026" cy="4980669"/>
          </a:xfrm>
          <a:prstGeom prst="rect">
            <a:avLst/>
          </a:prstGeom>
          <a:noFill/>
          <a:ln>
            <a:noFill/>
          </a:ln>
        </p:spPr>
      </p:pic>
      <p:sp>
        <p:nvSpPr>
          <p:cNvPr id="1410" name="Google Shape;1410;p102"/>
          <p:cNvSpPr txBox="1"/>
          <p:nvPr/>
        </p:nvSpPr>
        <p:spPr>
          <a:xfrm>
            <a:off x="1810700" y="0"/>
            <a:ext cx="5398200" cy="658200"/>
          </a:xfrm>
          <a:prstGeom prst="rect">
            <a:avLst/>
          </a:prstGeom>
          <a:no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Plan General Contable (PGC)</a:t>
            </a:r>
            <a:endParaRPr b="1" i="0" sz="3300" u="none" cap="none" strike="noStrike">
              <a:solidFill>
                <a:srgbClr val="FFFFFF"/>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10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pic>
        <p:nvPicPr>
          <p:cNvPr id="1417" name="Google Shape;1417;p103"/>
          <p:cNvPicPr preferRelativeResize="0"/>
          <p:nvPr/>
        </p:nvPicPr>
        <p:blipFill rotWithShape="1">
          <a:blip r:embed="rId3">
            <a:alphaModFix/>
          </a:blip>
          <a:srcRect b="10884" l="-429" r="7716" t="2291"/>
          <a:stretch/>
        </p:blipFill>
        <p:spPr>
          <a:xfrm>
            <a:off x="339211" y="1017638"/>
            <a:ext cx="8037873" cy="5322163"/>
          </a:xfrm>
          <a:prstGeom prst="rect">
            <a:avLst/>
          </a:prstGeom>
          <a:noFill/>
          <a:ln>
            <a:noFill/>
          </a:ln>
        </p:spPr>
      </p:pic>
      <p:sp>
        <p:nvSpPr>
          <p:cNvPr id="1418" name="Google Shape;1418;p103"/>
          <p:cNvSpPr txBox="1"/>
          <p:nvPr/>
        </p:nvSpPr>
        <p:spPr>
          <a:xfrm>
            <a:off x="1584350" y="0"/>
            <a:ext cx="6043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Plan General Contable (PGC)</a:t>
            </a:r>
            <a:endParaRPr b="1" i="0" sz="3300" u="none" cap="none" strike="noStrike">
              <a:solidFill>
                <a:srgbClr val="FFFFFF"/>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3" name="Shape 1423"/>
        <p:cNvGrpSpPr/>
        <p:nvPr/>
      </p:nvGrpSpPr>
      <p:grpSpPr>
        <a:xfrm>
          <a:off x="0" y="0"/>
          <a:ext cx="0" cy="0"/>
          <a:chOff x="0" y="0"/>
          <a:chExt cx="0" cy="0"/>
        </a:xfrm>
      </p:grpSpPr>
      <p:sp>
        <p:nvSpPr>
          <p:cNvPr id="1424" name="Google Shape;1424;p10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pic>
        <p:nvPicPr>
          <p:cNvPr id="1425" name="Google Shape;1425;p104"/>
          <p:cNvPicPr preferRelativeResize="0"/>
          <p:nvPr/>
        </p:nvPicPr>
        <p:blipFill rotWithShape="1">
          <a:blip r:embed="rId3">
            <a:alphaModFix/>
          </a:blip>
          <a:srcRect b="16423" l="1290" r="4213" t="1683"/>
          <a:stretch/>
        </p:blipFill>
        <p:spPr>
          <a:xfrm>
            <a:off x="129765" y="982561"/>
            <a:ext cx="8770169" cy="5373790"/>
          </a:xfrm>
          <a:prstGeom prst="rect">
            <a:avLst/>
          </a:prstGeom>
          <a:noFill/>
          <a:ln>
            <a:noFill/>
          </a:ln>
        </p:spPr>
      </p:pic>
      <p:sp>
        <p:nvSpPr>
          <p:cNvPr id="1426" name="Google Shape;1426;p104"/>
          <p:cNvSpPr txBox="1"/>
          <p:nvPr/>
        </p:nvSpPr>
        <p:spPr>
          <a:xfrm>
            <a:off x="1584350" y="0"/>
            <a:ext cx="60432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Plan General Contable (PGC)</a:t>
            </a:r>
            <a:endParaRPr b="1" i="0" sz="3300" u="none" cap="none" strike="noStrike">
              <a:solidFill>
                <a:srgbClr val="FFFFFF"/>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05"/>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433" name="Google Shape;1433;p105"/>
          <p:cNvSpPr txBox="1"/>
          <p:nvPr/>
        </p:nvSpPr>
        <p:spPr>
          <a:xfrm>
            <a:off x="1391974" y="0"/>
            <a:ext cx="55806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DBDBDB"/>
              </a:buClr>
              <a:buSzPts val="2557"/>
              <a:buFont typeface="Calibri"/>
              <a:buNone/>
            </a:pPr>
            <a:r>
              <a:rPr b="1" lang="es-ES" sz="2557">
                <a:solidFill>
                  <a:srgbClr val="FFFFFF"/>
                </a:solidFill>
                <a:latin typeface="Calibri"/>
                <a:ea typeface="Calibri"/>
                <a:cs typeface="Calibri"/>
                <a:sym typeface="Calibri"/>
              </a:rPr>
              <a:t>C- Gestión de la Liquidez: CASH FLOW</a:t>
            </a:r>
            <a:endParaRPr b="1" i="0" sz="2557" u="none" cap="none" strike="noStrike">
              <a:solidFill>
                <a:srgbClr val="FFFFFF"/>
              </a:solidFill>
              <a:latin typeface="Calibri"/>
              <a:ea typeface="Calibri"/>
              <a:cs typeface="Calibri"/>
              <a:sym typeface="Calibri"/>
            </a:endParaRPr>
          </a:p>
        </p:txBody>
      </p:sp>
      <p:pic>
        <p:nvPicPr>
          <p:cNvPr id="1434" name="Google Shape;1434;p105"/>
          <p:cNvPicPr preferRelativeResize="0"/>
          <p:nvPr/>
        </p:nvPicPr>
        <p:blipFill rotWithShape="1">
          <a:blip r:embed="rId3">
            <a:alphaModFix/>
          </a:blip>
          <a:srcRect b="0" l="0" r="0" t="0"/>
          <a:stretch/>
        </p:blipFill>
        <p:spPr>
          <a:xfrm>
            <a:off x="4084600" y="1420413"/>
            <a:ext cx="3392300" cy="2778413"/>
          </a:xfrm>
          <a:prstGeom prst="rect">
            <a:avLst/>
          </a:prstGeom>
          <a:noFill/>
          <a:ln>
            <a:noFill/>
          </a:ln>
        </p:spPr>
      </p:pic>
      <p:pic>
        <p:nvPicPr>
          <p:cNvPr id="1435" name="Google Shape;1435;p105"/>
          <p:cNvPicPr preferRelativeResize="0"/>
          <p:nvPr/>
        </p:nvPicPr>
        <p:blipFill rotWithShape="1">
          <a:blip r:embed="rId4">
            <a:alphaModFix/>
          </a:blip>
          <a:srcRect b="0" l="0" r="0" t="0"/>
          <a:stretch/>
        </p:blipFill>
        <p:spPr>
          <a:xfrm>
            <a:off x="1158175" y="1022400"/>
            <a:ext cx="2715814" cy="3194900"/>
          </a:xfrm>
          <a:prstGeom prst="rect">
            <a:avLst/>
          </a:prstGeom>
          <a:noFill/>
          <a:ln>
            <a:noFill/>
          </a:ln>
        </p:spPr>
      </p:pic>
      <p:sp>
        <p:nvSpPr>
          <p:cNvPr id="1436" name="Google Shape;1436;p105"/>
          <p:cNvSpPr/>
          <p:nvPr/>
        </p:nvSpPr>
        <p:spPr>
          <a:xfrm>
            <a:off x="1974850" y="4819675"/>
            <a:ext cx="1986600" cy="658200"/>
          </a:xfrm>
          <a:prstGeom prst="roundRect">
            <a:avLst>
              <a:gd fmla="val 871" name="adj"/>
            </a:avLst>
          </a:prstGeom>
          <a:no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0" i="0" lang="es-ES" sz="1600" u="none">
                <a:solidFill>
                  <a:schemeClr val="dk1"/>
                </a:solidFill>
                <a:latin typeface="Arial"/>
                <a:ea typeface="Arial"/>
                <a:cs typeface="Arial"/>
                <a:sym typeface="Arial"/>
              </a:rPr>
              <a:t>       20 + 10 = 30M</a:t>
            </a:r>
            <a:endParaRPr/>
          </a:p>
        </p:txBody>
      </p:sp>
      <p:sp>
        <p:nvSpPr>
          <p:cNvPr id="1437" name="Google Shape;1437;p105"/>
          <p:cNvSpPr/>
          <p:nvPr/>
        </p:nvSpPr>
        <p:spPr>
          <a:xfrm>
            <a:off x="650525" y="4819675"/>
            <a:ext cx="1770900" cy="658200"/>
          </a:xfrm>
          <a:prstGeom prst="homePlate">
            <a:avLst>
              <a:gd fmla="val 16615" name="adj"/>
            </a:avLst>
          </a:prstGeom>
          <a:solidFill>
            <a:srgbClr val="002060"/>
          </a:solidFill>
          <a:ln cap="flat" cmpd="sng" w="952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s-ES" sz="1800" u="none">
                <a:solidFill>
                  <a:srgbClr val="FFFFFF"/>
                </a:solidFill>
                <a:latin typeface="Arial"/>
                <a:ea typeface="Arial"/>
                <a:cs typeface="Arial"/>
                <a:sym typeface="Arial"/>
              </a:rPr>
              <a:t>Cash Flow</a:t>
            </a:r>
            <a:endParaRPr/>
          </a:p>
        </p:txBody>
      </p:sp>
      <p:sp>
        <p:nvSpPr>
          <p:cNvPr id="1438" name="Google Shape;1438;p105"/>
          <p:cNvSpPr/>
          <p:nvPr/>
        </p:nvSpPr>
        <p:spPr>
          <a:xfrm>
            <a:off x="4705450" y="4857040"/>
            <a:ext cx="4306200" cy="583500"/>
          </a:xfrm>
          <a:prstGeom prst="roundRect">
            <a:avLst>
              <a:gd fmla="val 871" name="adj"/>
            </a:avLst>
          </a:prstGeom>
          <a:solidFill>
            <a:srgbClr val="FFFFFF"/>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Arial"/>
              <a:buNone/>
            </a:pPr>
            <a:r>
              <a:rPr b="1" i="1" lang="es-ES" sz="1600" u="none">
                <a:solidFill>
                  <a:schemeClr val="dk1"/>
                </a:solidFill>
              </a:rPr>
              <a:t>CF</a:t>
            </a:r>
            <a:r>
              <a:rPr b="0" i="0" lang="es-ES" sz="1600" u="none">
                <a:solidFill>
                  <a:schemeClr val="dk1"/>
                </a:solidFill>
                <a:latin typeface="Arial"/>
                <a:ea typeface="Arial"/>
                <a:cs typeface="Arial"/>
                <a:sym typeface="Arial"/>
              </a:rPr>
              <a:t> = BN – (- Amortizaciones y provisiones) = BN + A</a:t>
            </a:r>
            <a:endParaRPr/>
          </a:p>
        </p:txBody>
      </p:sp>
      <p:sp>
        <p:nvSpPr>
          <p:cNvPr id="1439" name="Google Shape;1439;p105"/>
          <p:cNvSpPr/>
          <p:nvPr/>
        </p:nvSpPr>
        <p:spPr>
          <a:xfrm rot="-5400000">
            <a:off x="4149840" y="4835212"/>
            <a:ext cx="367200" cy="627000"/>
          </a:xfrm>
          <a:prstGeom prst="downArrow">
            <a:avLst>
              <a:gd fmla="val 11210" name="adj1"/>
              <a:gd fmla="val 50000" name="adj2"/>
            </a:avLst>
          </a:prstGeom>
          <a:solidFill>
            <a:srgbClr val="0020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4" name="Shape 1444"/>
        <p:cNvGrpSpPr/>
        <p:nvPr/>
      </p:nvGrpSpPr>
      <p:grpSpPr>
        <a:xfrm>
          <a:off x="0" y="0"/>
          <a:ext cx="0" cy="0"/>
          <a:chOff x="0" y="0"/>
          <a:chExt cx="0" cy="0"/>
        </a:xfrm>
      </p:grpSpPr>
      <p:sp>
        <p:nvSpPr>
          <p:cNvPr id="1445" name="Google Shape;1445;p106"/>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446" name="Google Shape;1446;p106"/>
          <p:cNvSpPr txBox="1"/>
          <p:nvPr/>
        </p:nvSpPr>
        <p:spPr>
          <a:xfrm>
            <a:off x="1131500" y="0"/>
            <a:ext cx="633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B- La Cuenta de Explotación o PyG</a:t>
            </a:r>
            <a:endParaRPr b="1" i="0" sz="3300" u="none" cap="none" strike="noStrike">
              <a:solidFill>
                <a:srgbClr val="FFFFFF"/>
              </a:solidFill>
              <a:latin typeface="Calibri"/>
              <a:ea typeface="Calibri"/>
              <a:cs typeface="Calibri"/>
              <a:sym typeface="Calibri"/>
            </a:endParaRPr>
          </a:p>
        </p:txBody>
      </p:sp>
      <p:sp>
        <p:nvSpPr>
          <p:cNvPr id="1447" name="Google Shape;1447;p106"/>
          <p:cNvSpPr txBox="1"/>
          <p:nvPr/>
        </p:nvSpPr>
        <p:spPr>
          <a:xfrm>
            <a:off x="143450" y="1648375"/>
            <a:ext cx="8526300" cy="86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600"/>
              <a:t>A lo largo de cada ejercicio económico, la empresa va realizando una serie de gastos, para obtener unos determinados ingresos, generados principalmente por la venta de productos o la prestación de servicios.</a:t>
            </a:r>
            <a:endParaRPr sz="1600"/>
          </a:p>
        </p:txBody>
      </p:sp>
      <p:sp>
        <p:nvSpPr>
          <p:cNvPr id="1448" name="Google Shape;1448;p106"/>
          <p:cNvSpPr txBox="1"/>
          <p:nvPr/>
        </p:nvSpPr>
        <p:spPr>
          <a:xfrm>
            <a:off x="1339348" y="2850450"/>
            <a:ext cx="3559500" cy="4362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t>Resultado = Ingresos - Gastos</a:t>
            </a:r>
            <a:endParaRPr b="1" sz="1800"/>
          </a:p>
        </p:txBody>
      </p:sp>
      <p:sp>
        <p:nvSpPr>
          <p:cNvPr id="1449" name="Google Shape;1449;p106"/>
          <p:cNvSpPr txBox="1"/>
          <p:nvPr/>
        </p:nvSpPr>
        <p:spPr>
          <a:xfrm>
            <a:off x="295850" y="761575"/>
            <a:ext cx="4104900" cy="6582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s-ES" sz="2000"/>
              <a:t>Concepto de Resultado</a:t>
            </a:r>
            <a:endParaRPr b="1" sz="2000"/>
          </a:p>
        </p:txBody>
      </p:sp>
      <p:sp>
        <p:nvSpPr>
          <p:cNvPr id="1450" name="Google Shape;1450;p106"/>
          <p:cNvSpPr txBox="1"/>
          <p:nvPr/>
        </p:nvSpPr>
        <p:spPr>
          <a:xfrm>
            <a:off x="130158" y="3561000"/>
            <a:ext cx="5962500" cy="65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600"/>
              <a:t>No se debe confundir el Ingreso o Gasto con el hecho de su Cobro o Pago. Los Cobros y Pagos de un período informan de la evolución de la Tesorería.</a:t>
            </a:r>
            <a:endParaRPr sz="1600"/>
          </a:p>
        </p:txBody>
      </p:sp>
      <p:sp>
        <p:nvSpPr>
          <p:cNvPr id="1451" name="Google Shape;1451;p106"/>
          <p:cNvSpPr txBox="1"/>
          <p:nvPr/>
        </p:nvSpPr>
        <p:spPr>
          <a:xfrm>
            <a:off x="1339352" y="4487950"/>
            <a:ext cx="3255000" cy="4362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ES" sz="1800"/>
              <a:t>Tesorería</a:t>
            </a:r>
            <a:r>
              <a:rPr lang="es-ES"/>
              <a:t> </a:t>
            </a:r>
            <a:r>
              <a:rPr b="1" lang="es-ES" sz="1800"/>
              <a:t>= Cobros - Pagos</a:t>
            </a:r>
            <a:endParaRPr/>
          </a:p>
        </p:txBody>
      </p:sp>
      <p:sp>
        <p:nvSpPr>
          <p:cNvPr id="1452" name="Google Shape;1452;p106"/>
          <p:cNvSpPr txBox="1"/>
          <p:nvPr/>
        </p:nvSpPr>
        <p:spPr>
          <a:xfrm>
            <a:off x="6399150" y="3671100"/>
            <a:ext cx="2579100" cy="742800"/>
          </a:xfrm>
          <a:prstGeom prst="rect">
            <a:avLst/>
          </a:prstGeom>
          <a:solidFill>
            <a:srgbClr val="F2760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ES" sz="1800"/>
              <a:t>RESULTADO &lt;&gt; TESORERÍA</a:t>
            </a:r>
            <a:endParaRPr b="1" sz="1800"/>
          </a:p>
        </p:txBody>
      </p:sp>
      <p:sp>
        <p:nvSpPr>
          <p:cNvPr id="1453" name="Google Shape;1453;p106"/>
          <p:cNvSpPr/>
          <p:nvPr/>
        </p:nvSpPr>
        <p:spPr>
          <a:xfrm>
            <a:off x="5828675" y="3139475"/>
            <a:ext cx="409200" cy="17847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8" name="Shape 1458"/>
        <p:cNvGrpSpPr/>
        <p:nvPr/>
      </p:nvGrpSpPr>
      <p:grpSpPr>
        <a:xfrm>
          <a:off x="0" y="0"/>
          <a:ext cx="0" cy="0"/>
          <a:chOff x="0" y="0"/>
          <a:chExt cx="0" cy="0"/>
        </a:xfrm>
      </p:grpSpPr>
      <p:sp>
        <p:nvSpPr>
          <p:cNvPr id="1459" name="Google Shape;1459;p107"/>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460" name="Google Shape;1460;p107"/>
          <p:cNvSpPr txBox="1"/>
          <p:nvPr/>
        </p:nvSpPr>
        <p:spPr>
          <a:xfrm>
            <a:off x="1131500" y="0"/>
            <a:ext cx="633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B- La Cuenta de Explotación o PyG</a:t>
            </a:r>
            <a:endParaRPr b="1" i="0" sz="3300" u="none" cap="none" strike="noStrike">
              <a:solidFill>
                <a:srgbClr val="FFFFFF"/>
              </a:solidFill>
              <a:latin typeface="Calibri"/>
              <a:ea typeface="Calibri"/>
              <a:cs typeface="Calibri"/>
              <a:sym typeface="Calibri"/>
            </a:endParaRPr>
          </a:p>
        </p:txBody>
      </p:sp>
      <p:sp>
        <p:nvSpPr>
          <p:cNvPr id="1461" name="Google Shape;1461;p107"/>
          <p:cNvSpPr/>
          <p:nvPr/>
        </p:nvSpPr>
        <p:spPr>
          <a:xfrm>
            <a:off x="3333475" y="834150"/>
            <a:ext cx="5493900" cy="19470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2" name="Google Shape;1462;p107"/>
          <p:cNvPicPr preferRelativeResize="0"/>
          <p:nvPr/>
        </p:nvPicPr>
        <p:blipFill>
          <a:blip r:embed="rId3">
            <a:alphaModFix/>
          </a:blip>
          <a:stretch>
            <a:fillRect/>
          </a:stretch>
        </p:blipFill>
        <p:spPr>
          <a:xfrm>
            <a:off x="3457375" y="983575"/>
            <a:ext cx="5172075" cy="1704975"/>
          </a:xfrm>
          <a:prstGeom prst="rect">
            <a:avLst/>
          </a:prstGeom>
          <a:noFill/>
          <a:ln>
            <a:noFill/>
          </a:ln>
        </p:spPr>
      </p:pic>
      <p:sp>
        <p:nvSpPr>
          <p:cNvPr id="1463" name="Google Shape;1463;p107"/>
          <p:cNvSpPr txBox="1"/>
          <p:nvPr/>
        </p:nvSpPr>
        <p:spPr>
          <a:xfrm>
            <a:off x="3081900" y="2854800"/>
            <a:ext cx="3152700" cy="13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ES"/>
              <a:t>Resultado Financiero: </a:t>
            </a:r>
            <a:r>
              <a:rPr lang="es-ES"/>
              <a:t>se obtiene por diferencia entre los cobros y pagos de carácter financiero, implícitos en la gestión de la tesorería de cualquier negocio.</a:t>
            </a:r>
            <a:endParaRPr/>
          </a:p>
        </p:txBody>
      </p:sp>
      <p:pic>
        <p:nvPicPr>
          <p:cNvPr id="1464" name="Google Shape;1464;p107"/>
          <p:cNvPicPr preferRelativeResize="0"/>
          <p:nvPr/>
        </p:nvPicPr>
        <p:blipFill>
          <a:blip r:embed="rId4">
            <a:alphaModFix/>
          </a:blip>
          <a:stretch>
            <a:fillRect/>
          </a:stretch>
        </p:blipFill>
        <p:spPr>
          <a:xfrm>
            <a:off x="81150" y="4352575"/>
            <a:ext cx="2748900" cy="1381125"/>
          </a:xfrm>
          <a:prstGeom prst="rect">
            <a:avLst/>
          </a:prstGeom>
          <a:noFill/>
          <a:ln>
            <a:noFill/>
          </a:ln>
        </p:spPr>
      </p:pic>
      <p:sp>
        <p:nvSpPr>
          <p:cNvPr id="1465" name="Google Shape;1465;p107"/>
          <p:cNvSpPr txBox="1"/>
          <p:nvPr/>
        </p:nvSpPr>
        <p:spPr>
          <a:xfrm>
            <a:off x="81150" y="3048000"/>
            <a:ext cx="3102300" cy="9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ES">
                <a:solidFill>
                  <a:schemeClr val="dk1"/>
                </a:solidFill>
              </a:rPr>
              <a:t>Resultado de Explotación:</a:t>
            </a:r>
            <a:r>
              <a:rPr lang="es-ES">
                <a:solidFill>
                  <a:schemeClr val="dk1"/>
                </a:solidFill>
              </a:rPr>
              <a:t> se obtiene a partir de los ingresos y gastos generados por las actividades normales y propias para las que fue creada la empresa.</a:t>
            </a:r>
            <a:endParaRPr/>
          </a:p>
        </p:txBody>
      </p:sp>
      <p:sp>
        <p:nvSpPr>
          <p:cNvPr id="1466" name="Google Shape;1466;p107"/>
          <p:cNvSpPr txBox="1"/>
          <p:nvPr/>
        </p:nvSpPr>
        <p:spPr>
          <a:xfrm>
            <a:off x="6395200" y="2957100"/>
            <a:ext cx="2748900" cy="9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ES">
                <a:solidFill>
                  <a:schemeClr val="dk1"/>
                </a:solidFill>
              </a:rPr>
              <a:t>Resultado Extraordinario:</a:t>
            </a:r>
            <a:r>
              <a:rPr lang="es-ES">
                <a:solidFill>
                  <a:schemeClr val="dk1"/>
                </a:solidFill>
              </a:rPr>
              <a:t> se obtiene a partir de operaciones no relacionadas con la actividad propia de la empresa.</a:t>
            </a:r>
            <a:endParaRPr>
              <a:solidFill>
                <a:schemeClr val="dk1"/>
              </a:solidFill>
            </a:endParaRPr>
          </a:p>
        </p:txBody>
      </p:sp>
      <p:graphicFrame>
        <p:nvGraphicFramePr>
          <p:cNvPr id="1467" name="Google Shape;1467;p107"/>
          <p:cNvGraphicFramePr/>
          <p:nvPr/>
        </p:nvGraphicFramePr>
        <p:xfrm>
          <a:off x="3081900" y="4180613"/>
          <a:ext cx="3000000" cy="3000000"/>
        </p:xfrm>
        <a:graphic>
          <a:graphicData uri="http://schemas.openxmlformats.org/drawingml/2006/table">
            <a:tbl>
              <a:tblPr>
                <a:noFill/>
                <a:tableStyleId>{9818E3BB-B944-43F0-8DE7-3F2B60C46E2F}</a:tableStyleId>
              </a:tblPr>
              <a:tblGrid>
                <a:gridCol w="1609225"/>
                <a:gridCol w="1493075"/>
              </a:tblGrid>
              <a:tr h="209100">
                <a:tc>
                  <a:txBody>
                    <a:bodyPr/>
                    <a:lstStyle/>
                    <a:p>
                      <a:pPr indent="0" lvl="0" marL="0" rtl="0" algn="ctr">
                        <a:lnSpc>
                          <a:spcPct val="115000"/>
                        </a:lnSpc>
                        <a:spcBef>
                          <a:spcPts val="0"/>
                        </a:spcBef>
                        <a:spcAft>
                          <a:spcPts val="0"/>
                        </a:spcAft>
                        <a:buNone/>
                      </a:pPr>
                      <a:r>
                        <a:rPr b="1" lang="es-ES" sz="1200"/>
                        <a:t>Gastos Financieros</a:t>
                      </a:r>
                      <a:endParaRPr b="1" sz="1200"/>
                    </a:p>
                  </a:txBody>
                  <a:tcPr marT="34300" marB="34300" marR="34300" marL="34300" anchor="ctr">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s-ES" sz="1200"/>
                        <a:t>Ingresos Financieros</a:t>
                      </a:r>
                      <a:endParaRPr b="1" sz="1200"/>
                    </a:p>
                  </a:txBody>
                  <a:tcPr marT="34300" marB="34300" marR="34300" marL="34300">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363900">
                <a:tc>
                  <a:txBody>
                    <a:bodyPr/>
                    <a:lstStyle/>
                    <a:p>
                      <a:pPr indent="0" lvl="0" marL="0" rtl="0" algn="l">
                        <a:lnSpc>
                          <a:spcPct val="115000"/>
                        </a:lnSpc>
                        <a:spcBef>
                          <a:spcPts val="0"/>
                        </a:spcBef>
                        <a:spcAft>
                          <a:spcPts val="0"/>
                        </a:spcAft>
                        <a:buNone/>
                      </a:pPr>
                      <a:r>
                        <a:rPr lang="es-ES" sz="1100"/>
                        <a:t>Intereses de préstamos</a:t>
                      </a:r>
                      <a:endParaRPr sz="1100"/>
                    </a:p>
                    <a:p>
                      <a:pPr indent="0" lvl="0" marL="0" rtl="0" algn="l">
                        <a:lnSpc>
                          <a:spcPct val="115000"/>
                        </a:lnSpc>
                        <a:spcBef>
                          <a:spcPts val="200"/>
                        </a:spcBef>
                        <a:spcAft>
                          <a:spcPts val="0"/>
                        </a:spcAft>
                        <a:buNone/>
                      </a:pPr>
                      <a:r>
                        <a:rPr lang="es-ES" sz="1100"/>
                        <a:t>Descuentos sobre ventas por pronto pago</a:t>
                      </a:r>
                      <a:endParaRPr sz="1100"/>
                    </a:p>
                    <a:p>
                      <a:pPr indent="0" lvl="0" marL="0" rtl="0" algn="l">
                        <a:lnSpc>
                          <a:spcPct val="115000"/>
                        </a:lnSpc>
                        <a:spcBef>
                          <a:spcPts val="200"/>
                        </a:spcBef>
                        <a:spcAft>
                          <a:spcPts val="0"/>
                        </a:spcAft>
                        <a:buNone/>
                      </a:pPr>
                      <a:r>
                        <a:rPr lang="es-ES" sz="1100"/>
                        <a:t>Otros gastos financieros</a:t>
                      </a:r>
                      <a:endParaRPr sz="1100"/>
                    </a:p>
                    <a:p>
                      <a:pPr indent="0" lvl="0" marL="0" rtl="0" algn="l">
                        <a:lnSpc>
                          <a:spcPct val="115000"/>
                        </a:lnSpc>
                        <a:spcBef>
                          <a:spcPts val="200"/>
                        </a:spcBef>
                        <a:spcAft>
                          <a:spcPts val="0"/>
                        </a:spcAft>
                        <a:buNone/>
                      </a:pPr>
                      <a:r>
                        <a:rPr lang="es-ES" sz="1100"/>
                        <a:t>Pérdidas de inversiones financieras temporales</a:t>
                      </a:r>
                      <a:endParaRPr sz="1100"/>
                    </a:p>
                  </a:txBody>
                  <a:tcPr marT="34300" marB="34300" marR="34300" marL="34300">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ES" sz="1100"/>
                        <a:t>Dividendos</a:t>
                      </a:r>
                      <a:endParaRPr sz="1100"/>
                    </a:p>
                    <a:p>
                      <a:pPr indent="0" lvl="0" marL="0" rtl="0" algn="l">
                        <a:lnSpc>
                          <a:spcPct val="115000"/>
                        </a:lnSpc>
                        <a:spcBef>
                          <a:spcPts val="200"/>
                        </a:spcBef>
                        <a:spcAft>
                          <a:spcPts val="0"/>
                        </a:spcAft>
                        <a:buNone/>
                      </a:pPr>
                      <a:r>
                        <a:rPr lang="es-ES" sz="1100"/>
                        <a:t>Intereses</a:t>
                      </a:r>
                      <a:endParaRPr sz="1100"/>
                    </a:p>
                    <a:p>
                      <a:pPr indent="0" lvl="0" marL="0" rtl="0" algn="l">
                        <a:lnSpc>
                          <a:spcPct val="115000"/>
                        </a:lnSpc>
                        <a:spcBef>
                          <a:spcPts val="200"/>
                        </a:spcBef>
                        <a:spcAft>
                          <a:spcPts val="0"/>
                        </a:spcAft>
                        <a:buNone/>
                      </a:pPr>
                      <a:r>
                        <a:rPr lang="es-ES" sz="1100"/>
                        <a:t>Descuento sobre compras por pronto pago</a:t>
                      </a:r>
                      <a:endParaRPr sz="1100"/>
                    </a:p>
                    <a:p>
                      <a:pPr indent="0" lvl="0" marL="0" rtl="0" algn="l">
                        <a:lnSpc>
                          <a:spcPct val="115000"/>
                        </a:lnSpc>
                        <a:spcBef>
                          <a:spcPts val="200"/>
                        </a:spcBef>
                        <a:spcAft>
                          <a:spcPts val="0"/>
                        </a:spcAft>
                        <a:buNone/>
                      </a:pPr>
                      <a:r>
                        <a:rPr lang="es-ES" sz="1100"/>
                        <a:t>Beneficio de inversiones financieras temporales</a:t>
                      </a:r>
                      <a:endParaRPr sz="1100"/>
                    </a:p>
                  </a:txBody>
                  <a:tcPr marT="34300" marB="34300" marR="34300" marL="34300">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graphicFrame>
        <p:nvGraphicFramePr>
          <p:cNvPr id="1468" name="Google Shape;1468;p107"/>
          <p:cNvGraphicFramePr/>
          <p:nvPr/>
        </p:nvGraphicFramePr>
        <p:xfrm>
          <a:off x="6305550" y="4163825"/>
          <a:ext cx="3000000" cy="3000000"/>
        </p:xfrm>
        <a:graphic>
          <a:graphicData uri="http://schemas.openxmlformats.org/drawingml/2006/table">
            <a:tbl>
              <a:tblPr>
                <a:noFill/>
                <a:tableStyleId>{9818E3BB-B944-43F0-8DE7-3F2B60C46E2F}</a:tableStyleId>
              </a:tblPr>
              <a:tblGrid>
                <a:gridCol w="1518550"/>
                <a:gridCol w="1319900"/>
              </a:tblGrid>
              <a:tr h="202250">
                <a:tc>
                  <a:txBody>
                    <a:bodyPr/>
                    <a:lstStyle/>
                    <a:p>
                      <a:pPr indent="0" lvl="0" marL="0" rtl="0" algn="ctr">
                        <a:lnSpc>
                          <a:spcPct val="115000"/>
                        </a:lnSpc>
                        <a:spcBef>
                          <a:spcPts val="0"/>
                        </a:spcBef>
                        <a:spcAft>
                          <a:spcPts val="0"/>
                        </a:spcAft>
                        <a:buNone/>
                      </a:pPr>
                      <a:r>
                        <a:rPr b="1" lang="es-ES" sz="1200"/>
                        <a:t>Gastos Extraordinarios</a:t>
                      </a:r>
                      <a:endParaRPr b="1" sz="1200"/>
                    </a:p>
                  </a:txBody>
                  <a:tcPr marT="34300" marB="34300" marR="34300" marL="34300">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b="1" lang="es-ES" sz="1200"/>
                        <a:t>Ingresos Extraordinarios</a:t>
                      </a:r>
                      <a:endParaRPr b="1" sz="1200"/>
                    </a:p>
                  </a:txBody>
                  <a:tcPr marT="34300" marB="34300" marR="34300" marL="34300">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78875">
                <a:tc>
                  <a:txBody>
                    <a:bodyPr/>
                    <a:lstStyle/>
                    <a:p>
                      <a:pPr indent="0" lvl="0" marL="0" rtl="0" algn="l">
                        <a:lnSpc>
                          <a:spcPct val="115000"/>
                        </a:lnSpc>
                        <a:spcBef>
                          <a:spcPts val="0"/>
                        </a:spcBef>
                        <a:spcAft>
                          <a:spcPts val="0"/>
                        </a:spcAft>
                        <a:buNone/>
                      </a:pPr>
                      <a:r>
                        <a:rPr lang="es-ES" sz="1100"/>
                        <a:t>Pérdidas del Inm. Material</a:t>
                      </a:r>
                      <a:endParaRPr sz="1100"/>
                    </a:p>
                    <a:p>
                      <a:pPr indent="0" lvl="0" marL="0" rtl="0" algn="l">
                        <a:lnSpc>
                          <a:spcPct val="115000"/>
                        </a:lnSpc>
                        <a:spcBef>
                          <a:spcPts val="200"/>
                        </a:spcBef>
                        <a:spcAft>
                          <a:spcPts val="0"/>
                        </a:spcAft>
                        <a:buNone/>
                      </a:pPr>
                      <a:r>
                        <a:rPr lang="es-ES" sz="1100"/>
                        <a:t>Pérdidas del Inm. Inmaterial</a:t>
                      </a:r>
                      <a:endParaRPr sz="1100"/>
                    </a:p>
                    <a:p>
                      <a:pPr indent="0" lvl="0" marL="0" rtl="0" algn="l">
                        <a:lnSpc>
                          <a:spcPct val="115000"/>
                        </a:lnSpc>
                        <a:spcBef>
                          <a:spcPts val="200"/>
                        </a:spcBef>
                        <a:spcAft>
                          <a:spcPts val="0"/>
                        </a:spcAft>
                        <a:buNone/>
                      </a:pPr>
                      <a:r>
                        <a:rPr lang="es-ES" sz="1100"/>
                        <a:t>Pérdidas del Inm. Financiero</a:t>
                      </a:r>
                      <a:endParaRPr sz="1100"/>
                    </a:p>
                    <a:p>
                      <a:pPr indent="0" lvl="0" marL="0" rtl="0" algn="l">
                        <a:lnSpc>
                          <a:spcPct val="115000"/>
                        </a:lnSpc>
                        <a:spcBef>
                          <a:spcPts val="200"/>
                        </a:spcBef>
                        <a:spcAft>
                          <a:spcPts val="0"/>
                        </a:spcAft>
                        <a:buNone/>
                      </a:pPr>
                      <a:r>
                        <a:rPr lang="es-ES" sz="1100"/>
                        <a:t>Gastos extraordinarios</a:t>
                      </a:r>
                      <a:endParaRPr sz="1100"/>
                    </a:p>
                  </a:txBody>
                  <a:tcPr marT="34300" marB="34300" marR="34300" marL="34300">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s-ES" sz="1100"/>
                        <a:t>Beneficios del Inm. Material</a:t>
                      </a:r>
                      <a:endParaRPr sz="1100"/>
                    </a:p>
                    <a:p>
                      <a:pPr indent="0" lvl="0" marL="0" rtl="0" algn="l">
                        <a:lnSpc>
                          <a:spcPct val="115000"/>
                        </a:lnSpc>
                        <a:spcBef>
                          <a:spcPts val="200"/>
                        </a:spcBef>
                        <a:spcAft>
                          <a:spcPts val="0"/>
                        </a:spcAft>
                        <a:buNone/>
                      </a:pPr>
                      <a:r>
                        <a:rPr lang="es-ES" sz="1100"/>
                        <a:t>Beneficios del Inm. Inmaterial</a:t>
                      </a:r>
                      <a:endParaRPr sz="1100"/>
                    </a:p>
                    <a:p>
                      <a:pPr indent="0" lvl="0" marL="0" rtl="0" algn="l">
                        <a:lnSpc>
                          <a:spcPct val="115000"/>
                        </a:lnSpc>
                        <a:spcBef>
                          <a:spcPts val="200"/>
                        </a:spcBef>
                        <a:spcAft>
                          <a:spcPts val="0"/>
                        </a:spcAft>
                        <a:buNone/>
                      </a:pPr>
                      <a:r>
                        <a:rPr lang="es-ES" sz="1100"/>
                        <a:t>Beneficios del Inm. Financiero</a:t>
                      </a:r>
                      <a:endParaRPr sz="1100"/>
                    </a:p>
                    <a:p>
                      <a:pPr indent="0" lvl="0" marL="0" rtl="0" algn="l">
                        <a:lnSpc>
                          <a:spcPct val="115000"/>
                        </a:lnSpc>
                        <a:spcBef>
                          <a:spcPts val="200"/>
                        </a:spcBef>
                        <a:spcAft>
                          <a:spcPts val="0"/>
                        </a:spcAft>
                        <a:buNone/>
                      </a:pPr>
                      <a:r>
                        <a:rPr lang="es-ES" sz="1100"/>
                        <a:t>Ingresos extraordinarios</a:t>
                      </a:r>
                      <a:endParaRPr sz="1100"/>
                    </a:p>
                  </a:txBody>
                  <a:tcPr marT="34300" marB="34300" marR="34300" marL="34300">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
        <p:nvSpPr>
          <p:cNvPr id="1469" name="Google Shape;1469;p107"/>
          <p:cNvSpPr txBox="1"/>
          <p:nvPr/>
        </p:nvSpPr>
        <p:spPr>
          <a:xfrm>
            <a:off x="45050" y="685375"/>
            <a:ext cx="3241500" cy="9201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s-ES" sz="2000"/>
              <a:t>En resumen, estas son las clases de Resultados</a:t>
            </a:r>
            <a:endParaRPr b="1"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6"/>
          <p:cNvSpPr txBox="1"/>
          <p:nvPr/>
        </p:nvSpPr>
        <p:spPr>
          <a:xfrm>
            <a:off x="1471050" y="0"/>
            <a:ext cx="6961500" cy="683700"/>
          </a:xfrm>
          <a:prstGeom prst="rect">
            <a:avLst/>
          </a:prstGeom>
          <a:noFill/>
          <a:ln>
            <a:noFill/>
          </a:ln>
        </p:spPr>
        <p:txBody>
          <a:bodyPr anchorCtr="0" anchor="t" bIns="91425" lIns="91425" spcFirstLastPara="1" rIns="91425" wrap="square" tIns="91425">
            <a:noAutofit/>
          </a:bodyPr>
          <a:lstStyle/>
          <a:p>
            <a:pPr indent="0" lvl="0" marL="0" rtl="0" algn="l">
              <a:lnSpc>
                <a:spcPct val="108000"/>
              </a:lnSpc>
              <a:spcBef>
                <a:spcPts val="0"/>
              </a:spcBef>
              <a:spcAft>
                <a:spcPts val="0"/>
              </a:spcAft>
              <a:buNone/>
            </a:pPr>
            <a:r>
              <a:rPr b="1" lang="es-ES" sz="3000">
                <a:solidFill>
                  <a:srgbClr val="FFFFFF"/>
                </a:solidFill>
                <a:latin typeface="Calibri"/>
                <a:ea typeface="Calibri"/>
                <a:cs typeface="Calibri"/>
                <a:sym typeface="Calibri"/>
              </a:rPr>
              <a:t>1.2. Contabilidad</a:t>
            </a:r>
            <a:endParaRPr b="1" sz="30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t/>
            </a:r>
            <a:endParaRPr sz="1100">
              <a:solidFill>
                <a:schemeClr val="dk1"/>
              </a:solidFill>
            </a:endParaRPr>
          </a:p>
        </p:txBody>
      </p:sp>
      <p:sp>
        <p:nvSpPr>
          <p:cNvPr id="290" name="Google Shape;290;p36"/>
          <p:cNvSpPr txBox="1"/>
          <p:nvPr/>
        </p:nvSpPr>
        <p:spPr>
          <a:xfrm>
            <a:off x="290075" y="766600"/>
            <a:ext cx="8764200" cy="82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ES" sz="1800">
                <a:solidFill>
                  <a:schemeClr val="dk1"/>
                </a:solidFill>
              </a:rPr>
              <a:t>Sistema de </a:t>
            </a:r>
            <a:r>
              <a:rPr b="1" i="1" lang="es-ES" sz="1800">
                <a:solidFill>
                  <a:schemeClr val="dk1"/>
                </a:solidFill>
              </a:rPr>
              <a:t>control y registro </a:t>
            </a:r>
            <a:r>
              <a:rPr lang="es-ES" sz="1800">
                <a:solidFill>
                  <a:schemeClr val="dk1"/>
                </a:solidFill>
              </a:rPr>
              <a:t>de los </a:t>
            </a:r>
            <a:r>
              <a:rPr b="1" i="1" lang="es-ES" sz="1800">
                <a:solidFill>
                  <a:schemeClr val="dk1"/>
                </a:solidFill>
              </a:rPr>
              <a:t>gastos e ingresos </a:t>
            </a:r>
            <a:r>
              <a:rPr lang="es-ES" sz="1800">
                <a:solidFill>
                  <a:schemeClr val="dk1"/>
                </a:solidFill>
              </a:rPr>
              <a:t>y demás </a:t>
            </a:r>
            <a:r>
              <a:rPr b="1" i="1" lang="es-ES" sz="1800">
                <a:solidFill>
                  <a:schemeClr val="dk1"/>
                </a:solidFill>
              </a:rPr>
              <a:t>operaciones económicas</a:t>
            </a:r>
            <a:r>
              <a:rPr lang="es-ES" sz="1800">
                <a:solidFill>
                  <a:schemeClr val="dk1"/>
                </a:solidFill>
              </a:rPr>
              <a:t> que realiza una empresa o entidad.</a:t>
            </a:r>
            <a:endParaRPr sz="18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p:txBody>
      </p:sp>
      <p:sp>
        <p:nvSpPr>
          <p:cNvPr id="291" name="Google Shape;291;p36"/>
          <p:cNvSpPr txBox="1"/>
          <p:nvPr/>
        </p:nvSpPr>
        <p:spPr>
          <a:xfrm>
            <a:off x="304800" y="1512500"/>
            <a:ext cx="3000000" cy="47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i="1" lang="es-ES" sz="1800">
                <a:solidFill>
                  <a:schemeClr val="dk1"/>
                </a:solidFill>
              </a:rPr>
              <a:t>OBJETIVOS:</a:t>
            </a:r>
            <a:endParaRPr b="1" i="1" sz="18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
        <p:nvSpPr>
          <p:cNvPr id="292" name="Google Shape;292;p36"/>
          <p:cNvSpPr txBox="1"/>
          <p:nvPr/>
        </p:nvSpPr>
        <p:spPr>
          <a:xfrm>
            <a:off x="0" y="1885425"/>
            <a:ext cx="6381600" cy="11145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Arial"/>
              <a:buChar char="●"/>
            </a:pPr>
            <a:r>
              <a:rPr lang="es-ES" sz="1600">
                <a:solidFill>
                  <a:schemeClr val="dk1"/>
                </a:solidFill>
              </a:rPr>
              <a:t>Sirve para </a:t>
            </a:r>
            <a:r>
              <a:rPr lang="es-ES" sz="1600" u="sng">
                <a:solidFill>
                  <a:schemeClr val="dk1"/>
                </a:solidFill>
              </a:rPr>
              <a:t>registrar todas las operaciones</a:t>
            </a:r>
            <a:r>
              <a:rPr lang="es-ES" sz="1600">
                <a:solidFill>
                  <a:schemeClr val="dk1"/>
                </a:solidFill>
              </a:rPr>
              <a:t> que se realizan en la empresa siguiendo un orden cronológico y aplicando unas normas de obligado cumplimiento.</a:t>
            </a:r>
            <a:endParaRPr sz="16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p:txBody>
      </p:sp>
      <p:sp>
        <p:nvSpPr>
          <p:cNvPr id="293" name="Google Shape;293;p36"/>
          <p:cNvSpPr txBox="1"/>
          <p:nvPr/>
        </p:nvSpPr>
        <p:spPr>
          <a:xfrm>
            <a:off x="0" y="2708200"/>
            <a:ext cx="6381600" cy="683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chemeClr val="dk1"/>
              </a:buClr>
              <a:buSzPts val="1600"/>
              <a:buFont typeface="Arial"/>
              <a:buChar char="●"/>
            </a:pPr>
            <a:r>
              <a:rPr lang="es-ES" sz="1600">
                <a:solidFill>
                  <a:schemeClr val="dk1"/>
                </a:solidFill>
              </a:rPr>
              <a:t>Dejar constancia de todos los hechos económicos que ocurren y afectan a la empresa =&gt;</a:t>
            </a:r>
            <a:r>
              <a:rPr b="1" lang="es-ES" sz="1600">
                <a:solidFill>
                  <a:schemeClr val="dk1"/>
                </a:solidFill>
              </a:rPr>
              <a:t> Registro Contable</a:t>
            </a:r>
            <a:endParaRPr b="1" sz="16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p:txBody>
      </p:sp>
      <p:sp>
        <p:nvSpPr>
          <p:cNvPr id="294" name="Google Shape;294;p36"/>
          <p:cNvSpPr/>
          <p:nvPr/>
        </p:nvSpPr>
        <p:spPr>
          <a:xfrm>
            <a:off x="6256450" y="1968300"/>
            <a:ext cx="393600" cy="15345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txBox="1"/>
          <p:nvPr/>
        </p:nvSpPr>
        <p:spPr>
          <a:xfrm>
            <a:off x="6650050" y="1968300"/>
            <a:ext cx="3000000" cy="153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ES" sz="1600">
                <a:solidFill>
                  <a:schemeClr val="dk1"/>
                </a:solidFill>
              </a:rPr>
              <a:t>La información debe ser:</a:t>
            </a:r>
            <a:endParaRPr sz="1600">
              <a:solidFill>
                <a:schemeClr val="dk1"/>
              </a:solidFill>
            </a:endParaRPr>
          </a:p>
          <a:p>
            <a:pPr indent="-330200" lvl="0" marL="457200" rtl="0" algn="l">
              <a:lnSpc>
                <a:spcPct val="100000"/>
              </a:lnSpc>
              <a:spcBef>
                <a:spcPts val="0"/>
              </a:spcBef>
              <a:spcAft>
                <a:spcPts val="0"/>
              </a:spcAft>
              <a:buClr>
                <a:schemeClr val="dk1"/>
              </a:buClr>
              <a:buSzPts val="1600"/>
              <a:buFont typeface="Arial"/>
              <a:buChar char="●"/>
            </a:pPr>
            <a:r>
              <a:rPr lang="es-ES" sz="1600">
                <a:solidFill>
                  <a:schemeClr val="dk1"/>
                </a:solidFill>
              </a:rPr>
              <a:t>Fiable, veraz</a:t>
            </a:r>
            <a:endParaRPr sz="1600">
              <a:solidFill>
                <a:schemeClr val="dk1"/>
              </a:solidFill>
            </a:endParaRPr>
          </a:p>
          <a:p>
            <a:pPr indent="-330200" lvl="0" marL="457200" rtl="0" algn="l">
              <a:lnSpc>
                <a:spcPct val="100000"/>
              </a:lnSpc>
              <a:spcBef>
                <a:spcPts val="0"/>
              </a:spcBef>
              <a:spcAft>
                <a:spcPts val="0"/>
              </a:spcAft>
              <a:buClr>
                <a:schemeClr val="dk1"/>
              </a:buClr>
              <a:buSzPts val="1600"/>
              <a:buFont typeface="Arial"/>
              <a:buChar char="●"/>
            </a:pPr>
            <a:r>
              <a:rPr lang="es-ES" sz="1600">
                <a:solidFill>
                  <a:schemeClr val="dk1"/>
                </a:solidFill>
              </a:rPr>
              <a:t>Relevante</a:t>
            </a:r>
            <a:endParaRPr sz="1600">
              <a:solidFill>
                <a:schemeClr val="dk1"/>
              </a:solidFill>
            </a:endParaRPr>
          </a:p>
          <a:p>
            <a:pPr indent="-330200" lvl="0" marL="457200" rtl="0" algn="l">
              <a:lnSpc>
                <a:spcPct val="100000"/>
              </a:lnSpc>
              <a:spcBef>
                <a:spcPts val="0"/>
              </a:spcBef>
              <a:spcAft>
                <a:spcPts val="0"/>
              </a:spcAft>
              <a:buClr>
                <a:schemeClr val="dk1"/>
              </a:buClr>
              <a:buSzPts val="1600"/>
              <a:buFont typeface="Arial"/>
              <a:buChar char="●"/>
            </a:pPr>
            <a:r>
              <a:rPr lang="es-ES" sz="1600">
                <a:solidFill>
                  <a:schemeClr val="dk1"/>
                </a:solidFill>
              </a:rPr>
              <a:t>Comparable</a:t>
            </a:r>
            <a:endParaRPr sz="1600">
              <a:solidFill>
                <a:schemeClr val="dk1"/>
              </a:solidFill>
            </a:endParaRPr>
          </a:p>
          <a:p>
            <a:pPr indent="-330200" lvl="0" marL="457200" rtl="0" algn="l">
              <a:lnSpc>
                <a:spcPct val="100000"/>
              </a:lnSpc>
              <a:spcBef>
                <a:spcPts val="0"/>
              </a:spcBef>
              <a:spcAft>
                <a:spcPts val="0"/>
              </a:spcAft>
              <a:buClr>
                <a:schemeClr val="dk1"/>
              </a:buClr>
              <a:buSzPts val="1600"/>
              <a:buFont typeface="Arial"/>
              <a:buChar char="●"/>
            </a:pPr>
            <a:r>
              <a:rPr lang="es-ES" sz="1600">
                <a:solidFill>
                  <a:schemeClr val="dk1"/>
                </a:solidFill>
              </a:rPr>
              <a:t>Clara</a:t>
            </a:r>
            <a:endParaRPr sz="16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p:txBody>
      </p:sp>
      <p:sp>
        <p:nvSpPr>
          <p:cNvPr id="296" name="Google Shape;296;p36"/>
          <p:cNvSpPr txBox="1"/>
          <p:nvPr/>
        </p:nvSpPr>
        <p:spPr>
          <a:xfrm>
            <a:off x="189900" y="3648975"/>
            <a:ext cx="8764200" cy="828900"/>
          </a:xfrm>
          <a:prstGeom prst="rect">
            <a:avLst/>
          </a:prstGeom>
          <a:solidFill>
            <a:srgbClr val="999999"/>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s-ES" sz="1600">
                <a:solidFill>
                  <a:schemeClr val="dk1"/>
                </a:solidFill>
              </a:rPr>
              <a:t>La contabilidad es un </a:t>
            </a:r>
            <a:r>
              <a:rPr b="1" lang="es-ES" sz="1600">
                <a:solidFill>
                  <a:schemeClr val="dk1"/>
                </a:solidFill>
              </a:rPr>
              <a:t>sistema de información </a:t>
            </a:r>
            <a:r>
              <a:rPr lang="es-ES" sz="1600">
                <a:solidFill>
                  <a:schemeClr val="dk1"/>
                </a:solidFill>
              </a:rPr>
              <a:t>que identifica, mide y comunica información económica para facilitar a la dirección de la empresa, o a tercer@s, el diagnóstico y la toma de decisiones</a:t>
            </a:r>
            <a:endParaRPr sz="16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p:txBody>
      </p:sp>
      <p:sp>
        <p:nvSpPr>
          <p:cNvPr id="297" name="Google Shape;297;p36"/>
          <p:cNvSpPr txBox="1"/>
          <p:nvPr/>
        </p:nvSpPr>
        <p:spPr>
          <a:xfrm>
            <a:off x="189900" y="4593525"/>
            <a:ext cx="8764200" cy="17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i="1" lang="es-ES" sz="2400">
                <a:solidFill>
                  <a:srgbClr val="00B0F0"/>
                </a:solidFill>
              </a:rPr>
              <a:t>Plan General de Contabilidad (PGC 2017):</a:t>
            </a:r>
            <a:endParaRPr b="1" i="1" sz="2400">
              <a:solidFill>
                <a:srgbClr val="00B0F0"/>
              </a:solidFill>
            </a:endParaRPr>
          </a:p>
          <a:p>
            <a:pPr indent="-330200" lvl="0" marL="330200" rtl="0" algn="l">
              <a:lnSpc>
                <a:spcPct val="100000"/>
              </a:lnSpc>
              <a:spcBef>
                <a:spcPts val="0"/>
              </a:spcBef>
              <a:spcAft>
                <a:spcPts val="0"/>
              </a:spcAft>
              <a:buClr>
                <a:schemeClr val="dk1"/>
              </a:buClr>
              <a:buSzPts val="1600"/>
              <a:buFont typeface="Times New Roman"/>
              <a:buChar char="●"/>
            </a:pPr>
            <a:r>
              <a:rPr lang="es-ES" sz="1600">
                <a:solidFill>
                  <a:schemeClr val="dk1"/>
                </a:solidFill>
              </a:rPr>
              <a:t>Es un texto que recoge las normas básicas de la contabilidad, aplicable a todas las empresas españolas.</a:t>
            </a:r>
            <a:r>
              <a:rPr lang="es-ES">
                <a:solidFill>
                  <a:schemeClr val="dk1"/>
                </a:solidFill>
              </a:rPr>
              <a:t>  </a:t>
            </a:r>
            <a:r>
              <a:rPr lang="es-ES" sz="1600">
                <a:solidFill>
                  <a:schemeClr val="dk1"/>
                </a:solidFill>
              </a:rPr>
              <a:t>El primero data de 1973 y se ha ido reformando hasta hoy.</a:t>
            </a:r>
            <a:endParaRPr sz="1600">
              <a:solidFill>
                <a:schemeClr val="dk1"/>
              </a:solidFill>
            </a:endParaRPr>
          </a:p>
          <a:p>
            <a:pPr indent="-330200" lvl="0" marL="330200" rtl="0" algn="l">
              <a:lnSpc>
                <a:spcPct val="100000"/>
              </a:lnSpc>
              <a:spcBef>
                <a:spcPts val="0"/>
              </a:spcBef>
              <a:spcAft>
                <a:spcPts val="0"/>
              </a:spcAft>
              <a:buClr>
                <a:schemeClr val="dk1"/>
              </a:buClr>
              <a:buSzPts val="1600"/>
              <a:buFont typeface="Times New Roman"/>
              <a:buChar char="●"/>
            </a:pPr>
            <a:r>
              <a:rPr lang="es-ES" sz="1600">
                <a:solidFill>
                  <a:schemeClr val="dk1"/>
                </a:solidFill>
              </a:rPr>
              <a:t>Su utilización es de carácter </a:t>
            </a:r>
            <a:r>
              <a:rPr lang="es-ES" sz="1600" u="sng">
                <a:solidFill>
                  <a:schemeClr val="dk1"/>
                </a:solidFill>
              </a:rPr>
              <a:t>obligatorio</a:t>
            </a:r>
            <a:r>
              <a:rPr lang="es-ES" sz="1600">
                <a:solidFill>
                  <a:schemeClr val="dk1"/>
                </a:solidFill>
              </a:rPr>
              <a:t> y de repercusión nacional e internacional, esto es, aplicable a las empresas españolas tanto en sus actividades de mercado interno como de mercados exteriores. (Ver ANEXOS)</a:t>
            </a:r>
            <a:endParaRPr sz="1600">
              <a:solidFill>
                <a:schemeClr val="dk1"/>
              </a:solidFill>
            </a:endParaRPr>
          </a:p>
          <a:p>
            <a:pPr indent="0" lvl="0" marL="0" rtl="0" algn="l">
              <a:lnSpc>
                <a:spcPct val="100000"/>
              </a:lnSpc>
              <a:spcBef>
                <a:spcPts val="0"/>
              </a:spcBef>
              <a:spcAft>
                <a:spcPts val="0"/>
              </a:spcAft>
              <a:buNone/>
            </a:pPr>
            <a:r>
              <a:t/>
            </a:r>
            <a:endParaRPr sz="11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108"/>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476" name="Google Shape;1476;p108"/>
          <p:cNvSpPr txBox="1"/>
          <p:nvPr/>
        </p:nvSpPr>
        <p:spPr>
          <a:xfrm>
            <a:off x="1131500" y="0"/>
            <a:ext cx="63375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DBDBDB"/>
              </a:buClr>
              <a:buSzPts val="3300"/>
              <a:buFont typeface="Calibri"/>
              <a:buNone/>
            </a:pPr>
            <a:r>
              <a:rPr b="1" lang="es-ES" sz="3300">
                <a:solidFill>
                  <a:srgbClr val="FFFFFF"/>
                </a:solidFill>
                <a:latin typeface="Calibri"/>
                <a:ea typeface="Calibri"/>
                <a:cs typeface="Calibri"/>
                <a:sym typeface="Calibri"/>
              </a:rPr>
              <a:t>B- La Cuenta de Explotación o PyG</a:t>
            </a:r>
            <a:endParaRPr b="1" i="0" sz="3300" u="none" cap="none" strike="noStrike">
              <a:solidFill>
                <a:srgbClr val="FFFFFF"/>
              </a:solidFill>
              <a:latin typeface="Calibri"/>
              <a:ea typeface="Calibri"/>
              <a:cs typeface="Calibri"/>
              <a:sym typeface="Calibri"/>
            </a:endParaRPr>
          </a:p>
        </p:txBody>
      </p:sp>
      <p:pic>
        <p:nvPicPr>
          <p:cNvPr id="1477" name="Google Shape;1477;p108"/>
          <p:cNvPicPr preferRelativeResize="0"/>
          <p:nvPr/>
        </p:nvPicPr>
        <p:blipFill rotWithShape="1">
          <a:blip r:embed="rId3">
            <a:alphaModFix/>
          </a:blip>
          <a:srcRect b="8031" l="25833" r="43941" t="15917"/>
          <a:stretch/>
        </p:blipFill>
        <p:spPr>
          <a:xfrm>
            <a:off x="77550" y="776275"/>
            <a:ext cx="3942648" cy="5580074"/>
          </a:xfrm>
          <a:prstGeom prst="rect">
            <a:avLst/>
          </a:prstGeom>
          <a:noFill/>
          <a:ln>
            <a:noFill/>
          </a:ln>
        </p:spPr>
      </p:pic>
      <p:pic>
        <p:nvPicPr>
          <p:cNvPr descr="Resultado de imagen de perdidas y ganancias" id="1478" name="Google Shape;1478;p108"/>
          <p:cNvPicPr preferRelativeResize="0"/>
          <p:nvPr/>
        </p:nvPicPr>
        <p:blipFill rotWithShape="1">
          <a:blip r:embed="rId4">
            <a:alphaModFix/>
          </a:blip>
          <a:srcRect b="0" l="0" r="0" t="0"/>
          <a:stretch/>
        </p:blipFill>
        <p:spPr>
          <a:xfrm>
            <a:off x="4103123" y="1003562"/>
            <a:ext cx="4961225" cy="5007426"/>
          </a:xfrm>
          <a:prstGeom prst="rect">
            <a:avLst/>
          </a:prstGeom>
          <a:noFill/>
          <a:ln>
            <a:noFill/>
          </a:ln>
          <a:effectLst>
            <a:outerShdw blurRad="292100" rotWithShape="0" algn="tl" dir="2700000" dist="139700">
              <a:srgbClr val="333333">
                <a:alpha val="64709"/>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3" name="Shape 1483"/>
        <p:cNvGrpSpPr/>
        <p:nvPr/>
      </p:nvGrpSpPr>
      <p:grpSpPr>
        <a:xfrm>
          <a:off x="0" y="0"/>
          <a:ext cx="0" cy="0"/>
          <a:chOff x="0" y="0"/>
          <a:chExt cx="0" cy="0"/>
        </a:xfrm>
      </p:grpSpPr>
      <p:sp>
        <p:nvSpPr>
          <p:cNvPr id="1484" name="Google Shape;1484;p109"/>
          <p:cNvSpPr txBox="1"/>
          <p:nvPr>
            <p:ph idx="12" type="sldNum"/>
          </p:nvPr>
        </p:nvSpPr>
        <p:spPr>
          <a:xfrm>
            <a:off x="8472458" y="6217622"/>
            <a:ext cx="548700" cy="524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pic>
        <p:nvPicPr>
          <p:cNvPr descr="logo1-upv.png" id="1485" name="Google Shape;1485;p109"/>
          <p:cNvPicPr preferRelativeResize="0"/>
          <p:nvPr/>
        </p:nvPicPr>
        <p:blipFill rotWithShape="1">
          <a:blip r:embed="rId3">
            <a:alphaModFix/>
          </a:blip>
          <a:srcRect b="0" l="0" r="0" t="0"/>
          <a:stretch/>
        </p:blipFill>
        <p:spPr>
          <a:xfrm>
            <a:off x="95024" y="84949"/>
            <a:ext cx="1571613" cy="524700"/>
          </a:xfrm>
          <a:prstGeom prst="rect">
            <a:avLst/>
          </a:prstGeom>
          <a:noFill/>
          <a:ln>
            <a:noFill/>
          </a:ln>
        </p:spPr>
      </p:pic>
      <p:sp>
        <p:nvSpPr>
          <p:cNvPr id="1486" name="Google Shape;1486;p109"/>
          <p:cNvSpPr txBox="1"/>
          <p:nvPr>
            <p:ph idx="4294967295" type="title"/>
          </p:nvPr>
        </p:nvSpPr>
        <p:spPr>
          <a:xfrm>
            <a:off x="4866750" y="2105475"/>
            <a:ext cx="4154400" cy="1026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lang="es-ES" sz="4000">
                <a:solidFill>
                  <a:srgbClr val="FFFFFF"/>
                </a:solidFill>
                <a:latin typeface="Arial"/>
                <a:ea typeface="Arial"/>
                <a:cs typeface="Arial"/>
                <a:sym typeface="Arial"/>
              </a:rPr>
              <a:t>C</a:t>
            </a:r>
            <a:r>
              <a:rPr lang="es-ES" sz="4000">
                <a:solidFill>
                  <a:srgbClr val="FFFFFF"/>
                </a:solidFill>
                <a:latin typeface="Arial"/>
                <a:ea typeface="Arial"/>
                <a:cs typeface="Arial"/>
                <a:sym typeface="Arial"/>
              </a:rPr>
              <a:t>- El análisis Financiero: La Tesorería </a:t>
            </a:r>
            <a:endParaRPr>
              <a:solidFill>
                <a:srgbClr val="FFFFFF"/>
              </a:solidFill>
            </a:endParaRPr>
          </a:p>
        </p:txBody>
      </p:sp>
      <p:pic>
        <p:nvPicPr>
          <p:cNvPr id="1487" name="Google Shape;1487;p109"/>
          <p:cNvPicPr preferRelativeResize="0"/>
          <p:nvPr/>
        </p:nvPicPr>
        <p:blipFill>
          <a:blip r:embed="rId4">
            <a:alphaModFix/>
          </a:blip>
          <a:stretch>
            <a:fillRect/>
          </a:stretch>
        </p:blipFill>
        <p:spPr>
          <a:xfrm>
            <a:off x="0" y="1788875"/>
            <a:ext cx="4561950" cy="3028475"/>
          </a:xfrm>
          <a:prstGeom prst="rect">
            <a:avLst/>
          </a:prstGeom>
          <a:noFill/>
          <a:ln>
            <a:noFill/>
          </a:ln>
        </p:spPr>
      </p:pic>
      <p:sp>
        <p:nvSpPr>
          <p:cNvPr id="1488" name="Google Shape;1488;p109"/>
          <p:cNvSpPr/>
          <p:nvPr/>
        </p:nvSpPr>
        <p:spPr>
          <a:xfrm>
            <a:off x="29550" y="6427488"/>
            <a:ext cx="9144000" cy="430500"/>
          </a:xfrm>
          <a:prstGeom prst="rect">
            <a:avLst/>
          </a:prstGeom>
          <a:solidFill>
            <a:srgbClr val="ED7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1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pic>
        <p:nvPicPr>
          <p:cNvPr id="1495" name="Google Shape;1495;p110"/>
          <p:cNvPicPr preferRelativeResize="0"/>
          <p:nvPr/>
        </p:nvPicPr>
        <p:blipFill rotWithShape="1">
          <a:blip r:embed="rId3">
            <a:alphaModFix/>
          </a:blip>
          <a:srcRect b="0" l="0" r="0" t="4979"/>
          <a:stretch/>
        </p:blipFill>
        <p:spPr>
          <a:xfrm>
            <a:off x="306100" y="1679912"/>
            <a:ext cx="7144623" cy="4728813"/>
          </a:xfrm>
          <a:prstGeom prst="rect">
            <a:avLst/>
          </a:prstGeom>
          <a:noFill/>
          <a:ln>
            <a:noFill/>
          </a:ln>
        </p:spPr>
      </p:pic>
      <p:sp>
        <p:nvSpPr>
          <p:cNvPr id="1496" name="Google Shape;1496;p110"/>
          <p:cNvSpPr txBox="1"/>
          <p:nvPr/>
        </p:nvSpPr>
        <p:spPr>
          <a:xfrm>
            <a:off x="1391974" y="0"/>
            <a:ext cx="55806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DBDBDB"/>
              </a:buClr>
              <a:buSzPts val="2557"/>
              <a:buFont typeface="Calibri"/>
              <a:buNone/>
            </a:pPr>
            <a:r>
              <a:rPr b="1" lang="es-ES" sz="2557">
                <a:solidFill>
                  <a:srgbClr val="FFFFFF"/>
                </a:solidFill>
                <a:latin typeface="Calibri"/>
                <a:ea typeface="Calibri"/>
                <a:cs typeface="Calibri"/>
                <a:sym typeface="Calibri"/>
              </a:rPr>
              <a:t>C- Gestión de la Liquidez: CASH FLOW</a:t>
            </a:r>
            <a:endParaRPr b="1" i="0" sz="2557" u="none" cap="none" strike="noStrike">
              <a:solidFill>
                <a:srgbClr val="FFFFFF"/>
              </a:solidFill>
              <a:latin typeface="Calibri"/>
              <a:ea typeface="Calibri"/>
              <a:cs typeface="Calibri"/>
              <a:sym typeface="Calibri"/>
            </a:endParaRPr>
          </a:p>
        </p:txBody>
      </p:sp>
      <p:sp>
        <p:nvSpPr>
          <p:cNvPr id="1497" name="Google Shape;1497;p110"/>
          <p:cNvSpPr txBox="1"/>
          <p:nvPr/>
        </p:nvSpPr>
        <p:spPr>
          <a:xfrm>
            <a:off x="56675" y="740675"/>
            <a:ext cx="9023100" cy="717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ES" sz="1800">
                <a:solidFill>
                  <a:schemeClr val="dk1"/>
                </a:solidFill>
              </a:rPr>
              <a:t>La Tesorería funciona controlando la caja de la empresa, gestiona las operaciones bancarias y ejecuta los </a:t>
            </a:r>
            <a:r>
              <a:rPr lang="es-ES" sz="2400">
                <a:solidFill>
                  <a:schemeClr val="dk1"/>
                </a:solidFill>
              </a:rPr>
              <a:t>pagos y cobros</a:t>
            </a:r>
            <a:r>
              <a:rPr lang="es-ES" sz="1800">
                <a:solidFill>
                  <a:schemeClr val="dk1"/>
                </a:solidFill>
              </a:rPr>
              <a:t>. Gestiona la liquidez.</a:t>
            </a:r>
            <a:endParaRPr b="1" sz="1800">
              <a:solidFill>
                <a:schemeClr val="dk1"/>
              </a:solidFill>
            </a:endParaRPr>
          </a:p>
        </p:txBody>
      </p:sp>
      <p:sp>
        <p:nvSpPr>
          <p:cNvPr id="1498" name="Google Shape;1498;p110"/>
          <p:cNvSpPr/>
          <p:nvPr/>
        </p:nvSpPr>
        <p:spPr>
          <a:xfrm>
            <a:off x="6835806" y="1464857"/>
            <a:ext cx="23082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u="sng">
                <a:solidFill>
                  <a:schemeClr val="dk1"/>
                </a:solidFill>
                <a:latin typeface="Cambria"/>
                <a:ea typeface="Cambria"/>
                <a:cs typeface="Cambria"/>
                <a:sym typeface="Cambria"/>
              </a:rPr>
              <a:t>Variables FLUJO</a:t>
            </a:r>
            <a:r>
              <a:rPr lang="es-ES" sz="1800">
                <a:solidFill>
                  <a:schemeClr val="dk1"/>
                </a:solidFill>
                <a:latin typeface="Cambria"/>
                <a:ea typeface="Cambria"/>
                <a:cs typeface="Cambria"/>
                <a:sym typeface="Cambria"/>
              </a:rPr>
              <a:t>: Siempre está referido a un PERÍODO.</a:t>
            </a:r>
            <a:endParaRPr sz="1800">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Google Shape;1504;p1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505" name="Google Shape;1505;p111"/>
          <p:cNvSpPr txBox="1"/>
          <p:nvPr/>
        </p:nvSpPr>
        <p:spPr>
          <a:xfrm>
            <a:off x="1391974" y="0"/>
            <a:ext cx="5580600" cy="658200"/>
          </a:xfrm>
          <a:prstGeom prst="rect">
            <a:avLst/>
          </a:prstGeom>
          <a:noFill/>
          <a:ln>
            <a:noFill/>
          </a:ln>
          <a:effectLst>
            <a:outerShdw blurRad="149987" algn="ctr" dir="8460000" dist="250190">
              <a:srgbClr val="000000">
                <a:alpha val="27843"/>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DBDBDB"/>
              </a:buClr>
              <a:buSzPts val="2557"/>
              <a:buFont typeface="Calibri"/>
              <a:buNone/>
            </a:pPr>
            <a:r>
              <a:rPr b="1" i="1" lang="es-ES" sz="2557">
                <a:solidFill>
                  <a:srgbClr val="FF9900"/>
                </a:solidFill>
                <a:latin typeface="Calibri"/>
                <a:ea typeface="Calibri"/>
                <a:cs typeface="Calibri"/>
                <a:sym typeface="Calibri"/>
              </a:rPr>
              <a:t>Ejercicio</a:t>
            </a:r>
            <a:endParaRPr b="1" i="1" sz="2557" u="none" cap="none" strike="noStrike">
              <a:solidFill>
                <a:srgbClr val="FF9900"/>
              </a:solidFill>
              <a:latin typeface="Calibri"/>
              <a:ea typeface="Calibri"/>
              <a:cs typeface="Calibri"/>
              <a:sym typeface="Calibri"/>
            </a:endParaRPr>
          </a:p>
        </p:txBody>
      </p:sp>
      <p:sp>
        <p:nvSpPr>
          <p:cNvPr id="1506" name="Google Shape;1506;p111"/>
          <p:cNvSpPr txBox="1"/>
          <p:nvPr/>
        </p:nvSpPr>
        <p:spPr>
          <a:xfrm>
            <a:off x="68025" y="740675"/>
            <a:ext cx="8841600" cy="36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ES" sz="1800">
                <a:solidFill>
                  <a:schemeClr val="dk1"/>
                </a:solidFill>
              </a:rPr>
              <a:t>Imagina en un negocio, las siguientes variables en el </a:t>
            </a:r>
            <a:r>
              <a:rPr lang="es-ES" sz="1800">
                <a:solidFill>
                  <a:schemeClr val="dk1"/>
                </a:solidFill>
              </a:rPr>
              <a:t> 3r Trimestre del Año</a:t>
            </a:r>
            <a:r>
              <a:rPr lang="es-ES" sz="1800">
                <a:solidFill>
                  <a:schemeClr val="dk1"/>
                </a:solidFill>
              </a:rPr>
              <a:t>:</a:t>
            </a:r>
            <a:endParaRPr b="1" sz="1800">
              <a:solidFill>
                <a:schemeClr val="dk1"/>
              </a:solidFill>
            </a:endParaRPr>
          </a:p>
        </p:txBody>
      </p:sp>
      <p:sp>
        <p:nvSpPr>
          <p:cNvPr id="1507" name="Google Shape;1507;p111"/>
          <p:cNvSpPr txBox="1"/>
          <p:nvPr/>
        </p:nvSpPr>
        <p:spPr>
          <a:xfrm>
            <a:off x="4380550" y="2126050"/>
            <a:ext cx="4211700" cy="9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u="sng">
                <a:solidFill>
                  <a:schemeClr val="dk1"/>
                </a:solidFill>
              </a:rPr>
              <a:t>La Tesorería del negocio:</a:t>
            </a:r>
            <a:endParaRPr u="sng">
              <a:solidFill>
                <a:schemeClr val="dk1"/>
              </a:solidFill>
            </a:endParaRPr>
          </a:p>
          <a:p>
            <a:pPr indent="0" lvl="0" marL="0" rtl="0" algn="l">
              <a:spcBef>
                <a:spcPts val="0"/>
              </a:spcBef>
              <a:spcAft>
                <a:spcPts val="0"/>
              </a:spcAft>
              <a:buNone/>
            </a:pPr>
            <a:r>
              <a:rPr lang="es-ES">
                <a:solidFill>
                  <a:schemeClr val="dk1"/>
                </a:solidFill>
              </a:rPr>
              <a:t>+ Cobros: 3.000€ </a:t>
            </a:r>
            <a:endParaRPr>
              <a:solidFill>
                <a:schemeClr val="dk1"/>
              </a:solidFill>
            </a:endParaRPr>
          </a:p>
          <a:p>
            <a:pPr indent="0" lvl="0" marL="0" rtl="0" algn="l">
              <a:spcBef>
                <a:spcPts val="0"/>
              </a:spcBef>
              <a:spcAft>
                <a:spcPts val="0"/>
              </a:spcAft>
              <a:buNone/>
            </a:pPr>
            <a:r>
              <a:rPr lang="es-ES">
                <a:solidFill>
                  <a:schemeClr val="dk1"/>
                </a:solidFill>
              </a:rPr>
              <a:t>- Pagos: 425€ + 1.100€ (La mitad de los 850€ + la mitad de los 2.200€)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s-ES">
                <a:solidFill>
                  <a:srgbClr val="008000"/>
                </a:solidFill>
              </a:rPr>
              <a:t>= Tesorería: 1.475€ </a:t>
            </a:r>
            <a:endParaRPr b="1">
              <a:solidFill>
                <a:schemeClr val="dk1"/>
              </a:solidFill>
            </a:endParaRPr>
          </a:p>
        </p:txBody>
      </p:sp>
      <p:sp>
        <p:nvSpPr>
          <p:cNvPr id="1508" name="Google Shape;1508;p111"/>
          <p:cNvSpPr txBox="1"/>
          <p:nvPr/>
        </p:nvSpPr>
        <p:spPr>
          <a:xfrm>
            <a:off x="719175" y="2099850"/>
            <a:ext cx="3000000" cy="113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u="sng">
                <a:solidFill>
                  <a:schemeClr val="dk1"/>
                </a:solidFill>
              </a:rPr>
              <a:t>La Cuenta de Resultados:</a:t>
            </a:r>
            <a:endParaRPr u="sng">
              <a:solidFill>
                <a:schemeClr val="dk1"/>
              </a:solidFill>
            </a:endParaRPr>
          </a:p>
          <a:p>
            <a:pPr indent="0" lvl="0" marL="0" rtl="0" algn="l">
              <a:spcBef>
                <a:spcPts val="0"/>
              </a:spcBef>
              <a:spcAft>
                <a:spcPts val="0"/>
              </a:spcAft>
              <a:buNone/>
            </a:pPr>
            <a:r>
              <a:rPr lang="es-ES">
                <a:solidFill>
                  <a:schemeClr val="dk1"/>
                </a:solidFill>
              </a:rPr>
              <a:t>+ Ingresos: 3.000€</a:t>
            </a:r>
            <a:endParaRPr>
              <a:solidFill>
                <a:schemeClr val="dk1"/>
              </a:solidFill>
            </a:endParaRPr>
          </a:p>
          <a:p>
            <a:pPr indent="0" lvl="0" marL="0" rtl="0" algn="l">
              <a:spcBef>
                <a:spcPts val="0"/>
              </a:spcBef>
              <a:spcAft>
                <a:spcPts val="0"/>
              </a:spcAft>
              <a:buNone/>
            </a:pPr>
            <a:r>
              <a:rPr lang="es-ES">
                <a:solidFill>
                  <a:schemeClr val="dk1"/>
                </a:solidFill>
              </a:rPr>
              <a:t>- Compras: 850€</a:t>
            </a:r>
            <a:endParaRPr>
              <a:solidFill>
                <a:schemeClr val="dk1"/>
              </a:solidFill>
            </a:endParaRPr>
          </a:p>
          <a:p>
            <a:pPr indent="0" lvl="0" marL="0" rtl="0" algn="l">
              <a:spcBef>
                <a:spcPts val="0"/>
              </a:spcBef>
              <a:spcAft>
                <a:spcPts val="0"/>
              </a:spcAft>
              <a:buNone/>
            </a:pPr>
            <a:r>
              <a:rPr lang="es-ES">
                <a:solidFill>
                  <a:schemeClr val="dk1"/>
                </a:solidFill>
              </a:rPr>
              <a:t>- Gastos: 2.200€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s-ES">
                <a:solidFill>
                  <a:srgbClr val="993300"/>
                </a:solidFill>
              </a:rPr>
              <a:t>= Resultado: -50€ </a:t>
            </a:r>
            <a:endParaRPr b="1">
              <a:solidFill>
                <a:srgbClr val="993300"/>
              </a:solidFill>
            </a:endParaRPr>
          </a:p>
          <a:p>
            <a:pPr indent="0" lvl="0" marL="0" rtl="0" algn="l">
              <a:spcBef>
                <a:spcPts val="0"/>
              </a:spcBef>
              <a:spcAft>
                <a:spcPts val="0"/>
              </a:spcAft>
              <a:buNone/>
            </a:pPr>
            <a:r>
              <a:t/>
            </a:r>
            <a:endParaRPr b="1">
              <a:solidFill>
                <a:schemeClr val="dk1"/>
              </a:solidFill>
            </a:endParaRPr>
          </a:p>
        </p:txBody>
      </p:sp>
      <p:sp>
        <p:nvSpPr>
          <p:cNvPr id="1509" name="Google Shape;1509;p111"/>
          <p:cNvSpPr txBox="1"/>
          <p:nvPr/>
        </p:nvSpPr>
        <p:spPr>
          <a:xfrm>
            <a:off x="503750" y="1020200"/>
            <a:ext cx="7861800" cy="98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s-ES">
                <a:solidFill>
                  <a:schemeClr val="dk1"/>
                </a:solidFill>
              </a:rPr>
              <a:t>-</a:t>
            </a:r>
            <a:r>
              <a:rPr b="1" lang="es-ES">
                <a:solidFill>
                  <a:schemeClr val="dk1"/>
                </a:solidFill>
              </a:rPr>
              <a:t>Ventas </a:t>
            </a:r>
            <a:r>
              <a:rPr lang="es-ES">
                <a:solidFill>
                  <a:schemeClr val="dk1"/>
                </a:solidFill>
              </a:rPr>
              <a:t>de Productos: 3.000€ (Todo se cobró en Efectivo)</a:t>
            </a:r>
            <a:endParaRPr>
              <a:solidFill>
                <a:schemeClr val="dk1"/>
              </a:solidFill>
            </a:endParaRPr>
          </a:p>
          <a:p>
            <a:pPr indent="0" lvl="0" marL="0" rtl="0" algn="l">
              <a:spcBef>
                <a:spcPts val="0"/>
              </a:spcBef>
              <a:spcAft>
                <a:spcPts val="0"/>
              </a:spcAft>
              <a:buNone/>
            </a:pPr>
            <a:r>
              <a:rPr lang="es-ES">
                <a:solidFill>
                  <a:schemeClr val="dk1"/>
                </a:solidFill>
              </a:rPr>
              <a:t>-</a:t>
            </a:r>
            <a:r>
              <a:rPr b="1" lang="es-ES">
                <a:solidFill>
                  <a:schemeClr val="dk1"/>
                </a:solidFill>
              </a:rPr>
              <a:t>Compras</a:t>
            </a:r>
            <a:r>
              <a:rPr lang="es-ES">
                <a:solidFill>
                  <a:schemeClr val="dk1"/>
                </a:solidFill>
              </a:rPr>
              <a:t> de Mercancías: 850€ (La ½ en efectivo, el resto vencimiento a 30 días).</a:t>
            </a:r>
            <a:endParaRPr>
              <a:solidFill>
                <a:schemeClr val="dk1"/>
              </a:solidFill>
            </a:endParaRPr>
          </a:p>
          <a:p>
            <a:pPr indent="0" lvl="0" marL="0" rtl="0" algn="l">
              <a:spcBef>
                <a:spcPts val="0"/>
              </a:spcBef>
              <a:spcAft>
                <a:spcPts val="0"/>
              </a:spcAft>
              <a:buNone/>
            </a:pPr>
            <a:r>
              <a:rPr lang="es-ES">
                <a:solidFill>
                  <a:schemeClr val="dk1"/>
                </a:solidFill>
              </a:rPr>
              <a:t>-</a:t>
            </a:r>
            <a:r>
              <a:rPr b="1" lang="es-ES">
                <a:solidFill>
                  <a:schemeClr val="dk1"/>
                </a:solidFill>
              </a:rPr>
              <a:t>Gastos de explotación</a:t>
            </a:r>
            <a:r>
              <a:rPr lang="es-ES">
                <a:solidFill>
                  <a:schemeClr val="dk1"/>
                </a:solidFill>
              </a:rPr>
              <a:t>: 2.200€ (La ½ en efectivo, el resto con vencimiento a 30 días).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510" name="Google Shape;1510;p111"/>
          <p:cNvSpPr txBox="1"/>
          <p:nvPr/>
        </p:nvSpPr>
        <p:spPr>
          <a:xfrm>
            <a:off x="503750" y="5449750"/>
            <a:ext cx="7861800" cy="90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a:solidFill>
                  <a:schemeClr val="dk1"/>
                </a:solidFill>
              </a:rPr>
              <a:t>E</a:t>
            </a:r>
            <a:r>
              <a:rPr lang="es-ES">
                <a:solidFill>
                  <a:schemeClr val="dk1"/>
                </a:solidFill>
              </a:rPr>
              <a:t>n los dos ejemplos realizados, </a:t>
            </a:r>
            <a:r>
              <a:rPr b="1" lang="es-ES">
                <a:solidFill>
                  <a:schemeClr val="dk1"/>
                </a:solidFill>
              </a:rPr>
              <a:t>la Cuenta de Resultados y la Tesorería del negocio pueden tener resultados diferentes. No tienen porque trasladar la misma tendencia.</a:t>
            </a:r>
            <a:endParaRPr b="1">
              <a:solidFill>
                <a:schemeClr val="dk1"/>
              </a:solidFill>
            </a:endParaRPr>
          </a:p>
        </p:txBody>
      </p:sp>
      <p:sp>
        <p:nvSpPr>
          <p:cNvPr id="1511" name="Google Shape;1511;p111"/>
          <p:cNvSpPr txBox="1"/>
          <p:nvPr/>
        </p:nvSpPr>
        <p:spPr>
          <a:xfrm>
            <a:off x="612125" y="3366700"/>
            <a:ext cx="8268600" cy="98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a:t>-</a:t>
            </a:r>
            <a:r>
              <a:rPr b="1" lang="es-ES"/>
              <a:t>Ventas </a:t>
            </a:r>
            <a:r>
              <a:rPr lang="es-ES"/>
              <a:t>de Productos: 5.000€ (½ cobrado en efectivo, el resto vencimiento a 30 días).</a:t>
            </a:r>
            <a:endParaRPr/>
          </a:p>
          <a:p>
            <a:pPr indent="0" lvl="0" marL="0" rtl="0" algn="l">
              <a:spcBef>
                <a:spcPts val="0"/>
              </a:spcBef>
              <a:spcAft>
                <a:spcPts val="0"/>
              </a:spcAft>
              <a:buNone/>
            </a:pPr>
            <a:r>
              <a:rPr b="1" lang="es-ES"/>
              <a:t>-Compras</a:t>
            </a:r>
            <a:r>
              <a:rPr lang="es-ES"/>
              <a:t> de Mercancías: 1.250€ (La mitad pagado en efectivo, el resto con vencimiento a 30 días).</a:t>
            </a:r>
            <a:endParaRPr/>
          </a:p>
          <a:p>
            <a:pPr indent="0" lvl="0" marL="0" rtl="0" algn="l">
              <a:spcBef>
                <a:spcPts val="0"/>
              </a:spcBef>
              <a:spcAft>
                <a:spcPts val="0"/>
              </a:spcAft>
              <a:buNone/>
            </a:pPr>
            <a:r>
              <a:rPr lang="es-ES"/>
              <a:t>-</a:t>
            </a:r>
            <a:r>
              <a:rPr b="1" lang="es-ES"/>
              <a:t>Gastos de explotación</a:t>
            </a:r>
            <a:r>
              <a:rPr lang="es-ES"/>
              <a:t>: 2.200€ (Todo pagado en efectivo).</a:t>
            </a:r>
            <a:endParaRPr/>
          </a:p>
        </p:txBody>
      </p:sp>
      <p:sp>
        <p:nvSpPr>
          <p:cNvPr id="1512" name="Google Shape;1512;p111"/>
          <p:cNvSpPr txBox="1"/>
          <p:nvPr/>
        </p:nvSpPr>
        <p:spPr>
          <a:xfrm>
            <a:off x="139800" y="984300"/>
            <a:ext cx="7707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000"/>
              <a:t>1</a:t>
            </a:r>
            <a:endParaRPr b="1" sz="3000"/>
          </a:p>
        </p:txBody>
      </p:sp>
      <p:sp>
        <p:nvSpPr>
          <p:cNvPr id="1513" name="Google Shape;1513;p111"/>
          <p:cNvSpPr txBox="1"/>
          <p:nvPr/>
        </p:nvSpPr>
        <p:spPr>
          <a:xfrm>
            <a:off x="216000" y="3346500"/>
            <a:ext cx="7707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3000"/>
              <a:t>2</a:t>
            </a:r>
            <a:endParaRPr b="1" sz="3000"/>
          </a:p>
        </p:txBody>
      </p:sp>
      <p:sp>
        <p:nvSpPr>
          <p:cNvPr id="1514" name="Google Shape;1514;p111"/>
          <p:cNvSpPr txBox="1"/>
          <p:nvPr/>
        </p:nvSpPr>
        <p:spPr>
          <a:xfrm>
            <a:off x="4380550" y="4385850"/>
            <a:ext cx="4211700" cy="9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u="sng">
                <a:solidFill>
                  <a:schemeClr val="dk1"/>
                </a:solidFill>
              </a:rPr>
              <a:t>La Tesorería del negocio:</a:t>
            </a:r>
            <a:endParaRPr u="sng">
              <a:solidFill>
                <a:schemeClr val="dk1"/>
              </a:solidFill>
            </a:endParaRPr>
          </a:p>
          <a:p>
            <a:pPr indent="0" lvl="0" marL="0" rtl="0" algn="l">
              <a:spcBef>
                <a:spcPts val="0"/>
              </a:spcBef>
              <a:spcAft>
                <a:spcPts val="0"/>
              </a:spcAft>
              <a:buNone/>
            </a:pPr>
            <a:r>
              <a:rPr lang="es-ES">
                <a:solidFill>
                  <a:schemeClr val="dk1"/>
                </a:solidFill>
              </a:rPr>
              <a:t>+ Cobros: 2.500€ </a:t>
            </a:r>
            <a:endParaRPr>
              <a:solidFill>
                <a:schemeClr val="dk1"/>
              </a:solidFill>
            </a:endParaRPr>
          </a:p>
          <a:p>
            <a:pPr indent="0" lvl="0" marL="0" rtl="0" algn="l">
              <a:spcBef>
                <a:spcPts val="0"/>
              </a:spcBef>
              <a:spcAft>
                <a:spcPts val="0"/>
              </a:spcAft>
              <a:buNone/>
            </a:pPr>
            <a:r>
              <a:rPr lang="es-ES">
                <a:solidFill>
                  <a:schemeClr val="dk1"/>
                </a:solidFill>
              </a:rPr>
              <a:t>- Pagos: 625€ + 2.200€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s-ES">
                <a:solidFill>
                  <a:srgbClr val="993300"/>
                </a:solidFill>
              </a:rPr>
              <a:t>= Tesorería: -325€</a:t>
            </a:r>
            <a:r>
              <a:rPr b="1" lang="es-ES">
                <a:solidFill>
                  <a:srgbClr val="008000"/>
                </a:solidFill>
              </a:rPr>
              <a:t> </a:t>
            </a:r>
            <a:endParaRPr b="1">
              <a:solidFill>
                <a:schemeClr val="dk1"/>
              </a:solidFill>
            </a:endParaRPr>
          </a:p>
        </p:txBody>
      </p:sp>
      <p:sp>
        <p:nvSpPr>
          <p:cNvPr id="1515" name="Google Shape;1515;p111"/>
          <p:cNvSpPr txBox="1"/>
          <p:nvPr/>
        </p:nvSpPr>
        <p:spPr>
          <a:xfrm>
            <a:off x="719175" y="4462050"/>
            <a:ext cx="3000000" cy="113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u="sng">
                <a:solidFill>
                  <a:schemeClr val="dk1"/>
                </a:solidFill>
              </a:rPr>
              <a:t>La Cuenta de Resultados:</a:t>
            </a:r>
            <a:endParaRPr u="sng">
              <a:solidFill>
                <a:schemeClr val="dk1"/>
              </a:solidFill>
            </a:endParaRPr>
          </a:p>
          <a:p>
            <a:pPr indent="0" lvl="0" marL="0" rtl="0" algn="l">
              <a:spcBef>
                <a:spcPts val="0"/>
              </a:spcBef>
              <a:spcAft>
                <a:spcPts val="0"/>
              </a:spcAft>
              <a:buNone/>
            </a:pPr>
            <a:r>
              <a:rPr lang="es-ES">
                <a:solidFill>
                  <a:schemeClr val="dk1"/>
                </a:solidFill>
              </a:rPr>
              <a:t>+ Ingresos: 5.000€</a:t>
            </a:r>
            <a:endParaRPr>
              <a:solidFill>
                <a:schemeClr val="dk1"/>
              </a:solidFill>
            </a:endParaRPr>
          </a:p>
          <a:p>
            <a:pPr indent="0" lvl="0" marL="0" rtl="0" algn="l">
              <a:spcBef>
                <a:spcPts val="0"/>
              </a:spcBef>
              <a:spcAft>
                <a:spcPts val="0"/>
              </a:spcAft>
              <a:buNone/>
            </a:pPr>
            <a:r>
              <a:rPr lang="es-ES">
                <a:solidFill>
                  <a:schemeClr val="dk1"/>
                </a:solidFill>
              </a:rPr>
              <a:t>- Compras: 1.250€</a:t>
            </a:r>
            <a:endParaRPr>
              <a:solidFill>
                <a:schemeClr val="dk1"/>
              </a:solidFill>
            </a:endParaRPr>
          </a:p>
          <a:p>
            <a:pPr indent="0" lvl="0" marL="0" rtl="0" algn="l">
              <a:spcBef>
                <a:spcPts val="0"/>
              </a:spcBef>
              <a:spcAft>
                <a:spcPts val="0"/>
              </a:spcAft>
              <a:buNone/>
            </a:pPr>
            <a:r>
              <a:rPr lang="es-ES">
                <a:solidFill>
                  <a:schemeClr val="dk1"/>
                </a:solidFill>
              </a:rPr>
              <a:t>- Gastos: 2.200€</a:t>
            </a:r>
            <a:endParaRPr>
              <a:solidFill>
                <a:schemeClr val="dk1"/>
              </a:solidFill>
            </a:endParaRPr>
          </a:p>
          <a:p>
            <a:pPr indent="0" lvl="0" marL="0" rtl="0" algn="l">
              <a:spcBef>
                <a:spcPts val="0"/>
              </a:spcBef>
              <a:spcAft>
                <a:spcPts val="0"/>
              </a:spcAft>
              <a:buNone/>
            </a:pPr>
            <a:r>
              <a:t/>
            </a:r>
            <a:endParaRPr sz="800">
              <a:solidFill>
                <a:schemeClr val="dk1"/>
              </a:solidFill>
            </a:endParaRPr>
          </a:p>
          <a:p>
            <a:pPr indent="0" lvl="0" marL="0" rtl="0" algn="l">
              <a:spcBef>
                <a:spcPts val="0"/>
              </a:spcBef>
              <a:spcAft>
                <a:spcPts val="0"/>
              </a:spcAft>
              <a:buNone/>
            </a:pPr>
            <a:r>
              <a:rPr b="1" lang="es-ES">
                <a:solidFill>
                  <a:srgbClr val="008000"/>
                </a:solidFill>
              </a:rPr>
              <a:t>= Resultado: 1.550€</a:t>
            </a:r>
            <a:endParaRPr b="1">
              <a:solidFill>
                <a:srgbClr val="993300"/>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000"/>
                                        <p:tgtEl>
                                          <p:spTgt spid="1509"/>
                                        </p:tgtEl>
                                      </p:cBhvr>
                                    </p:animEffect>
                                  </p:childTnLst>
                                </p:cTn>
                              </p:par>
                              <p:par>
                                <p:cTn fill="hold" nodeType="with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1000"/>
                                        <p:tgtEl>
                                          <p:spTgt spid="1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1000"/>
                                        <p:tgtEl>
                                          <p:spTgt spid="1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1"/>
                                        </p:tgtEl>
                                        <p:attrNameLst>
                                          <p:attrName>style.visibility</p:attrName>
                                        </p:attrNameLst>
                                      </p:cBhvr>
                                      <p:to>
                                        <p:strVal val="visible"/>
                                      </p:to>
                                    </p:set>
                                    <p:animEffect filter="fade" transition="in">
                                      <p:cBhvr>
                                        <p:cTn dur="1000"/>
                                        <p:tgtEl>
                                          <p:spTgt spid="1511"/>
                                        </p:tgtEl>
                                      </p:cBhvr>
                                    </p:animEffect>
                                  </p:childTnLst>
                                </p:cTn>
                              </p:par>
                              <p:par>
                                <p:cTn fill="hold" nodeType="with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1000"/>
                                        <p:tgtEl>
                                          <p:spTgt spid="1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1000"/>
                                        <p:tgtEl>
                                          <p:spTgt spid="1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1000"/>
                                        <p:tgtEl>
                                          <p:spTgt spid="1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000"/>
                                        <p:tgtEl>
                                          <p:spTgt spid="1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112"/>
          <p:cNvSpPr txBox="1"/>
          <p:nvPr>
            <p:ph idx="12" type="sldNum"/>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1522" name="Google Shape;1522;p112"/>
          <p:cNvSpPr txBox="1"/>
          <p:nvPr/>
        </p:nvSpPr>
        <p:spPr>
          <a:xfrm>
            <a:off x="1391974" y="0"/>
            <a:ext cx="5580600" cy="6582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ctr">
              <a:lnSpc>
                <a:spcPct val="70000"/>
              </a:lnSpc>
              <a:spcBef>
                <a:spcPts val="0"/>
              </a:spcBef>
              <a:spcAft>
                <a:spcPts val="0"/>
              </a:spcAft>
              <a:buClr>
                <a:srgbClr val="DBDBDB"/>
              </a:buClr>
              <a:buSzPts val="2557"/>
              <a:buFont typeface="Calibri"/>
              <a:buNone/>
            </a:pPr>
            <a:r>
              <a:rPr b="1" lang="es-ES" sz="2557">
                <a:solidFill>
                  <a:srgbClr val="FFFFFF"/>
                </a:solidFill>
                <a:latin typeface="Calibri"/>
                <a:ea typeface="Calibri"/>
                <a:cs typeface="Calibri"/>
                <a:sym typeface="Calibri"/>
              </a:rPr>
              <a:t>C- Gestión de la Liquidez: CASH FLOW</a:t>
            </a:r>
            <a:endParaRPr b="1" i="0" sz="2557" u="none" cap="none" strike="noStrike">
              <a:solidFill>
                <a:srgbClr val="FFFFFF"/>
              </a:solidFill>
              <a:latin typeface="Calibri"/>
              <a:ea typeface="Calibri"/>
              <a:cs typeface="Calibri"/>
              <a:sym typeface="Calibri"/>
            </a:endParaRPr>
          </a:p>
        </p:txBody>
      </p:sp>
      <p:sp>
        <p:nvSpPr>
          <p:cNvPr id="1523" name="Google Shape;1523;p112"/>
          <p:cNvSpPr txBox="1"/>
          <p:nvPr>
            <p:ph type="title"/>
          </p:nvPr>
        </p:nvSpPr>
        <p:spPr>
          <a:xfrm>
            <a:off x="554874" y="874025"/>
            <a:ext cx="6248100" cy="591300"/>
          </a:xfrm>
          <a:prstGeom prst="rect">
            <a:avLst/>
          </a:prstGeom>
          <a:noFill/>
          <a:ln>
            <a:noFill/>
          </a:ln>
          <a:effectLst>
            <a:outerShdw blurRad="149987" algn="ctr" dir="8460000" dist="250190">
              <a:srgbClr val="000000">
                <a:alpha val="27840"/>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C0C0C"/>
              </a:buClr>
              <a:buSzPts val="3300"/>
              <a:buFont typeface="Calibri"/>
              <a:buNone/>
            </a:pPr>
            <a:r>
              <a:rPr lang="es-ES">
                <a:solidFill>
                  <a:srgbClr val="0C0C0C"/>
                </a:solidFill>
              </a:rPr>
              <a:t>Resumiendo:</a:t>
            </a:r>
            <a:r>
              <a:rPr b="0" i="0" lang="es-ES" sz="3300" u="none" cap="none" strike="noStrike">
                <a:solidFill>
                  <a:srgbClr val="0C0C0C"/>
                </a:solidFill>
                <a:latin typeface="Calibri"/>
                <a:ea typeface="Calibri"/>
                <a:cs typeface="Calibri"/>
                <a:sym typeface="Calibri"/>
              </a:rPr>
              <a:t> </a:t>
            </a:r>
            <a:endParaRPr b="0" i="0" sz="3300" u="none" cap="none" strike="noStrike">
              <a:solidFill>
                <a:srgbClr val="0C0C0C"/>
              </a:solidFill>
              <a:latin typeface="Calibri"/>
              <a:ea typeface="Calibri"/>
              <a:cs typeface="Calibri"/>
              <a:sym typeface="Calibri"/>
            </a:endParaRPr>
          </a:p>
        </p:txBody>
      </p:sp>
      <p:sp>
        <p:nvSpPr>
          <p:cNvPr id="1524" name="Google Shape;1524;p112"/>
          <p:cNvSpPr/>
          <p:nvPr/>
        </p:nvSpPr>
        <p:spPr>
          <a:xfrm>
            <a:off x="1621487" y="1578638"/>
            <a:ext cx="58383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3200">
                <a:solidFill>
                  <a:srgbClr val="2F5496"/>
                </a:solidFill>
                <a:latin typeface="Arial"/>
                <a:ea typeface="Arial"/>
                <a:cs typeface="Arial"/>
                <a:sym typeface="Arial"/>
              </a:rPr>
              <a:t>Ingresos			Cobros	     </a:t>
            </a:r>
            <a:r>
              <a:rPr b="1" lang="es-ES" sz="4000" cap="none">
                <a:solidFill>
                  <a:srgbClr val="F7CAAC"/>
                </a:solidFill>
                <a:latin typeface="Arial"/>
                <a:ea typeface="Arial"/>
                <a:cs typeface="Arial"/>
                <a:sym typeface="Arial"/>
              </a:rPr>
              <a:t> </a:t>
            </a:r>
            <a:endParaRPr b="1" sz="4000" cap="none">
              <a:solidFill>
                <a:srgbClr val="F7CAAC"/>
              </a:solidFill>
              <a:latin typeface="Arial"/>
              <a:ea typeface="Arial"/>
              <a:cs typeface="Arial"/>
              <a:sym typeface="Arial"/>
            </a:endParaRPr>
          </a:p>
        </p:txBody>
      </p:sp>
      <p:sp>
        <p:nvSpPr>
          <p:cNvPr id="1525" name="Google Shape;1525;p112"/>
          <p:cNvSpPr txBox="1"/>
          <p:nvPr/>
        </p:nvSpPr>
        <p:spPr>
          <a:xfrm>
            <a:off x="335831" y="3810388"/>
            <a:ext cx="4842600" cy="138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2100">
                <a:solidFill>
                  <a:schemeClr val="dk1"/>
                </a:solidFill>
                <a:latin typeface="Calibri"/>
                <a:ea typeface="Calibri"/>
                <a:cs typeface="Calibri"/>
                <a:sym typeface="Calibri"/>
              </a:rPr>
              <a:t>Tenemos que elaborar un presupuesto de caja a corto, medio y largo plazo, estimando las fechas de COBROS y PAGOS durante el </a:t>
            </a:r>
            <a:r>
              <a:rPr b="1" i="1" lang="es-ES" sz="2100" u="sng">
                <a:solidFill>
                  <a:schemeClr val="dk1"/>
                </a:solidFill>
                <a:latin typeface="Calibri"/>
                <a:ea typeface="Calibri"/>
                <a:cs typeface="Calibri"/>
                <a:sym typeface="Calibri"/>
              </a:rPr>
              <a:t>período</a:t>
            </a:r>
            <a:r>
              <a:rPr lang="es-ES" sz="2100">
                <a:solidFill>
                  <a:schemeClr val="dk1"/>
                </a:solidFill>
                <a:latin typeface="Calibri"/>
                <a:ea typeface="Calibri"/>
                <a:cs typeface="Calibri"/>
                <a:sym typeface="Calibri"/>
              </a:rPr>
              <a:t>.</a:t>
            </a:r>
            <a:endParaRPr sz="2100">
              <a:solidFill>
                <a:schemeClr val="dk1"/>
              </a:solidFill>
              <a:latin typeface="Calibri"/>
              <a:ea typeface="Calibri"/>
              <a:cs typeface="Calibri"/>
              <a:sym typeface="Calibri"/>
            </a:endParaRPr>
          </a:p>
        </p:txBody>
      </p:sp>
      <p:sp>
        <p:nvSpPr>
          <p:cNvPr id="1526" name="Google Shape;1526;p112"/>
          <p:cNvSpPr/>
          <p:nvPr/>
        </p:nvSpPr>
        <p:spPr>
          <a:xfrm>
            <a:off x="1527975" y="5402250"/>
            <a:ext cx="6248100" cy="9540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lang="es-ES" sz="2800">
                <a:solidFill>
                  <a:schemeClr val="dk1"/>
                </a:solidFill>
                <a:latin typeface="Calibri"/>
                <a:ea typeface="Calibri"/>
                <a:cs typeface="Calibri"/>
                <a:sym typeface="Calibri"/>
              </a:rPr>
              <a:t>Saldo Final Tesorería = </a:t>
            </a:r>
            <a:endParaRPr/>
          </a:p>
          <a:p>
            <a:pPr indent="0" lvl="0" marL="0" marR="0" rtl="0" algn="ctr">
              <a:spcBef>
                <a:spcPts val="0"/>
              </a:spcBef>
              <a:spcAft>
                <a:spcPts val="0"/>
              </a:spcAft>
              <a:buNone/>
            </a:pPr>
            <a:r>
              <a:rPr lang="es-ES" sz="2800">
                <a:solidFill>
                  <a:schemeClr val="dk1"/>
                </a:solidFill>
                <a:latin typeface="Calibri"/>
                <a:ea typeface="Calibri"/>
                <a:cs typeface="Calibri"/>
                <a:sym typeface="Calibri"/>
              </a:rPr>
              <a:t>Saldo Inicial Tesorería + Cobros – Pagos</a:t>
            </a:r>
            <a:endParaRPr b="1" sz="4000" cap="none">
              <a:solidFill>
                <a:srgbClr val="F7CAAC"/>
              </a:solidFill>
              <a:latin typeface="Calibri"/>
              <a:ea typeface="Calibri"/>
              <a:cs typeface="Calibri"/>
              <a:sym typeface="Calibri"/>
            </a:endParaRPr>
          </a:p>
        </p:txBody>
      </p:sp>
      <p:sp>
        <p:nvSpPr>
          <p:cNvPr id="1527" name="Google Shape;1527;p112"/>
          <p:cNvSpPr/>
          <p:nvPr/>
        </p:nvSpPr>
        <p:spPr>
          <a:xfrm>
            <a:off x="1468163" y="2150337"/>
            <a:ext cx="58383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3200">
                <a:solidFill>
                  <a:srgbClr val="2F5496"/>
                </a:solidFill>
                <a:latin typeface="Arial"/>
                <a:ea typeface="Arial"/>
                <a:cs typeface="Arial"/>
                <a:sym typeface="Arial"/>
              </a:rPr>
              <a:t>		Gastos	</a:t>
            </a:r>
            <a:r>
              <a:rPr b="1" lang="es-ES" sz="3200">
                <a:solidFill>
                  <a:srgbClr val="2F5496"/>
                </a:solidFill>
                <a:latin typeface="Arial"/>
                <a:ea typeface="Arial"/>
                <a:cs typeface="Arial"/>
                <a:sym typeface="Arial"/>
              </a:rPr>
              <a:t>	</a:t>
            </a:r>
            <a:r>
              <a:rPr lang="es-ES" sz="3200">
                <a:solidFill>
                  <a:srgbClr val="2F5496"/>
                </a:solidFill>
                <a:latin typeface="Arial"/>
                <a:ea typeface="Arial"/>
                <a:cs typeface="Arial"/>
                <a:sym typeface="Arial"/>
              </a:rPr>
              <a:t>	  Pagos	     </a:t>
            </a:r>
            <a:r>
              <a:rPr b="1" lang="es-ES" sz="4000" cap="none">
                <a:solidFill>
                  <a:srgbClr val="F7CAAC"/>
                </a:solidFill>
                <a:latin typeface="Arial"/>
                <a:ea typeface="Arial"/>
                <a:cs typeface="Arial"/>
                <a:sym typeface="Arial"/>
              </a:rPr>
              <a:t> </a:t>
            </a:r>
            <a:endParaRPr b="1" sz="4000" cap="none">
              <a:solidFill>
                <a:srgbClr val="F7CAAC"/>
              </a:solidFill>
              <a:latin typeface="Arial"/>
              <a:ea typeface="Arial"/>
              <a:cs typeface="Arial"/>
              <a:sym typeface="Arial"/>
            </a:endParaRPr>
          </a:p>
        </p:txBody>
      </p:sp>
      <p:sp>
        <p:nvSpPr>
          <p:cNvPr id="1528" name="Google Shape;1528;p112"/>
          <p:cNvSpPr/>
          <p:nvPr/>
        </p:nvSpPr>
        <p:spPr>
          <a:xfrm>
            <a:off x="4387296" y="1774890"/>
            <a:ext cx="421500" cy="438600"/>
          </a:xfrm>
          <a:prstGeom prst="mathNotEqual">
            <a:avLst>
              <a:gd fmla="val 23520" name="adj1"/>
              <a:gd fmla="val 6600000" name="adj2"/>
              <a:gd fmla="val 11760" name="adj3"/>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29" name="Google Shape;1529;p112"/>
          <p:cNvSpPr/>
          <p:nvPr/>
        </p:nvSpPr>
        <p:spPr>
          <a:xfrm>
            <a:off x="335825" y="3034150"/>
            <a:ext cx="85452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s-ES" sz="3000">
                <a:solidFill>
                  <a:srgbClr val="F2760D"/>
                </a:solidFill>
                <a:latin typeface="Calibri"/>
                <a:ea typeface="Calibri"/>
                <a:cs typeface="Calibri"/>
                <a:sym typeface="Calibri"/>
              </a:rPr>
              <a:t>¿Podré atender mis compromisos de pago a tiempo?</a:t>
            </a:r>
            <a:r>
              <a:rPr lang="es-ES" sz="3000">
                <a:solidFill>
                  <a:srgbClr val="F2760D"/>
                </a:solidFill>
                <a:latin typeface="Arial"/>
                <a:ea typeface="Arial"/>
                <a:cs typeface="Arial"/>
                <a:sym typeface="Arial"/>
              </a:rPr>
              <a:t>	     </a:t>
            </a:r>
            <a:r>
              <a:rPr b="1" lang="es-ES" sz="3000" cap="none">
                <a:solidFill>
                  <a:srgbClr val="F2760D"/>
                </a:solidFill>
                <a:latin typeface="Arial"/>
                <a:ea typeface="Arial"/>
                <a:cs typeface="Arial"/>
                <a:sym typeface="Arial"/>
              </a:rPr>
              <a:t> </a:t>
            </a:r>
            <a:endParaRPr b="1" sz="3000" cap="none">
              <a:solidFill>
                <a:srgbClr val="F2760D"/>
              </a:solidFill>
              <a:latin typeface="Arial"/>
              <a:ea typeface="Arial"/>
              <a:cs typeface="Arial"/>
              <a:sym typeface="Arial"/>
            </a:endParaRPr>
          </a:p>
        </p:txBody>
      </p:sp>
      <p:sp>
        <p:nvSpPr>
          <p:cNvPr id="1530" name="Google Shape;1530;p112"/>
          <p:cNvSpPr/>
          <p:nvPr/>
        </p:nvSpPr>
        <p:spPr>
          <a:xfrm>
            <a:off x="4387296" y="2337973"/>
            <a:ext cx="421500" cy="438600"/>
          </a:xfrm>
          <a:prstGeom prst="mathNotEqual">
            <a:avLst>
              <a:gd fmla="val 23520" name="adj1"/>
              <a:gd fmla="val 6600000" name="adj2"/>
              <a:gd fmla="val 11760" name="adj3"/>
            </a:avLst>
          </a:prstGeom>
          <a:solidFill>
            <a:srgbClr val="0070C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pic>
        <p:nvPicPr>
          <p:cNvPr id="1531" name="Google Shape;1531;p112"/>
          <p:cNvPicPr preferRelativeResize="0"/>
          <p:nvPr/>
        </p:nvPicPr>
        <p:blipFill rotWithShape="1">
          <a:blip r:embed="rId3">
            <a:alphaModFix/>
          </a:blip>
          <a:srcRect b="0" l="0" r="0" t="0"/>
          <a:stretch/>
        </p:blipFill>
        <p:spPr>
          <a:xfrm>
            <a:off x="5254725" y="3694375"/>
            <a:ext cx="3797402" cy="1517574"/>
          </a:xfrm>
          <a:prstGeom prst="rect">
            <a:avLst/>
          </a:prstGeom>
          <a:noFill/>
          <a:ln cap="flat" cmpd="sng" w="9525">
            <a:solidFill>
              <a:srgbClr val="B7B7B7"/>
            </a:solidFill>
            <a:prstDash val="solid"/>
            <a:round/>
            <a:headEnd len="sm" w="sm" type="none"/>
            <a:tailEnd len="sm" w="sm" type="none"/>
          </a:ln>
        </p:spPr>
      </p:pic>
      <p:sp>
        <p:nvSpPr>
          <p:cNvPr id="1532" name="Google Shape;1532;p112"/>
          <p:cNvSpPr/>
          <p:nvPr/>
        </p:nvSpPr>
        <p:spPr>
          <a:xfrm>
            <a:off x="791200" y="1756525"/>
            <a:ext cx="1491000" cy="954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t>PyG</a:t>
            </a:r>
            <a:endParaRPr b="1" sz="1800"/>
          </a:p>
        </p:txBody>
      </p:sp>
      <p:sp>
        <p:nvSpPr>
          <p:cNvPr id="1533" name="Google Shape;1533;p112"/>
          <p:cNvSpPr/>
          <p:nvPr/>
        </p:nvSpPr>
        <p:spPr>
          <a:xfrm flipH="1">
            <a:off x="6913775" y="1741500"/>
            <a:ext cx="1491000" cy="954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t>Tesorería</a:t>
            </a:r>
            <a:endParaRPr b="1"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304" name="Google Shape;304;p37"/>
          <p:cNvSpPr txBox="1"/>
          <p:nvPr>
            <p:ph type="title"/>
          </p:nvPr>
        </p:nvSpPr>
        <p:spPr>
          <a:xfrm>
            <a:off x="1197475" y="76200"/>
            <a:ext cx="8686800" cy="678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C0C0C"/>
              </a:buClr>
              <a:buSzPts val="3300"/>
              <a:buFont typeface="Calibri"/>
              <a:buNone/>
            </a:pPr>
            <a:r>
              <a:rPr b="1" lang="es-ES" sz="3000">
                <a:solidFill>
                  <a:srgbClr val="FFFFFF"/>
                </a:solidFill>
              </a:rPr>
              <a:t>1.3- Las Cuentas anuales</a:t>
            </a:r>
            <a:endParaRPr>
              <a:solidFill>
                <a:srgbClr val="FFFFFF"/>
              </a:solidFill>
            </a:endParaRPr>
          </a:p>
        </p:txBody>
      </p:sp>
      <p:sp>
        <p:nvSpPr>
          <p:cNvPr id="305" name="Google Shape;305;p37"/>
          <p:cNvSpPr/>
          <p:nvPr/>
        </p:nvSpPr>
        <p:spPr>
          <a:xfrm>
            <a:off x="553250" y="1702875"/>
            <a:ext cx="8226300" cy="2050200"/>
          </a:xfrm>
          <a:prstGeom prst="roundRect">
            <a:avLst>
              <a:gd fmla="val 5893" name="adj"/>
            </a:avLst>
          </a:prstGeom>
          <a:solidFill>
            <a:srgbClr val="D9D9D9"/>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s-ES" sz="1800"/>
              <a:t>     </a:t>
            </a:r>
            <a:endParaRPr b="0" i="0" sz="1800" u="none">
              <a:latin typeface="Arial"/>
              <a:ea typeface="Arial"/>
              <a:cs typeface="Arial"/>
              <a:sym typeface="Arial"/>
            </a:endParaRPr>
          </a:p>
        </p:txBody>
      </p:sp>
      <p:sp>
        <p:nvSpPr>
          <p:cNvPr id="306" name="Google Shape;306;p37"/>
          <p:cNvSpPr txBox="1"/>
          <p:nvPr/>
        </p:nvSpPr>
        <p:spPr>
          <a:xfrm>
            <a:off x="1918500" y="1787825"/>
            <a:ext cx="6764400" cy="19653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90000"/>
              </a:lnSpc>
              <a:spcBef>
                <a:spcPts val="0"/>
              </a:spcBef>
              <a:spcAft>
                <a:spcPts val="0"/>
              </a:spcAft>
              <a:buSzPts val="1800"/>
              <a:buFont typeface="Arial"/>
              <a:buChar char="●"/>
            </a:pPr>
            <a:r>
              <a:rPr b="1" i="1" lang="es-ES" sz="1800" u="none">
                <a:latin typeface="Arial"/>
                <a:ea typeface="Arial"/>
                <a:cs typeface="Arial"/>
                <a:sym typeface="Arial"/>
              </a:rPr>
              <a:t>Balance de situaci</a:t>
            </a:r>
            <a:r>
              <a:rPr b="1" i="1" lang="es-ES" sz="1800"/>
              <a:t>ón</a:t>
            </a:r>
            <a:endParaRPr i="1" sz="1800"/>
          </a:p>
          <a:p>
            <a:pPr indent="-342900" lvl="0" marL="457200" marR="0" rtl="0" algn="l">
              <a:lnSpc>
                <a:spcPct val="90000"/>
              </a:lnSpc>
              <a:spcBef>
                <a:spcPts val="0"/>
              </a:spcBef>
              <a:spcAft>
                <a:spcPts val="0"/>
              </a:spcAft>
              <a:buSzPts val="1800"/>
              <a:buFont typeface="Arial"/>
              <a:buChar char="●"/>
            </a:pPr>
            <a:r>
              <a:rPr b="1" i="1" lang="es-ES" sz="1800" u="none">
                <a:latin typeface="Arial"/>
                <a:ea typeface="Arial"/>
                <a:cs typeface="Arial"/>
                <a:sym typeface="Arial"/>
              </a:rPr>
              <a:t>Cuenta de pérdidas y Ganancias</a:t>
            </a:r>
            <a:endParaRPr i="1" sz="1800"/>
          </a:p>
          <a:p>
            <a:pPr indent="-342900" lvl="0" marL="457200" marR="0" rtl="0" algn="l">
              <a:lnSpc>
                <a:spcPct val="90000"/>
              </a:lnSpc>
              <a:spcBef>
                <a:spcPts val="0"/>
              </a:spcBef>
              <a:spcAft>
                <a:spcPts val="0"/>
              </a:spcAft>
              <a:buSzPts val="1800"/>
              <a:buFont typeface="Arial"/>
              <a:buChar char="●"/>
            </a:pPr>
            <a:r>
              <a:rPr b="1" i="1" lang="es-ES" sz="1800" u="none">
                <a:latin typeface="Arial"/>
                <a:ea typeface="Arial"/>
                <a:cs typeface="Arial"/>
                <a:sym typeface="Arial"/>
              </a:rPr>
              <a:t>Memoria</a:t>
            </a:r>
            <a:endParaRPr b="1" i="1" sz="1800" u="none">
              <a:latin typeface="Arial"/>
              <a:ea typeface="Arial"/>
              <a:cs typeface="Arial"/>
              <a:sym typeface="Arial"/>
            </a:endParaRPr>
          </a:p>
          <a:p>
            <a:pPr indent="-342900" lvl="0" marL="457200" marR="0" rtl="0" algn="l">
              <a:lnSpc>
                <a:spcPct val="90000"/>
              </a:lnSpc>
              <a:spcBef>
                <a:spcPts val="0"/>
              </a:spcBef>
              <a:spcAft>
                <a:spcPts val="0"/>
              </a:spcAft>
              <a:buSzPts val="1800"/>
              <a:buFont typeface="Arial"/>
              <a:buChar char="●"/>
            </a:pPr>
            <a:r>
              <a:rPr b="0" i="0" lang="es-ES" sz="1800" u="none">
                <a:latin typeface="Arial"/>
                <a:ea typeface="Arial"/>
                <a:cs typeface="Arial"/>
                <a:sym typeface="Arial"/>
              </a:rPr>
              <a:t>Estado de cambios en el patrimonio neto</a:t>
            </a:r>
            <a:endParaRPr sz="1800"/>
          </a:p>
          <a:p>
            <a:pPr indent="-317500" lvl="0" marL="457200" marR="0" rtl="0" algn="l">
              <a:lnSpc>
                <a:spcPct val="90000"/>
              </a:lnSpc>
              <a:spcBef>
                <a:spcPts val="0"/>
              </a:spcBef>
              <a:spcAft>
                <a:spcPts val="0"/>
              </a:spcAft>
              <a:buSzPts val="1400"/>
              <a:buChar char="●"/>
            </a:pPr>
            <a:r>
              <a:rPr b="0" i="0" lang="es-ES" sz="1800" u="none">
                <a:latin typeface="Arial"/>
                <a:ea typeface="Arial"/>
                <a:cs typeface="Arial"/>
                <a:sym typeface="Arial"/>
              </a:rPr>
              <a:t>Estado de flujos de Efectivo o de tesorería</a:t>
            </a:r>
            <a:r>
              <a:rPr lang="es-ES" sz="1800"/>
              <a:t> </a:t>
            </a:r>
            <a:r>
              <a:rPr i="0" lang="es-ES" sz="1500" u="none"/>
              <a:t>(i</a:t>
            </a:r>
            <a:r>
              <a:rPr lang="es-ES" sz="1500">
                <a:latin typeface="Calibri"/>
                <a:ea typeface="Calibri"/>
                <a:cs typeface="Calibri"/>
                <a:sym typeface="Calibri"/>
              </a:rPr>
              <a:t>nforma del origen y utilización de los activos monetarios representativos de efectivo y otros activos líquidos equivalentes)</a:t>
            </a:r>
            <a:endParaRPr sz="1500"/>
          </a:p>
        </p:txBody>
      </p:sp>
      <p:sp>
        <p:nvSpPr>
          <p:cNvPr id="307" name="Google Shape;307;p37"/>
          <p:cNvSpPr/>
          <p:nvPr/>
        </p:nvSpPr>
        <p:spPr>
          <a:xfrm>
            <a:off x="1658675" y="1777125"/>
            <a:ext cx="369900" cy="1901700"/>
          </a:xfrm>
          <a:prstGeom prst="leftBrace">
            <a:avLst>
              <a:gd fmla="val 13638" name="adj1"/>
              <a:gd fmla="val 50000" name="adj2"/>
            </a:avLst>
          </a:pr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308" name="Google Shape;308;p37"/>
          <p:cNvSpPr txBox="1"/>
          <p:nvPr/>
        </p:nvSpPr>
        <p:spPr>
          <a:xfrm>
            <a:off x="487542" y="2027100"/>
            <a:ext cx="1327800" cy="13038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2400"/>
              <a:buFont typeface="Arial"/>
              <a:buNone/>
            </a:pPr>
            <a:r>
              <a:rPr b="0" i="0" lang="es-ES" sz="2000" u="none">
                <a:latin typeface="Arial"/>
                <a:ea typeface="Arial"/>
                <a:cs typeface="Arial"/>
                <a:sym typeface="Arial"/>
              </a:rPr>
              <a:t>Las </a:t>
            </a:r>
            <a:r>
              <a:rPr b="1" i="1" lang="es-ES" sz="2000" u="none">
                <a:latin typeface="Arial"/>
                <a:ea typeface="Arial"/>
                <a:cs typeface="Arial"/>
                <a:sym typeface="Arial"/>
              </a:rPr>
              <a:t>cuentas anuales </a:t>
            </a:r>
            <a:r>
              <a:rPr b="0" i="0" lang="es-ES" sz="2000" u="none">
                <a:latin typeface="Arial"/>
                <a:ea typeface="Arial"/>
                <a:cs typeface="Arial"/>
                <a:sym typeface="Arial"/>
              </a:rPr>
              <a:t>son:</a:t>
            </a:r>
            <a:endParaRPr sz="2000"/>
          </a:p>
        </p:txBody>
      </p:sp>
      <p:sp>
        <p:nvSpPr>
          <p:cNvPr id="309" name="Google Shape;309;p37"/>
          <p:cNvSpPr txBox="1"/>
          <p:nvPr/>
        </p:nvSpPr>
        <p:spPr>
          <a:xfrm>
            <a:off x="368250" y="697450"/>
            <a:ext cx="8226300" cy="908100"/>
          </a:xfrm>
          <a:prstGeom prst="rect">
            <a:avLst/>
          </a:prstGeom>
          <a:noFill/>
          <a:ln>
            <a:noFill/>
          </a:ln>
        </p:spPr>
        <p:txBody>
          <a:bodyPr anchorCtr="0" anchor="ctr" bIns="91425" lIns="91425" spcFirstLastPara="1" rIns="91425" wrap="square" tIns="91425">
            <a:noAutofit/>
          </a:bodyPr>
          <a:lstStyle/>
          <a:p>
            <a:pPr indent="0" lvl="0" marL="45720" rtl="0" algn="l">
              <a:lnSpc>
                <a:spcPct val="90000"/>
              </a:lnSpc>
              <a:spcBef>
                <a:spcPts val="0"/>
              </a:spcBef>
              <a:spcAft>
                <a:spcPts val="0"/>
              </a:spcAft>
              <a:buNone/>
            </a:pPr>
            <a:r>
              <a:rPr lang="es-ES" sz="1800">
                <a:solidFill>
                  <a:schemeClr val="dk1"/>
                </a:solidFill>
                <a:latin typeface="Calibri"/>
                <a:ea typeface="Calibri"/>
                <a:cs typeface="Calibri"/>
                <a:sym typeface="Calibri"/>
              </a:rPr>
              <a:t>Al cierre del ejercicio, la contabilidad financiera presenta una información síntesis de la situación financiera, económica y patrimonial de la empresa. Esta información se denomina </a:t>
            </a:r>
            <a:r>
              <a:rPr b="1" i="1" lang="es-ES" sz="1800">
                <a:solidFill>
                  <a:schemeClr val="dk1"/>
                </a:solidFill>
                <a:latin typeface="Calibri"/>
                <a:ea typeface="Calibri"/>
                <a:cs typeface="Calibri"/>
                <a:sym typeface="Calibri"/>
              </a:rPr>
              <a:t>cuentas anuales.</a:t>
            </a:r>
            <a:endParaRPr b="1" i="1" sz="1800"/>
          </a:p>
        </p:txBody>
      </p:sp>
      <p:sp>
        <p:nvSpPr>
          <p:cNvPr id="310" name="Google Shape;310;p37"/>
          <p:cNvSpPr/>
          <p:nvPr/>
        </p:nvSpPr>
        <p:spPr>
          <a:xfrm>
            <a:off x="267525" y="4089413"/>
            <a:ext cx="3400200" cy="1079100"/>
          </a:xfrm>
          <a:prstGeom prst="roundRect">
            <a:avLst>
              <a:gd fmla="val 16667" name="adj"/>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u="none">
                <a:solidFill>
                  <a:srgbClr val="FFFFFF"/>
                </a:solidFill>
                <a:latin typeface="Arial"/>
                <a:ea typeface="Arial"/>
                <a:cs typeface="Arial"/>
                <a:sym typeface="Arial"/>
              </a:rPr>
              <a:t>El balance</a:t>
            </a:r>
            <a:endParaRPr/>
          </a:p>
          <a:p>
            <a:pPr indent="0" lvl="0" marL="0" marR="0" rtl="0" algn="ctr">
              <a:lnSpc>
                <a:spcPct val="100000"/>
              </a:lnSpc>
              <a:spcBef>
                <a:spcPts val="0"/>
              </a:spcBef>
              <a:spcAft>
                <a:spcPts val="0"/>
              </a:spcAft>
              <a:buClr>
                <a:schemeClr val="dk1"/>
              </a:buClr>
              <a:buSzPts val="1800"/>
              <a:buFont typeface="Arial"/>
              <a:buNone/>
            </a:pPr>
            <a:r>
              <a:t/>
            </a:r>
            <a:endParaRPr b="0" i="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0" i="0" lang="es-ES" u="none">
                <a:solidFill>
                  <a:srgbClr val="FFFFFF"/>
                </a:solidFill>
                <a:latin typeface="Arial"/>
                <a:ea typeface="Arial"/>
                <a:cs typeface="Arial"/>
                <a:sym typeface="Arial"/>
              </a:rPr>
              <a:t>Es la foto o imagen del patrimonio de la empresa en un momento dado</a:t>
            </a:r>
            <a:endParaRPr/>
          </a:p>
        </p:txBody>
      </p:sp>
      <p:sp>
        <p:nvSpPr>
          <p:cNvPr id="311" name="Google Shape;311;p37"/>
          <p:cNvSpPr/>
          <p:nvPr/>
        </p:nvSpPr>
        <p:spPr>
          <a:xfrm>
            <a:off x="3975225" y="4061900"/>
            <a:ext cx="5092500" cy="1106700"/>
          </a:xfrm>
          <a:prstGeom prst="roundRect">
            <a:avLst>
              <a:gd fmla="val 16667" name="adj"/>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u="none">
                <a:solidFill>
                  <a:srgbClr val="FFFFFF"/>
                </a:solidFill>
                <a:latin typeface="Arial"/>
                <a:ea typeface="Arial"/>
                <a:cs typeface="Arial"/>
                <a:sym typeface="Arial"/>
              </a:rPr>
              <a:t>La Cuenta de Resultados o de pérdidas y ganancias</a:t>
            </a:r>
            <a:endParaRPr/>
          </a:p>
          <a:p>
            <a:pPr indent="0" lvl="0" marL="0" marR="0" rtl="0" algn="ctr">
              <a:lnSpc>
                <a:spcPct val="100000"/>
              </a:lnSpc>
              <a:spcBef>
                <a:spcPts val="0"/>
              </a:spcBef>
              <a:spcAft>
                <a:spcPts val="0"/>
              </a:spcAft>
              <a:buClr>
                <a:schemeClr val="dk1"/>
              </a:buClr>
              <a:buSzPts val="1000"/>
              <a:buFont typeface="Arial"/>
              <a:buNone/>
            </a:pPr>
            <a:r>
              <a:t/>
            </a:r>
            <a:endParaRPr b="0" i="0" sz="9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0" i="0" lang="es-ES" u="none">
                <a:solidFill>
                  <a:srgbClr val="FFFFFF"/>
                </a:solidFill>
                <a:latin typeface="Arial"/>
                <a:ea typeface="Arial"/>
                <a:cs typeface="Arial"/>
                <a:sym typeface="Arial"/>
              </a:rPr>
              <a:t>Es el resumen de la performance financiera de una empresa en un periodo dado en cuanto a ingresos y </a:t>
            </a:r>
            <a:r>
              <a:rPr lang="es-ES">
                <a:solidFill>
                  <a:srgbClr val="FFFFFF"/>
                </a:solidFill>
              </a:rPr>
              <a:t>gasto</a:t>
            </a:r>
            <a:r>
              <a:rPr b="0" i="0" lang="es-ES" u="none">
                <a:solidFill>
                  <a:srgbClr val="FFFFFF"/>
                </a:solidFill>
                <a:latin typeface="Arial"/>
                <a:ea typeface="Arial"/>
                <a:cs typeface="Arial"/>
                <a:sym typeface="Arial"/>
              </a:rPr>
              <a:t>s</a:t>
            </a:r>
            <a:endParaRPr/>
          </a:p>
        </p:txBody>
      </p:sp>
      <p:sp>
        <p:nvSpPr>
          <p:cNvPr id="312" name="Google Shape;312;p37"/>
          <p:cNvSpPr/>
          <p:nvPr/>
        </p:nvSpPr>
        <p:spPr>
          <a:xfrm>
            <a:off x="1739150" y="5369550"/>
            <a:ext cx="5478000" cy="969600"/>
          </a:xfrm>
          <a:prstGeom prst="roundRect">
            <a:avLst>
              <a:gd fmla="val 16667" name="adj"/>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0" lang="es-ES" u="none">
                <a:solidFill>
                  <a:srgbClr val="FFFFFF"/>
                </a:solidFill>
                <a:latin typeface="Arial"/>
                <a:ea typeface="Arial"/>
                <a:cs typeface="Arial"/>
                <a:sym typeface="Arial"/>
              </a:rPr>
              <a:t>La memoria</a:t>
            </a:r>
            <a:endParaRPr/>
          </a:p>
          <a:p>
            <a:pPr indent="0" lvl="0" marL="0" marR="0" rtl="0" algn="ctr">
              <a:lnSpc>
                <a:spcPct val="100000"/>
              </a:lnSpc>
              <a:spcBef>
                <a:spcPts val="0"/>
              </a:spcBef>
              <a:spcAft>
                <a:spcPts val="0"/>
              </a:spcAft>
              <a:buClr>
                <a:schemeClr val="dk1"/>
              </a:buClr>
              <a:buSzPts val="1800"/>
              <a:buFont typeface="Arial"/>
              <a:buNone/>
            </a:pPr>
            <a:r>
              <a:t/>
            </a:r>
            <a:endParaRPr b="0" i="0" sz="9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800"/>
              <a:buFont typeface="Arial"/>
              <a:buNone/>
            </a:pPr>
            <a:r>
              <a:rPr b="0" i="0" lang="es-ES" u="none">
                <a:solidFill>
                  <a:srgbClr val="FFFFFF"/>
                </a:solidFill>
                <a:latin typeface="Arial"/>
                <a:ea typeface="Arial"/>
                <a:cs typeface="Arial"/>
                <a:sym typeface="Arial"/>
              </a:rPr>
              <a:t>Completa, amplía y comenta la información recogida en las otras cuentas detallando los logros, resultados, hechos y objetivos.</a:t>
            </a:r>
            <a:endParaRPr/>
          </a:p>
        </p:txBody>
      </p:sp>
      <p:sp>
        <p:nvSpPr>
          <p:cNvPr id="313" name="Google Shape;313;p37"/>
          <p:cNvSpPr/>
          <p:nvPr/>
        </p:nvSpPr>
        <p:spPr>
          <a:xfrm>
            <a:off x="3667725" y="3783000"/>
            <a:ext cx="369900" cy="308700"/>
          </a:xfrm>
          <a:prstGeom prst="downArrow">
            <a:avLst>
              <a:gd fmla="val 50000" name="adj1"/>
              <a:gd fmla="val 50000" name="adj2"/>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Título del proyecto de ciencias 16x9">
  <a:themeElements>
    <a:clrScheme name="AcademicScience">
      <a:dk1>
        <a:srgbClr val="000000"/>
      </a:dk1>
      <a:lt1>
        <a:srgbClr val="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